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70" r:id="rId4"/>
    <p:sldId id="284" r:id="rId5"/>
    <p:sldId id="265" r:id="rId6"/>
    <p:sldId id="266" r:id="rId7"/>
    <p:sldId id="267" r:id="rId8"/>
    <p:sldId id="282" r:id="rId9"/>
    <p:sldId id="273" r:id="rId10"/>
    <p:sldId id="287" r:id="rId11"/>
    <p:sldId id="286" r:id="rId12"/>
    <p:sldId id="290" r:id="rId13"/>
    <p:sldId id="291" r:id="rId14"/>
    <p:sldId id="274" r:id="rId15"/>
    <p:sldId id="293" r:id="rId16"/>
    <p:sldId id="29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DF7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66" d="100"/>
          <a:sy n="66" d="100"/>
        </p:scale>
        <p:origin x="15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22.png"/><Relationship Id="rId3" Type="http://schemas.microsoft.com/office/2007/relationships/hdphoto" Target="../media/image21.wdp"/><Relationship Id="rId2" Type="http://schemas.openxmlformats.org/officeDocument/2006/relationships/image" Target="../media/image20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24.wdp"/><Relationship Id="rId2" Type="http://schemas.openxmlformats.org/officeDocument/2006/relationships/image" Target="../media/image23.jpe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microsoft.com/office/2007/relationships/hdphoto" Target="../media/image28.wdp"/><Relationship Id="rId4" Type="http://schemas.openxmlformats.org/officeDocument/2006/relationships/image" Target="../media/image27.png"/><Relationship Id="rId3" Type="http://schemas.microsoft.com/office/2007/relationships/hdphoto" Target="../media/image26.wdp"/><Relationship Id="rId2" Type="http://schemas.openxmlformats.org/officeDocument/2006/relationships/image" Target="../media/image25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30.wdp"/><Relationship Id="rId2" Type="http://schemas.openxmlformats.org/officeDocument/2006/relationships/image" Target="../media/image29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32.wdp"/><Relationship Id="rId2" Type="http://schemas.openxmlformats.org/officeDocument/2006/relationships/image" Target="../media/image31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microsoft.com/office/2007/relationships/hdphoto" Target="../media/image13.wdp"/><Relationship Id="rId4" Type="http://schemas.openxmlformats.org/officeDocument/2006/relationships/image" Target="../media/image12.png"/><Relationship Id="rId3" Type="http://schemas.microsoft.com/office/2007/relationships/hdphoto" Target="../media/image11.wdp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15.wdp"/><Relationship Id="rId2" Type="http://schemas.openxmlformats.org/officeDocument/2006/relationships/image" Target="../media/image14.jpe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17.wdp"/><Relationship Id="rId2" Type="http://schemas.openxmlformats.org/officeDocument/2006/relationships/image" Target="../media/image16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microsoft.com/office/2007/relationships/hdphoto" Target="../media/image19.wdp"/><Relationship Id="rId2" Type="http://schemas.openxmlformats.org/officeDocument/2006/relationships/image" Target="../media/image18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512167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905">
                  <a:noFill/>
                </a:ln>
                <a:solidFill>
                  <a:srgbClr val="FF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ДРЕВНИЙ РИМ</a:t>
            </a:r>
            <a:endParaRPr lang="ru-RU" sz="5400" b="1" dirty="0">
              <a:ln w="1905">
                <a:noFill/>
              </a:ln>
              <a:solidFill>
                <a:srgbClr val="FFC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237312"/>
            <a:ext cx="8640960" cy="432048"/>
          </a:xfrm>
        </p:spPr>
        <p:txBody>
          <a:bodyPr>
            <a:normAutofit fontScale="85000" lnSpcReduction="20000"/>
          </a:bodyPr>
          <a:lstStyle/>
          <a:p>
            <a:endParaRPr lang="ru-RU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8215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КРИЗИС РИМСКОЙ РЕСПУБЛИКИ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496944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136-132 гг. до н.э. мощное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восстание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рабов произошло на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Сицилии. Самым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крупным в истории Рима было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восстание рабов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под предводительством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Спартака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(74-71 до н.э.). Начавшись в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школе гладиаторов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возле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Капуи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оно вскоре охватило большую часть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Италии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Римлянам с трудом удалось разгромить армию рабов.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1028" name="Picture 4" descr="http://zhaba.ru/storage-10667/images-4624/600x720-2809a124322829e02d349f0461a1c219_946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30"/>
          <a:stretch>
            <a:fillRect/>
          </a:stretch>
        </p:blipFill>
        <p:spPr bwMode="auto">
          <a:xfrm>
            <a:off x="296497" y="3789040"/>
            <a:ext cx="5081710" cy="284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1" r="6523"/>
          <a:stretch>
            <a:fillRect/>
          </a:stretch>
        </p:blipFill>
        <p:spPr bwMode="auto">
          <a:xfrm>
            <a:off x="5623560" y="3789040"/>
            <a:ext cx="3193896" cy="284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5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КРИЗИС РИМСКОЙ РЕСПУБЛИКИ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1" y="1628800"/>
            <a:ext cx="8784977" cy="3456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Конфликт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союзными городами Италии привел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90-88 гг. до н.э. к гражданской войне.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 восстанием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Рим не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справился, ему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пришлось пойти на уступки. Все жители италийских городов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– римские граждане.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Непрерывные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завоевания обогащали господствующие слои римского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общества,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вели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обнищанию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провинциалов.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Полисные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органы власти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оказались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неприспособленными к новым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условиям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реальная власть оказывается у полководцев, добивающихся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единоличного руководства.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1" y="5877272"/>
            <a:ext cx="8640961" cy="720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обытия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конца II - начала I в. до н.э. в Риме и его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владениях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= кризис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Римской республики.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032805" y="5465087"/>
            <a:ext cx="1038489" cy="37273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16553" y="5268143"/>
            <a:ext cx="8516037" cy="341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СТАНОВЛЕНИЕ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РИМСКОЙ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ИМПЕРИИ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496944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На роль властителей Рима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могли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претендовать лишь полководцы, которые были популярны в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армейской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среде. Попытки установления династического правления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предпринимались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неоднократно.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2050" name="Picture 2" descr="http://2yx.ru/star/img/sulla.jp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097180"/>
            <a:ext cx="2310201" cy="2852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6033198"/>
            <a:ext cx="2304256" cy="634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СУЛЛА ЛУЦИЙ КОРНЕЛИЙ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3097181"/>
            <a:ext cx="5904656" cy="3493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Первым из диктаторов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Риме был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Сулла.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После его смерти 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междоусобицы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власть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перешла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руки триумвирата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(60 до н.э.) -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Цезаря, Помпея и Красса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3813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СТАНОВЛЕНИЕ РИМСКОЙ ИМПЕРИИ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8496944" cy="2448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Гай Юлий Цезарь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стал наместником Галлии,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которую ещё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предстояло завоевать.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Проявив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себя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блестящим полководцем, подчинил Британию.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Границей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владений Рима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севере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стал Рейн.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49 г. до н.э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Цезарь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захватил Рим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и в начавшейся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гражданской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войне добился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победы и был провозглашён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пожизненным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диктатором. Но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44 г. до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н.э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он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был убит сторонниками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республики.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9"/>
          <a:stretch>
            <a:fillRect/>
          </a:stretch>
        </p:blipFill>
        <p:spPr bwMode="auto">
          <a:xfrm>
            <a:off x="251520" y="4221088"/>
            <a:ext cx="1833821" cy="2428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169" b="20169"/>
          <a:stretch>
            <a:fillRect/>
          </a:stretch>
        </p:blipFill>
        <p:spPr bwMode="auto">
          <a:xfrm>
            <a:off x="2195736" y="4221088"/>
            <a:ext cx="6755904" cy="2428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СТАНОВЛЕНИЕ РИМСКОЙ ИМПЕРИИ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575" y="1628800"/>
            <a:ext cx="8808913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правление наследников Августа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обнаружились пагубные стороны единовластия – деспотизм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произвол, кровавое соперничество. Римский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сенат превратился в «орган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соглашательства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», римская аристократия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предпочитала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" t="5258" r="2591"/>
          <a:stretch>
            <a:fillRect/>
          </a:stretch>
        </p:blipFill>
        <p:spPr bwMode="auto">
          <a:xfrm>
            <a:off x="3980479" y="3141406"/>
            <a:ext cx="4984009" cy="3481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2996952"/>
            <a:ext cx="3890086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праздный досуг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Государственной службе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главной ценностью в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глазах общества стало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богатство. Худшими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временами считалось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правление Тиберия,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Калигулы, Нерона.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165304"/>
            <a:ext cx="3528392" cy="457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НЕРОН, ДРЕВНЕРИМСКИЙ ИМПЕРАТОР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(54-68).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СТАНОВЛЕНИЕ РИМСКОЙ ИМПЕРИИ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628801"/>
            <a:ext cx="8568952" cy="1440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Протесты против тирании принимали единственно возможную форму военных переворотов. В результате к власти приходили наиболее удачливые полководцы, стремившиеся основать собственные династии.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077" b="5581"/>
          <a:stretch>
            <a:fillRect/>
          </a:stretch>
        </p:blipFill>
        <p:spPr bwMode="auto">
          <a:xfrm>
            <a:off x="300672" y="3212976"/>
            <a:ext cx="8505948" cy="336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56720"/>
            <a:ext cx="8640960" cy="850106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ОСНОВАНИЕ РИМА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0768"/>
            <a:ext cx="8496944" cy="1512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Наиболее масштабная в истории Древнего мира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попытка создания обширной, эффективно управляющейся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империи была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предпринята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Римом.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Согласно легенде город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Рим был основан в 753 г. до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н.э.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7" name="Picture 2" descr="Изменение размера Капитоли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774" b="4166"/>
          <a:stretch>
            <a:fillRect/>
          </a:stretch>
        </p:blipFill>
        <p:spPr>
          <a:xfrm>
            <a:off x="323528" y="3019952"/>
            <a:ext cx="8496944" cy="357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784976" cy="3789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История Древнего Рима завершает эпоху Древнего мира, которая длилась более 13 столетий.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Периодизация римской истории: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753 – 509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гг.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до н.э. – Царский Рим.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510 г до н.э. – с. III в до н.э. – Ранняя республика.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с. III в до н.э. – 30 г до н.э. – Поздняя республика. 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30 г до н.э. – 284 г. – Ранняя империя.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284 г – 456 г – Поздняя империя.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5" t="17595" r="1135" b="23648"/>
          <a:stretch>
            <a:fillRect/>
          </a:stretch>
        </p:blipFill>
        <p:spPr bwMode="auto">
          <a:xfrm>
            <a:off x="442452" y="4055806"/>
            <a:ext cx="8378020" cy="2507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4166" y="188640"/>
            <a:ext cx="8720321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Тиранический характер правления нового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царя Тарквиния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Гордого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который отменил проведённые реформы, вызвал гнев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сената. 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509 г. до н.э. он был изгнан.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Риме установилась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республика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7170" name="Picture 2" descr="http://historiosophy.ru/images/photos/medium/shop7980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67" y="2662916"/>
            <a:ext cx="4910015" cy="3928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lh3.googleusercontent.com/-U9uYlTi5NR8/VWTBI-MhnmI/AAAAAAAApdw/MmF9stQryoA/reformi-servia-tullia_thumb%25255B14%25255D.jpg?imgmax=8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4"/>
          <a:stretch>
            <a:fillRect/>
          </a:stretch>
        </p:blipFill>
        <p:spPr bwMode="auto">
          <a:xfrm>
            <a:off x="5304278" y="2680734"/>
            <a:ext cx="3485986" cy="3928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531440"/>
            <a:ext cx="9144000" cy="7389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Рес­пуб­ли­ка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(лат. «общее дело») в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Древ­нем Риме –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форма прав­ле­ния,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ко­то­рой сво­бод­ные жи­те­ли го­ро­да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составля­ю­щие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граж­дан­скую об­щи­ну,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вы­би­ра­ли должностных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лиц рес­пуб­ли­ки.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Ко­ми­ции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– на­род­ные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со­бра­ния,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     выс­шая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по­ли­ти­че­ская власть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Сенат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– совет ста­рей­ших, в ко­то­рый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   вхо­ди­ли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толь­ко пред­ста­ви­те­ли 300 пат­ри­ци­ан­ских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родов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Два кон­су­ла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– об­ла­да­ли выс­шей во­ен­ной и граж­дан­ской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вла­стью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из­би­ра­лись на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год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Дик­та­тор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из­би­рал­ся в во­ен­ное время (в чрез­вы­чай­ных об­сто­я­тель­ствах) на огра­ни­чен­ный срок, об­ла­дал пол­но­той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вла­сти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Два пре­то­ра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об­ла­да­ли су­деб­ной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вла­стью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36" b="8759"/>
          <a:stretch>
            <a:fillRect/>
          </a:stretch>
        </p:blipFill>
        <p:spPr bwMode="auto">
          <a:xfrm>
            <a:off x="6156176" y="555229"/>
            <a:ext cx="2686040" cy="2462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56176" y="2852936"/>
            <a:ext cx="2686040" cy="720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РИМСКИЙ КОНСУЛ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0"/>
            <a:ext cx="8784976" cy="350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этот период шла ожесточенная борьба плебеев за полноту гражданских прав. В борьбе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 патрициями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им удалось добиться права выбирать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народных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трибунов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отстаивающих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их интересы перед сенатом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Народные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трибуны-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могли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накладывать запрет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решения Сената.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Плебеи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получили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доступ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ко всем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магистратурам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Решения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собрания плебса стало иметь силу закона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70"/>
          <a:stretch>
            <a:fillRect/>
          </a:stretch>
        </p:blipFill>
        <p:spPr bwMode="auto">
          <a:xfrm>
            <a:off x="4157291" y="3786652"/>
            <a:ext cx="4682274" cy="2863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8" y="3751555"/>
            <a:ext cx="3677000" cy="2863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УСТАНОВЛЕНИЕ ГОСПОДСТВА НАД СРЕДИЗЕМНОМОРЬЕМ</a:t>
            </a:r>
            <a:endParaRPr lang="ru-RU" sz="3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8496944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После подчинения всего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Аппенинского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полуострова зоной интересов Римского государства стало Средиземноморье. Здесь оно столкнулось с могущественным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Карфагеном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Сирийским царством, Македонией и Египетской державой Птолемеев.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pic>
        <p:nvPicPr>
          <p:cNvPr id="2052" name="Picture 4" descr="http://e-libra.ru/files/books/2016/01/21/369795/b000013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colorTemperature colorTemp="88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7" t="3425" r="1556" b="1768"/>
          <a:stretch>
            <a:fillRect/>
          </a:stretch>
        </p:blipFill>
        <p:spPr bwMode="auto">
          <a:xfrm>
            <a:off x="302723" y="3412117"/>
            <a:ext cx="4485301" cy="3229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88024" y="3212976"/>
            <a:ext cx="4184848" cy="3390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505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264-146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гг. до н. э. –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Пунические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войны. Ганнибал.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57505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216 г. до н. э. – Битва при каннах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357505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146 г. до н. э. – Карфаген разрушен. Господство в Западном Средиземноморье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10146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УСТАНОВЛЕНИЕ ГОСПОДСТВА НАД СРЕДИЗЕМНОМОРЬЕМ</a:t>
            </a:r>
            <a:endParaRPr lang="ru-RU" sz="3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84785"/>
            <a:ext cx="8640960" cy="5088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605"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Римляне обратили свои устремления на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Восток.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 результате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Македонских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войн к середине II в. до н. э. к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Риму были присоединены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Македония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и Греция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В середине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I в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до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  <a:p>
            <a:pPr marL="5648325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н.э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римской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провинцией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стала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Сирия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а в 30 г. до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н.э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было завоёвано последнее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государство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Средиземноморья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—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Египет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Средиземное море стало внутренним морем Рима.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" t="2812" r="2082" b="4207"/>
          <a:stretch>
            <a:fillRect/>
          </a:stretch>
        </p:blipFill>
        <p:spPr bwMode="auto">
          <a:xfrm>
            <a:off x="316153" y="2636912"/>
            <a:ext cx="5522603" cy="3936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28215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КРИЗИС РИМСКОЙ РЕСПУБЛИКИ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496944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Приток богатств из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покорённых земель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, рост доходов от торговли, увеличение числа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рабов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–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всё это породило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множество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rbel" panose="020B0503020204020204" pitchFamily="34" charset="0"/>
              </a:rPr>
              <a:t>проблем в самом Риме.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1" y="2878336"/>
            <a:ext cx="3848551" cy="982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Разорение держателей мелких земельных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участков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584541" y="4051638"/>
            <a:ext cx="1038489" cy="37273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511" y="4437112"/>
            <a:ext cx="3744417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Число людей, призываемых на военную службу уменьшалось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1" y="6237311"/>
            <a:ext cx="3744417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Ослабление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армии.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532474" y="5807592"/>
            <a:ext cx="1038489" cy="37273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ртинки по запросу реформа братьев гракхов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21" r="10805" b="28228"/>
          <a:stretch>
            <a:fillRect/>
          </a:stretch>
        </p:blipFill>
        <p:spPr bwMode="auto">
          <a:xfrm>
            <a:off x="4028062" y="2858746"/>
            <a:ext cx="4792410" cy="3757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5106</Words>
  <Application>WPS Presentation</Application>
  <PresentationFormat>Экран (4:3)</PresentationFormat>
  <Paragraphs>104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SimSun</vt:lpstr>
      <vt:lpstr>Wingdings</vt:lpstr>
      <vt:lpstr>Arial Black</vt:lpstr>
      <vt:lpstr>Corbel</vt:lpstr>
      <vt:lpstr>Calibri</vt:lpstr>
      <vt:lpstr>Microsoft YaHei</vt:lpstr>
      <vt:lpstr>Arial Unicode MS</vt:lpstr>
      <vt:lpstr>Тема Office</vt:lpstr>
      <vt:lpstr>ДРЕВНИЙ РИМ</vt:lpstr>
      <vt:lpstr>ОСНОВАНИЕ РИМА</vt:lpstr>
      <vt:lpstr>PowerPoint 演示文稿</vt:lpstr>
      <vt:lpstr>PowerPoint 演示文稿</vt:lpstr>
      <vt:lpstr>PowerPoint 演示文稿</vt:lpstr>
      <vt:lpstr>PowerPoint 演示文稿</vt:lpstr>
      <vt:lpstr>УСТАНОВЛЕНИЕ ГОСПОДСТВА НАД СРЕДИЗЕМНОМОРЬЕМ</vt:lpstr>
      <vt:lpstr>УСТАНОВЛЕНИЕ ГОСПОДСТВА НАД СРЕДИЗЕМНОМОРЬЕМ</vt:lpstr>
      <vt:lpstr>КРИЗИС РИМСКОЙ РЕСПУБЛИКИ</vt:lpstr>
      <vt:lpstr>КРИЗИС РИМСКОЙ РЕСПУБЛИКИ</vt:lpstr>
      <vt:lpstr>КРИЗИС РИМСКОЙ РЕСПУБЛИКИ</vt:lpstr>
      <vt:lpstr>СТАНОВЛЕНИЕ РИМСКОЙ ИМПЕРИИ</vt:lpstr>
      <vt:lpstr>СТАНОВЛЕНИЕ РИМСКОЙ ИМПЕРИИ</vt:lpstr>
      <vt:lpstr>СТАНОВЛЕНИЕ РИМСКОЙ ИМПЕРИИ</vt:lpstr>
      <vt:lpstr>СТАНОВЛЕНИЕ РИМСКОЙ ИМПЕРИИ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student11</cp:lastModifiedBy>
  <cp:revision>60</cp:revision>
  <dcterms:created xsi:type="dcterms:W3CDTF">2016-09-17T16:12:00Z</dcterms:created>
  <dcterms:modified xsi:type="dcterms:W3CDTF">2022-10-25T08:14:18Z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B5E98672D4D24921B5A98A183B6559B1</vt:lpwstr>
  </property>
  <property fmtid="{D5CDD505-2E9C-101B-9397-08002B2CF9AE}" pid="3" name="KSOProductBuildVer">
    <vt:lpwstr>1049-11.2.0.11341</vt:lpwstr>
  </property>
</Properties>
</file>