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по теме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" Оксиды "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Сушко</a:t>
            </a:r>
            <a:r>
              <a:rPr lang="ru-RU" sz="3600" dirty="0" smtClean="0">
                <a:solidFill>
                  <a:schemeClr val="tx1"/>
                </a:solidFill>
              </a:rPr>
              <a:t> Ксении 8 Б класс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973" y="217484"/>
            <a:ext cx="8897029" cy="117441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Химические </a:t>
            </a:r>
            <a:r>
              <a:rPr lang="ru-RU" smtClean="0">
                <a:solidFill>
                  <a:schemeClr val="tx1"/>
                </a:solidFill>
              </a:rPr>
              <a:t>свойства основных оксидов 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973" y="1014926"/>
            <a:ext cx="9685293" cy="5843074"/>
          </a:xfrm>
        </p:spPr>
        <p:txBody>
          <a:bodyPr>
            <a:noAutofit/>
          </a:bodyPr>
          <a:lstStyle/>
          <a:p>
            <a:r>
              <a:rPr lang="ru-RU" sz="2400" dirty="0"/>
              <a:t>Основные оксиды взаимодействуют с водой с образованием оснований. Непосредственно в реакцию соединения с водой вступают только оксиды щелочных  и  </a:t>
            </a:r>
            <a:r>
              <a:rPr lang="ru-RU" sz="2400" dirty="0" err="1"/>
              <a:t>щелочноземельных</a:t>
            </a:r>
            <a:r>
              <a:rPr lang="ru-RU" sz="2400" dirty="0"/>
              <a:t>  металлов:</a:t>
            </a:r>
          </a:p>
          <a:p>
            <a:r>
              <a:rPr lang="ru-RU" sz="2400" dirty="0"/>
              <a:t>Na2O + H2O → 2NaOH,</a:t>
            </a:r>
          </a:p>
          <a:p>
            <a:r>
              <a:rPr lang="ru-RU" sz="2400" dirty="0"/>
              <a:t>CaO + H2O → Ca(OH)2.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Взаимодействие с кислотами с образованием соли и воды:</a:t>
            </a:r>
          </a:p>
          <a:p>
            <a:r>
              <a:rPr lang="ru-RU" sz="2400" dirty="0"/>
              <a:t>CaO + H2SO4 → CaSO4 + H2O.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 Взаимодействие с кислотными оксидами с образованием соли:</a:t>
            </a:r>
          </a:p>
          <a:p>
            <a:r>
              <a:rPr lang="ru-RU" sz="2400" dirty="0"/>
              <a:t>СaO + SiO2   </a:t>
            </a:r>
            <a:r>
              <a:rPr lang="ru-RU" sz="2400" dirty="0" err="1"/>
              <a:t>CaSiO3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</a:t>
            </a:r>
            <a:r>
              <a:rPr lang="ru-RU" sz="2400" dirty="0"/>
              <a:t>4. Взаимодействие с </a:t>
            </a:r>
            <a:r>
              <a:rPr lang="ru-RU" sz="2400" dirty="0" err="1"/>
              <a:t>амфотерными</a:t>
            </a:r>
            <a:r>
              <a:rPr lang="ru-RU" sz="2400" dirty="0"/>
              <a:t> оксидами:</a:t>
            </a:r>
          </a:p>
          <a:p>
            <a:r>
              <a:rPr lang="ru-RU" sz="2400" dirty="0" smtClean="0"/>
              <a:t> СaO </a:t>
            </a:r>
            <a:r>
              <a:rPr lang="ru-RU" sz="2400" dirty="0"/>
              <a:t>+ Al2O3  </a:t>
            </a:r>
          </a:p>
        </p:txBody>
      </p:sp>
    </p:spTree>
    <p:extLst>
      <p:ext uri="{BB962C8B-B14F-4D97-AF65-F5344CB8AC3E}">
        <p14:creationId xmlns:p14="http://schemas.microsoft.com/office/powerpoint/2010/main" val="176564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Кислотные оксиды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455" y="1551182"/>
            <a:ext cx="9321589" cy="5306818"/>
          </a:xfrm>
        </p:spPr>
        <p:txBody>
          <a:bodyPr>
            <a:noAutofit/>
          </a:bodyPr>
          <a:lstStyle/>
          <a:p>
            <a:r>
              <a:rPr lang="ru-RU" sz="2800" dirty="0"/>
              <a:t>Кислотные оксиды - это сложные химические вещества, относящиеся к окислам, которые образуют соли при химическом взаимодействии с основаниями или основными оксидами и не взаимодействуют с кислотными оксидами.</a:t>
            </a:r>
          </a:p>
          <a:p>
            <a:r>
              <a:rPr lang="ru-RU" sz="2800" dirty="0"/>
              <a:t>Примерами кислотных окислов могут быть:</a:t>
            </a:r>
          </a:p>
          <a:p>
            <a:r>
              <a:rPr lang="ru-RU" sz="2800" dirty="0"/>
              <a:t>CO2 (всем известный углекислый газ), P2O5 - оксид фосфора (образуется при сгорании на воздухе белого фосфора), SO3 - </a:t>
            </a:r>
            <a:r>
              <a:rPr lang="ru-RU" sz="2800" dirty="0" err="1"/>
              <a:t>триокись</a:t>
            </a:r>
            <a:r>
              <a:rPr lang="ru-RU" sz="2800" dirty="0"/>
              <a:t> серы - это вещество используют для получения серной кислоты.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305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Химические свойства кислотных оксидов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2128"/>
            <a:ext cx="8596668" cy="4827511"/>
          </a:xfrm>
        </p:spPr>
        <p:txBody>
          <a:bodyPr>
            <a:noAutofit/>
          </a:bodyPr>
          <a:lstStyle/>
          <a:p>
            <a:r>
              <a:rPr lang="ru-RU" sz="2800" dirty="0"/>
              <a:t>1. Взаимодействие с водой с образованием кислоты: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P2O5 </a:t>
            </a:r>
            <a:r>
              <a:rPr lang="ru-RU" sz="2800" dirty="0"/>
              <a:t>+ 3H2O → 2H3PO4.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2</a:t>
            </a:r>
            <a:r>
              <a:rPr lang="ru-RU" sz="2800" dirty="0"/>
              <a:t>. Взаимодействие со щелочами с образованием соли            и воды:</a:t>
            </a:r>
          </a:p>
          <a:p>
            <a:r>
              <a:rPr lang="ru-RU" sz="2800" dirty="0"/>
              <a:t>SO3 + 2NaOH → Na2SO4 + H2O.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3</a:t>
            </a:r>
            <a:r>
              <a:rPr lang="ru-RU" sz="2800" dirty="0"/>
              <a:t>. Взаимодействие с основными оксидами с образованием солей:</a:t>
            </a:r>
          </a:p>
          <a:p>
            <a:r>
              <a:rPr lang="ru-RU" sz="2800" dirty="0"/>
              <a:t>SO3 + Na2O → Na2SO4.</a:t>
            </a:r>
          </a:p>
        </p:txBody>
      </p:sp>
    </p:spTree>
    <p:extLst>
      <p:ext uri="{BB962C8B-B14F-4D97-AF65-F5344CB8AC3E}">
        <p14:creationId xmlns:p14="http://schemas.microsoft.com/office/powerpoint/2010/main" val="197997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Амфотерные</a:t>
            </a:r>
            <a:r>
              <a:rPr lang="ru-RU" dirty="0" smtClean="0">
                <a:solidFill>
                  <a:schemeClr val="tx1"/>
                </a:solidFill>
              </a:rPr>
              <a:t> оксиды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2188"/>
            <a:ext cx="8596668" cy="5189935"/>
          </a:xfrm>
        </p:spPr>
        <p:txBody>
          <a:bodyPr>
            <a:noAutofit/>
          </a:bodyPr>
          <a:lstStyle/>
          <a:p>
            <a:r>
              <a:rPr lang="ru-RU" sz="2600" dirty="0" err="1"/>
              <a:t>Амфотерные</a:t>
            </a:r>
            <a:r>
              <a:rPr lang="ru-RU" sz="2600" dirty="0"/>
              <a:t> оксиды - это сложные химические вещества, также относящиеся к окислам, которые образуют соли при химическом взаимодействии и с кислотами (или кислотными оксидами) и основаниями (или основными оксидами). Наиболее частое применение слово "амфотерный" в нашем случае относится к </a:t>
            </a:r>
            <a:r>
              <a:rPr lang="ru-RU" sz="2600" dirty="0" err="1"/>
              <a:t>оксидам</a:t>
            </a:r>
            <a:r>
              <a:rPr lang="ru-RU" sz="2600" dirty="0"/>
              <a:t> металлов. </a:t>
            </a:r>
          </a:p>
          <a:p>
            <a:r>
              <a:rPr lang="ru-RU" sz="2600" dirty="0"/>
              <a:t>Примером </a:t>
            </a:r>
            <a:r>
              <a:rPr lang="ru-RU" sz="2600" dirty="0" err="1"/>
              <a:t>амфотерных</a:t>
            </a:r>
            <a:r>
              <a:rPr lang="ru-RU" sz="2600" dirty="0"/>
              <a:t> оксидов могут быть:</a:t>
            </a:r>
          </a:p>
          <a:p>
            <a:r>
              <a:rPr lang="ru-RU" sz="2600" dirty="0"/>
              <a:t>ZnO - </a:t>
            </a:r>
            <a:r>
              <a:rPr lang="ru-RU" sz="2600" dirty="0" smtClean="0"/>
              <a:t>оксид </a:t>
            </a:r>
            <a:r>
              <a:rPr lang="ru-RU" sz="2600" dirty="0"/>
              <a:t>цинка (белый порошок, часто применяемый в медицине для изготовления масок и кремов), Al2O3 </a:t>
            </a:r>
            <a:r>
              <a:rPr lang="ru-RU" sz="2600" dirty="0" smtClean="0"/>
              <a:t>– оксид  </a:t>
            </a:r>
            <a:r>
              <a:rPr lang="ru-RU" sz="2600" dirty="0"/>
              <a:t>алюминия (называют еще "глинозёмом").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58306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423068" cy="6523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Химические свойства </a:t>
            </a:r>
            <a:r>
              <a:rPr lang="ru-RU" dirty="0" err="1" smtClean="0">
                <a:solidFill>
                  <a:schemeClr val="tx1"/>
                </a:solidFill>
              </a:rPr>
              <a:t>амфотерных</a:t>
            </a:r>
            <a:r>
              <a:rPr lang="ru-RU" dirty="0" smtClean="0">
                <a:solidFill>
                  <a:schemeClr val="tx1"/>
                </a:solidFill>
              </a:rPr>
              <a:t> оксидов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905" y="797337"/>
            <a:ext cx="9089636" cy="6060663"/>
          </a:xfrm>
        </p:spPr>
        <p:txBody>
          <a:bodyPr>
            <a:noAutofit/>
          </a:bodyPr>
          <a:lstStyle/>
          <a:p>
            <a:r>
              <a:rPr lang="ru-RU" sz="2400" dirty="0"/>
              <a:t>1. C водой не взаимодействуют.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2</a:t>
            </a:r>
            <a:r>
              <a:rPr lang="ru-RU" sz="2400" dirty="0"/>
              <a:t>. Взаимодействие с кислотными оксидами с образованием солей при </a:t>
            </a:r>
            <a:r>
              <a:rPr lang="ru-RU" sz="2400" dirty="0" err="1"/>
              <a:t>сплавлении</a:t>
            </a:r>
            <a:r>
              <a:rPr lang="ru-RU" sz="2400" dirty="0"/>
              <a:t> (основные свойства):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ZnO </a:t>
            </a:r>
            <a:r>
              <a:rPr lang="ru-RU" sz="2400" dirty="0"/>
              <a:t>+ SiO2 → </a:t>
            </a:r>
            <a:r>
              <a:rPr lang="ru-RU" sz="2400" dirty="0" err="1"/>
              <a:t>ZnSiO3</a:t>
            </a:r>
            <a:r>
              <a:rPr lang="ru-RU" sz="2400" dirty="0"/>
              <a:t>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3</a:t>
            </a:r>
            <a:r>
              <a:rPr lang="ru-RU" sz="2400" dirty="0"/>
              <a:t>. Взаимодействие с кислотами с образованием соли и воды    (основные свойства):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ZnO </a:t>
            </a:r>
            <a:r>
              <a:rPr lang="ru-RU" sz="2400" dirty="0"/>
              <a:t>+ H2SO4 → ZnSO4 + H2O.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4</a:t>
            </a:r>
            <a:r>
              <a:rPr lang="ru-RU" sz="2400" dirty="0"/>
              <a:t>. Взаимодействие с растворами и расплавами щелочей с образованием соли и воды (кислотные свойства):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Al2O3 </a:t>
            </a:r>
            <a:r>
              <a:rPr lang="ru-RU" sz="2400" dirty="0"/>
              <a:t>+ 2NaOH + 3H2O → </a:t>
            </a:r>
            <a:r>
              <a:rPr lang="ru-RU" sz="2400" dirty="0" err="1"/>
              <a:t>2Na</a:t>
            </a:r>
            <a:r>
              <a:rPr lang="ru-RU" sz="2400" dirty="0"/>
              <a:t>[Al(OH)4],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AI2O3 </a:t>
            </a:r>
            <a:r>
              <a:rPr lang="ru-RU" sz="2400" dirty="0"/>
              <a:t>+ 2NaOH   </a:t>
            </a:r>
            <a:r>
              <a:rPr lang="ru-RU" sz="2400" dirty="0" err="1"/>
              <a:t>2NaAIO2</a:t>
            </a:r>
            <a:r>
              <a:rPr lang="ru-RU" sz="2400" dirty="0"/>
              <a:t> + H2O.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5</a:t>
            </a:r>
            <a:r>
              <a:rPr lang="ru-RU" sz="2400" dirty="0"/>
              <a:t>. Взаимодействие с основными оксидами (кислотные свойства</a:t>
            </a:r>
            <a:r>
              <a:rPr lang="ru-RU" sz="2400" dirty="0" smtClean="0"/>
              <a:t>):  AI2O3 </a:t>
            </a:r>
            <a:r>
              <a:rPr lang="ru-RU" sz="2400" dirty="0"/>
              <a:t>+ CaO </a:t>
            </a:r>
          </a:p>
        </p:txBody>
      </p:sp>
    </p:spTree>
    <p:extLst>
      <p:ext uri="{BB962C8B-B14F-4D97-AF65-F5344CB8AC3E}">
        <p14:creationId xmlns:p14="http://schemas.microsoft.com/office/powerpoint/2010/main" val="114533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4541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Получение оксидов (1)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3476" y="1145416"/>
            <a:ext cx="9322820" cy="571258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Получение оксидов производят различными способами. Это может происходить физическим и химическим способами. Самым простым способом является химическое взаимодействие простых элементов с кислородом. Например, результатом процесса горения или одним из продуктов этой химической реакции являются оксиды. Например, если раскалённое железный прутик, да и не только железный (можно взять цинк Zn, олово Sn, свинец Pb, медь Cu, - вообщем то, что имеется под рукой) поместить в колбу с кислородом, то произойдёт химическая реакция окисления железа, которая сопровождается яркой вспышкой и искрами. Продуктом реакции будет чёрный порошок оксида железа FeO:</a:t>
            </a:r>
          </a:p>
          <a:p>
            <a:r>
              <a:rPr lang="ru-RU" sz="2400" dirty="0" err="1" smtClean="0"/>
              <a:t>2Fe</a:t>
            </a:r>
            <a:r>
              <a:rPr lang="ru-RU" sz="2400" dirty="0" smtClean="0"/>
              <a:t>+O2=2FeO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077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Получение оксидов (2)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477" y="1478893"/>
            <a:ext cx="9308320" cy="5379108"/>
          </a:xfrm>
        </p:spPr>
        <p:txBody>
          <a:bodyPr>
            <a:normAutofit/>
          </a:bodyPr>
          <a:lstStyle/>
          <a:p>
            <a:r>
              <a:rPr lang="ru-RU" sz="2800"/>
              <a:t>Получение оксидов можно осуществить другим способом - путём химической реакции разложения. </a:t>
            </a:r>
            <a:r>
              <a:rPr lang="ru-RU" sz="2800" dirty="0"/>
              <a:t>Например, для получения окисла железа или окисла алюминия необходимо прокалить на огне соответствующие основания этих металлов:</a:t>
            </a:r>
          </a:p>
          <a:p>
            <a:r>
              <a:rPr lang="ru-RU" sz="2800" dirty="0"/>
              <a:t>Fe(OH)2=FeO+H2O</a:t>
            </a:r>
          </a:p>
          <a:p>
            <a:r>
              <a:rPr lang="ru-RU" sz="2800" dirty="0" err="1"/>
              <a:t>2Al</a:t>
            </a:r>
            <a:r>
              <a:rPr lang="ru-RU" sz="2800" dirty="0"/>
              <a:t>(OH)3=Al2O3+3H2O,</a:t>
            </a:r>
          </a:p>
          <a:p>
            <a:r>
              <a:rPr lang="ru-RU" sz="2800" dirty="0"/>
              <a:t>а также при разложении отдельных кислот:</a:t>
            </a:r>
          </a:p>
          <a:p>
            <a:r>
              <a:rPr lang="ru-RU" sz="2800" dirty="0"/>
              <a:t>H2CO3=H2O+CO2 - разложение угольной кислоты</a:t>
            </a:r>
          </a:p>
          <a:p>
            <a:r>
              <a:rPr lang="ru-RU" sz="2800" dirty="0"/>
              <a:t>H2SO3=H2O+SO2 - разложение сернистой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7838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158" y="927810"/>
            <a:ext cx="6465674" cy="52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5976"/>
            <a:ext cx="8596668" cy="91331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Получение оксидов (3)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946" y="840828"/>
            <a:ext cx="9013056" cy="6017171"/>
          </a:xfrm>
        </p:spPr>
        <p:txBody>
          <a:bodyPr>
            <a:noAutofit/>
          </a:bodyPr>
          <a:lstStyle/>
          <a:p>
            <a:r>
              <a:rPr lang="ru-RU" sz="2400"/>
              <a:t>Получение оксидов можно осуществить из солей металлов при сильном нагревании, например:</a:t>
            </a:r>
          </a:p>
          <a:p>
            <a:r>
              <a:rPr lang="ru-RU" sz="2400" dirty="0"/>
              <a:t>CaCO3=CaO+CO2 - прокаливанием мела получают окись кальция (или </a:t>
            </a:r>
            <a:r>
              <a:rPr lang="ru-RU" sz="2400" dirty="0" err="1"/>
              <a:t>негашенную</a:t>
            </a:r>
            <a:r>
              <a:rPr lang="ru-RU" sz="2400" dirty="0"/>
              <a:t> известь) и углекислый газ.</a:t>
            </a:r>
          </a:p>
          <a:p>
            <a:r>
              <a:rPr lang="ru-RU" sz="2400" dirty="0"/>
              <a:t>Cu(NO3)2 = 2CuO + 4NO2 + O2 - в этой реакции разложения получается сразу два окисла: меди CuO (чёрного цвета) и азота NO2 (его ещё называют бурым газом из-за его действительно бурого цвета).</a:t>
            </a:r>
          </a:p>
          <a:p>
            <a:r>
              <a:rPr lang="ru-RU" sz="2400" dirty="0"/>
              <a:t>Ещё одним способом, которым можно осуществить получение окислов - это окислительно-восстановительные реакции, например</a:t>
            </a:r>
          </a:p>
          <a:p>
            <a:r>
              <a:rPr lang="ru-RU" sz="2400" dirty="0"/>
              <a:t>Cu + 4HNO3(</a:t>
            </a:r>
            <a:r>
              <a:rPr lang="ru-RU" sz="2400" dirty="0" err="1"/>
              <a:t>конц</a:t>
            </a:r>
            <a:r>
              <a:rPr lang="ru-RU" sz="2400" dirty="0"/>
              <a:t>.) = Cu(NO3)2 + 2NO2 + 2H2O </a:t>
            </a:r>
          </a:p>
          <a:p>
            <a:r>
              <a:rPr lang="ru-RU" sz="2400" dirty="0"/>
              <a:t>S + H2SO4(</a:t>
            </a:r>
            <a:r>
              <a:rPr lang="ru-RU" sz="2400" dirty="0" err="1"/>
              <a:t>конц</a:t>
            </a:r>
            <a:r>
              <a:rPr lang="ru-RU" sz="2400" dirty="0"/>
              <a:t>.) = 3SO2 + 2H2O</a:t>
            </a:r>
          </a:p>
        </p:txBody>
      </p:sp>
    </p:spTree>
    <p:extLst>
      <p:ext uri="{BB962C8B-B14F-4D97-AF65-F5344CB8AC3E}">
        <p14:creationId xmlns:p14="http://schemas.microsoft.com/office/powerpoint/2010/main" val="468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2" y="536391"/>
            <a:ext cx="8524251" cy="59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73" y="260945"/>
            <a:ext cx="8292300" cy="62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2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488"/>
            <a:ext cx="8596668" cy="9859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Оксиды </a:t>
            </a:r>
            <a:r>
              <a:rPr lang="ru-RU" smtClean="0">
                <a:solidFill>
                  <a:schemeClr val="tx1"/>
                </a:solidFill>
              </a:rPr>
              <a:t>азота (1)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58" y="1145416"/>
            <a:ext cx="9042019" cy="5735674"/>
          </a:xfrm>
        </p:spPr>
        <p:txBody>
          <a:bodyPr>
            <a:noAutofit/>
          </a:bodyPr>
          <a:lstStyle/>
          <a:p>
            <a:r>
              <a:rPr lang="ru-RU" sz="2400"/>
              <a:t>Азот - газ, который образует 5 различных соединений с кислородом - 5 оксидов азота. </a:t>
            </a:r>
            <a:r>
              <a:rPr lang="ru-RU" sz="2400" dirty="0"/>
              <a:t>А именно:</a:t>
            </a:r>
          </a:p>
          <a:p>
            <a:r>
              <a:rPr lang="ru-RU" sz="2400" dirty="0"/>
              <a:t>- N2O - </a:t>
            </a:r>
            <a:r>
              <a:rPr lang="ru-RU" sz="2400" dirty="0" err="1"/>
              <a:t>гемиоксид</a:t>
            </a:r>
            <a:r>
              <a:rPr lang="ru-RU" sz="2400" dirty="0"/>
              <a:t> азота. Другое его название известно в медицине под названием веселящий газ или закись азота - это бесцветный сладковатый и приятный на вкус на газ.</a:t>
            </a:r>
          </a:p>
          <a:p>
            <a:r>
              <a:rPr lang="ru-RU" sz="2400" dirty="0"/>
              <a:t>- NO - </a:t>
            </a:r>
            <a:r>
              <a:rPr lang="ru-RU" sz="2400" dirty="0" err="1"/>
              <a:t>моноксид</a:t>
            </a:r>
            <a:r>
              <a:rPr lang="ru-RU" sz="2400" dirty="0"/>
              <a:t> азота - бесцветный, не имеющий ни запаха ни вкуса газ.</a:t>
            </a:r>
          </a:p>
          <a:p>
            <a:r>
              <a:rPr lang="ru-RU" sz="2400" dirty="0"/>
              <a:t>- N2O3 - азотистый ангидрид - бесцветное кристаллическое вещество</a:t>
            </a:r>
          </a:p>
          <a:p>
            <a:r>
              <a:rPr lang="ru-RU" sz="2400" dirty="0"/>
              <a:t>- NO2 - диоксид азота. Другое его название - бурый газ - газ действительно имеет буро-коричневый цвет</a:t>
            </a:r>
          </a:p>
          <a:p>
            <a:r>
              <a:rPr lang="ru-RU" sz="2400" dirty="0"/>
              <a:t>- N2O5 - азотный ангидрид - синяя жидкость, кипящая при температуре 3,5 0C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211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811834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Оксиды азота (2)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0887"/>
            <a:ext cx="12192000" cy="6307113"/>
          </a:xfrm>
        </p:spPr>
        <p:txBody>
          <a:bodyPr>
            <a:noAutofit/>
          </a:bodyPr>
          <a:lstStyle/>
          <a:p>
            <a:r>
              <a:rPr lang="ru-RU" sz="2000" dirty="0"/>
              <a:t>Из всех этих перечисленных соединений азота наибольший интерес в промышленности представляют NO - </a:t>
            </a:r>
            <a:r>
              <a:rPr lang="ru-RU" sz="2000" dirty="0" err="1"/>
              <a:t>моноксид</a:t>
            </a:r>
            <a:r>
              <a:rPr lang="ru-RU" sz="2000" dirty="0"/>
              <a:t> азота и NO2 - диоксид азота. </a:t>
            </a:r>
            <a:r>
              <a:rPr lang="ru-RU" sz="2000" dirty="0" err="1"/>
              <a:t>Моноксид</a:t>
            </a:r>
            <a:r>
              <a:rPr lang="ru-RU" sz="2000" dirty="0"/>
              <a:t> азота (NO) и закись азота N2O не реагируют ни с водой, ни с щелочами. Азотистый ангидрид (N2O3) при реакции с водой образует слабую и неустойчивую азотистую кислоту HNO2, которая на воздухе постепенно переходит в более стойкое химическое вещество азотную кислоту. </a:t>
            </a:r>
          </a:p>
          <a:p>
            <a:r>
              <a:rPr lang="ru-RU" sz="2000" dirty="0"/>
              <a:t>Рассмотрим некоторые химические свойства оксидов азота:</a:t>
            </a:r>
          </a:p>
          <a:p>
            <a:r>
              <a:rPr lang="ru-RU" sz="2000" dirty="0"/>
              <a:t>Реакция с водой:</a:t>
            </a:r>
          </a:p>
          <a:p>
            <a:r>
              <a:rPr lang="ru-RU" sz="2000" dirty="0"/>
              <a:t>2NO2 + H2O = HNO3 + HNO2 - образуется сразу 2 кислоты: азотная кислота HNO3 и азотистая кислота.</a:t>
            </a:r>
          </a:p>
          <a:p>
            <a:r>
              <a:rPr lang="ru-RU" sz="2000" dirty="0"/>
              <a:t>Реакция с щелочью:</a:t>
            </a:r>
          </a:p>
          <a:p>
            <a:r>
              <a:rPr lang="ru-RU" sz="2000" dirty="0"/>
              <a:t>2NO2 + 2NaOH = NaNO3 + NaNO2 + H2O - образуются две соли: нитрат натрия NaNO3 (или натриевая селитра) и нитрит натрия (соль азотистой кислоты).</a:t>
            </a:r>
          </a:p>
          <a:p>
            <a:r>
              <a:rPr lang="ru-RU" sz="2000" dirty="0"/>
              <a:t>Реакция с солями:</a:t>
            </a:r>
          </a:p>
          <a:p>
            <a:r>
              <a:rPr lang="ru-RU" sz="2000" dirty="0"/>
              <a:t>2NO2 + Na2CO3 = NaNO3 + NaNO2 + CO2 - образуются образуются две соли: нитрат натрия и нитрит натрия, и выделяется углекислый газ.</a:t>
            </a:r>
          </a:p>
          <a:p>
            <a:pPr marL="0" indent="0">
              <a:buNone/>
            </a:pPr>
            <a:r>
              <a:rPr lang="ru-RU" sz="2000" dirty="0" smtClean="0"/>
              <a:t>Получают </a:t>
            </a:r>
            <a:r>
              <a:rPr lang="ru-RU" sz="2000" dirty="0"/>
              <a:t>диоксид азота (NO2) из </a:t>
            </a:r>
            <a:r>
              <a:rPr lang="ru-RU" sz="2000" dirty="0" err="1"/>
              <a:t>моноксида</a:t>
            </a:r>
            <a:r>
              <a:rPr lang="ru-RU" sz="2000" dirty="0"/>
              <a:t> азота (NO) с помощью химической реакции соединения c </a:t>
            </a:r>
            <a:r>
              <a:rPr lang="ru-RU" sz="2000" dirty="0" smtClean="0"/>
              <a:t>кислородом: 2NO </a:t>
            </a:r>
            <a:r>
              <a:rPr lang="ru-RU" sz="2000" dirty="0"/>
              <a:t>+ O2 = 2NO2</a:t>
            </a:r>
          </a:p>
        </p:txBody>
      </p:sp>
    </p:spTree>
    <p:extLst>
      <p:ext uri="{BB962C8B-B14F-4D97-AF65-F5344CB8AC3E}">
        <p14:creationId xmlns:p14="http://schemas.microsoft.com/office/powerpoint/2010/main" val="207190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444" y="159468"/>
            <a:ext cx="8249899" cy="62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6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12" y="365316"/>
            <a:ext cx="8925290" cy="91329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Оксид серы 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8713" y="1278610"/>
            <a:ext cx="9979800" cy="5579390"/>
          </a:xfrm>
        </p:spPr>
        <p:txBody>
          <a:bodyPr>
            <a:noAutofit/>
          </a:bodyPr>
          <a:lstStyle/>
          <a:p>
            <a:r>
              <a:rPr lang="ru-RU" sz="2400" dirty="0"/>
              <a:t>SO2 - или сернистый газ относится к кислотным </a:t>
            </a:r>
            <a:r>
              <a:rPr lang="ru-RU" sz="2400" dirty="0" err="1"/>
              <a:t>оксидам</a:t>
            </a:r>
            <a:r>
              <a:rPr lang="ru-RU" sz="2400" dirty="0"/>
              <a:t>, но кислоту не образует, хотя отлично растворяется в воде - 40л оксида серы в 1 л воды (для удобства составления химических уравнений такой раствор называют сернистой кислотой).</a:t>
            </a:r>
          </a:p>
          <a:p>
            <a:r>
              <a:rPr lang="ru-RU" sz="2400" dirty="0"/>
              <a:t>При нормальных обстоятельствах - это бесцветный газ с резким и удушливым запахом горелой серы. При температуре всего -10 0C его можно перевести в жидкое состояние.</a:t>
            </a:r>
          </a:p>
          <a:p>
            <a:r>
              <a:rPr lang="ru-RU" sz="2400" dirty="0"/>
              <a:t>В присутствии катализатора -оксида ванадия (V2O5) оксид серы присоединяет кислород и превращается в </a:t>
            </a:r>
            <a:r>
              <a:rPr lang="ru-RU" sz="2400" dirty="0" err="1"/>
              <a:t>триоксид</a:t>
            </a:r>
            <a:r>
              <a:rPr lang="ru-RU" sz="2400" dirty="0"/>
              <a:t> серы</a:t>
            </a:r>
          </a:p>
          <a:p>
            <a:r>
              <a:rPr lang="ru-RU" sz="2400" dirty="0"/>
              <a:t>2SO2 +O2 -&gt; 2SO3</a:t>
            </a:r>
          </a:p>
          <a:p>
            <a:r>
              <a:rPr lang="ru-RU" sz="2400" dirty="0"/>
              <a:t>Растворённый в воде сернистый газ - оксид серы SO2 - очень медленно окисляется, в результате чего сам раствор превращается в серную кислоту</a:t>
            </a:r>
          </a:p>
        </p:txBody>
      </p:sp>
    </p:spTree>
    <p:extLst>
      <p:ext uri="{BB962C8B-B14F-4D97-AF65-F5344CB8AC3E}">
        <p14:creationId xmlns:p14="http://schemas.microsoft.com/office/powerpoint/2010/main" val="195175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54" y="1"/>
            <a:ext cx="8535138" cy="67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82" y="547977"/>
            <a:ext cx="7638450" cy="57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26" y="0"/>
            <a:ext cx="9249167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   </a:t>
            </a:r>
          </a:p>
          <a:p>
            <a:pPr marL="0" indent="0">
              <a:buNone/>
            </a:pPr>
            <a:r>
              <a:rPr lang="ru-RU" sz="7200" dirty="0" smtClean="0"/>
              <a:t> Конец </a:t>
            </a:r>
            <a:endParaRPr lang="ru-RU" sz="7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14" y="597793"/>
            <a:ext cx="7655054" cy="62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7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08" y="0"/>
            <a:ext cx="8824594" cy="92781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Содержание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08" y="927810"/>
            <a:ext cx="8824594" cy="593018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Оксид</a:t>
            </a:r>
          </a:p>
          <a:p>
            <a:r>
              <a:rPr lang="ru-RU" sz="2000" dirty="0" smtClean="0"/>
              <a:t>Номенклатура оксидов</a:t>
            </a:r>
          </a:p>
          <a:p>
            <a:r>
              <a:rPr lang="ru-RU" sz="2000" dirty="0" smtClean="0"/>
              <a:t>Виды оксидов</a:t>
            </a:r>
          </a:p>
          <a:p>
            <a:r>
              <a:rPr lang="ru-RU" sz="2000" dirty="0" smtClean="0"/>
              <a:t>Основные оксиды</a:t>
            </a:r>
          </a:p>
          <a:p>
            <a:r>
              <a:rPr lang="ru-RU" sz="2000" dirty="0" smtClean="0"/>
              <a:t>Химические свойства основных оксидов </a:t>
            </a:r>
          </a:p>
          <a:p>
            <a:r>
              <a:rPr lang="ru-RU" sz="2000" dirty="0" smtClean="0"/>
              <a:t>Кислотные оксиды</a:t>
            </a:r>
          </a:p>
          <a:p>
            <a:r>
              <a:rPr lang="ru-RU" sz="2000" dirty="0" smtClean="0"/>
              <a:t>Химические свойства кислотных оксидов </a:t>
            </a:r>
          </a:p>
          <a:p>
            <a:r>
              <a:rPr lang="ru-RU" sz="2000" dirty="0" err="1" smtClean="0"/>
              <a:t>Амфотерные</a:t>
            </a:r>
            <a:r>
              <a:rPr lang="ru-RU" sz="2000" dirty="0" smtClean="0"/>
              <a:t> оксиды </a:t>
            </a:r>
          </a:p>
          <a:p>
            <a:r>
              <a:rPr lang="ru-RU" sz="2000" dirty="0" smtClean="0"/>
              <a:t>Химические свойства </a:t>
            </a:r>
            <a:r>
              <a:rPr lang="ru-RU" sz="2000" dirty="0" err="1" smtClean="0"/>
              <a:t>амфотерных</a:t>
            </a:r>
            <a:r>
              <a:rPr lang="ru-RU" sz="2000" dirty="0" smtClean="0"/>
              <a:t> оксидов</a:t>
            </a:r>
          </a:p>
          <a:p>
            <a:r>
              <a:rPr lang="ru-RU" sz="2000" dirty="0" smtClean="0"/>
              <a:t>Получение оксидов </a:t>
            </a:r>
          </a:p>
          <a:p>
            <a:r>
              <a:rPr lang="ru-RU" sz="2000" dirty="0" smtClean="0"/>
              <a:t>Оксид азота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302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82" y="449467"/>
            <a:ext cx="9027520" cy="8844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Оксид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3903"/>
            <a:ext cx="10785788" cy="5524097"/>
          </a:xfrm>
        </p:spPr>
        <p:txBody>
          <a:bodyPr>
            <a:noAutofit/>
          </a:bodyPr>
          <a:lstStyle/>
          <a:p>
            <a:r>
              <a:rPr lang="ru-RU" sz="2600" dirty="0" smtClean="0"/>
              <a:t>Окси́д </a:t>
            </a:r>
            <a:r>
              <a:rPr lang="ru-RU" sz="2600" dirty="0"/>
              <a:t>— бинарное соединение химического элемента с кислородом в степени окисления −</a:t>
            </a:r>
            <a:r>
              <a:rPr lang="ru-RU" sz="2600" dirty="0" smtClean="0"/>
              <a:t>2.</a:t>
            </a:r>
          </a:p>
          <a:p>
            <a:r>
              <a:rPr lang="ru-RU" sz="2600" dirty="0"/>
              <a:t>Оксиды — весьма распространённый тип соединений, содержащихся в земной коре и во Вселенной вообще. Примерами таких соединений являются ржавчина, вода, песок, углекислый газ, ряд красителей. Оксидами также является класс минералов, представляющих собой соединения металла с кислородом (см. Окислы</a:t>
            </a:r>
            <a:r>
              <a:rPr lang="ru-RU" sz="2600" dirty="0" smtClean="0"/>
              <a:t>).</a:t>
            </a:r>
          </a:p>
          <a:p>
            <a:r>
              <a:rPr lang="ru-RU" sz="2600" dirty="0"/>
              <a:t>Соединения, которые содержат атомы кислорода, соединённые между собой, называют </a:t>
            </a:r>
            <a:r>
              <a:rPr lang="ru-RU" sz="2600" dirty="0" err="1"/>
              <a:t>пероксидами</a:t>
            </a:r>
            <a:r>
              <a:rPr lang="ru-RU" sz="2600" dirty="0"/>
              <a:t> (содержат цепочку −O−O−), </a:t>
            </a:r>
            <a:r>
              <a:rPr lang="ru-RU" sz="2600" dirty="0" err="1"/>
              <a:t>супероксидами</a:t>
            </a:r>
            <a:r>
              <a:rPr lang="ru-RU" sz="2600" dirty="0"/>
              <a:t> (содержат группу О−2) и </a:t>
            </a:r>
            <a:r>
              <a:rPr lang="ru-RU" sz="2600" dirty="0" err="1"/>
              <a:t>озонидами</a:t>
            </a:r>
            <a:r>
              <a:rPr lang="ru-RU" sz="2600" dirty="0"/>
              <a:t> (содержат группу О−3). Они, строго говоря, не относятся к категории оксидов.</a:t>
            </a:r>
          </a:p>
        </p:txBody>
      </p:sp>
    </p:spTree>
    <p:extLst>
      <p:ext uri="{BB962C8B-B14F-4D97-AF65-F5344CB8AC3E}">
        <p14:creationId xmlns:p14="http://schemas.microsoft.com/office/powerpoint/2010/main" val="102374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53" y="609600"/>
            <a:ext cx="8843149" cy="132080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Оксид хрома (|||).                              Свинцовый сурик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853" y="2117409"/>
            <a:ext cx="4382796" cy="376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37" y="2117409"/>
            <a:ext cx="4668660" cy="37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1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Номенклатура оксидов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20897"/>
            <a:ext cx="10714719" cy="5437104"/>
          </a:xfrm>
        </p:spPr>
        <p:txBody>
          <a:bodyPr>
            <a:noAutofit/>
          </a:bodyPr>
          <a:lstStyle/>
          <a:p>
            <a:r>
              <a:rPr lang="ru-RU" sz="2600" dirty="0"/>
              <a:t>Названия оксидов строится таким образом: сначала произносят слово «оксид», а затем называют образующий его элемент. Если элемент имеет переменную валентность, то она указывается римской цифрой в круглых скобках в конце </a:t>
            </a:r>
            <a:r>
              <a:rPr lang="ru-RU" sz="2600" dirty="0" smtClean="0"/>
              <a:t>названия:</a:t>
            </a:r>
            <a:endParaRPr lang="ru-RU" sz="2600" dirty="0"/>
          </a:p>
          <a:p>
            <a:r>
              <a:rPr lang="ru-RU" sz="2600" dirty="0" smtClean="0"/>
              <a:t> NaI2O </a:t>
            </a:r>
            <a:r>
              <a:rPr lang="ru-RU" sz="2600" dirty="0"/>
              <a:t>– оксид натрия; СаIIО – оксид кальция;</a:t>
            </a:r>
          </a:p>
          <a:p>
            <a:r>
              <a:rPr lang="ru-RU" sz="2600" dirty="0"/>
              <a:t>SIVO2 – оксид серы (IV); SVIO3 – оксид серы (VI).</a:t>
            </a:r>
          </a:p>
          <a:p>
            <a:r>
              <a:rPr lang="ru-RU" sz="2600" dirty="0" smtClean="0"/>
              <a:t> При </a:t>
            </a:r>
            <a:r>
              <a:rPr lang="ru-RU" sz="2600" dirty="0"/>
              <a:t>составлении формул оксидов необходимо помнить, что молекула всегда </a:t>
            </a:r>
            <a:r>
              <a:rPr lang="ru-RU" sz="2600" dirty="0" err="1"/>
              <a:t>электронейтральна</a:t>
            </a:r>
            <a:r>
              <a:rPr lang="ru-RU" sz="2600" dirty="0"/>
              <a:t>, т.е. она содержит одинаковое число положительных и отрицательных зарядов. Степень окисления кислорода в </a:t>
            </a:r>
            <a:r>
              <a:rPr lang="ru-RU" sz="2600" dirty="0" err="1"/>
              <a:t>оксидах</a:t>
            </a:r>
            <a:r>
              <a:rPr lang="ru-RU" sz="2600" dirty="0"/>
              <a:t> всегда – 2. Выравнивание зарядов производят индексами, которые ставят внизу справа у элемента.</a:t>
            </a:r>
          </a:p>
        </p:txBody>
      </p:sp>
    </p:spTree>
    <p:extLst>
      <p:ext uri="{BB962C8B-B14F-4D97-AF65-F5344CB8AC3E}">
        <p14:creationId xmlns:p14="http://schemas.microsoft.com/office/powerpoint/2010/main" val="93919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Характерная степени окисления элементов определяется следующим образом: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420" y="2160588"/>
            <a:ext cx="9031648" cy="4392067"/>
          </a:xfrm>
        </p:spPr>
        <p:txBody>
          <a:bodyPr>
            <a:normAutofit/>
          </a:bodyPr>
          <a:lstStyle/>
          <a:p>
            <a:r>
              <a:rPr lang="ru-RU" sz="2600" smtClean="0"/>
              <a:t>| группа      </a:t>
            </a:r>
            <a:r>
              <a:rPr lang="ru-RU" sz="2600" dirty="0"/>
              <a:t>– в основном +1,</a:t>
            </a:r>
          </a:p>
          <a:p>
            <a:r>
              <a:rPr lang="ru-RU" sz="2600" dirty="0"/>
              <a:t>II группа     – в основном +2,</a:t>
            </a:r>
          </a:p>
          <a:p>
            <a:r>
              <a:rPr lang="ru-RU" sz="2600" dirty="0"/>
              <a:t>III группа    – в основном +3,</a:t>
            </a:r>
          </a:p>
          <a:p>
            <a:r>
              <a:rPr lang="ru-RU" sz="2600" dirty="0"/>
              <a:t>IV группа    – в основном +2, +4 (четные числа),</a:t>
            </a:r>
          </a:p>
          <a:p>
            <a:r>
              <a:rPr lang="ru-RU" sz="2600" dirty="0"/>
              <a:t>V группа     – в основном +3, +5 (нечетные числа),</a:t>
            </a:r>
          </a:p>
          <a:p>
            <a:r>
              <a:rPr lang="ru-RU" sz="2600" dirty="0"/>
              <a:t>VI группа    – в основном +2, +4, +6 (четные числа),</a:t>
            </a:r>
          </a:p>
          <a:p>
            <a:r>
              <a:rPr lang="ru-RU" sz="2600" dirty="0"/>
              <a:t>VII группа   – в основном +3, +5, +7 (нечетные числа).</a:t>
            </a:r>
          </a:p>
        </p:txBody>
      </p:sp>
    </p:spTree>
    <p:extLst>
      <p:ext uri="{BB962C8B-B14F-4D97-AF65-F5344CB8AC3E}">
        <p14:creationId xmlns:p14="http://schemas.microsoft.com/office/powerpoint/2010/main" val="209138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48"/>
            <a:ext cx="8596668" cy="1507889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Оксиды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962" y="1841366"/>
            <a:ext cx="465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Солеобразующие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5668" y="1507890"/>
            <a:ext cx="31750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835531" y="1572506"/>
            <a:ext cx="443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Несолеобразующие</a:t>
            </a:r>
            <a:r>
              <a:rPr lang="ru-RU" sz="3600" dirty="0" smtClean="0"/>
              <a:t> </a:t>
            </a:r>
          </a:p>
          <a:p>
            <a:endParaRPr lang="ru-RU" sz="3600" dirty="0"/>
          </a:p>
        </p:txBody>
      </p:sp>
      <p:cxnSp>
        <p:nvCxnSpPr>
          <p:cNvPr id="23" name="Прямая со стрелкой 22"/>
          <p:cNvCxnSpPr>
            <a:endCxn id="16" idx="0"/>
          </p:cNvCxnSpPr>
          <p:nvPr/>
        </p:nvCxnSpPr>
        <p:spPr>
          <a:xfrm>
            <a:off x="5509598" y="1130918"/>
            <a:ext cx="1545169" cy="44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479319" y="1130918"/>
            <a:ext cx="1929624" cy="710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497" y="3276131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/>
              <a:t>Основные </a:t>
            </a:r>
            <a:endParaRPr lang="ru-RU" sz="3600"/>
          </a:p>
        </p:txBody>
      </p:sp>
      <p:sp>
        <p:nvSpPr>
          <p:cNvPr id="33" name="TextBox 32"/>
          <p:cNvSpPr txBox="1"/>
          <p:nvPr/>
        </p:nvSpPr>
        <p:spPr>
          <a:xfrm>
            <a:off x="2001123" y="4158779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/>
              <a:t>Кислотные </a:t>
            </a:r>
            <a:endParaRPr lang="ru-RU" sz="3600"/>
          </a:p>
        </p:txBody>
      </p:sp>
      <p:sp>
        <p:nvSpPr>
          <p:cNvPr id="34" name="TextBox 33"/>
          <p:cNvSpPr txBox="1"/>
          <p:nvPr/>
        </p:nvSpPr>
        <p:spPr>
          <a:xfrm>
            <a:off x="3922098" y="3216348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Амфотерные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985928" y="2517588"/>
            <a:ext cx="875059" cy="75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588623" y="2578388"/>
            <a:ext cx="1387045" cy="613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798764" y="2650890"/>
            <a:ext cx="50279" cy="1507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54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оксиды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49467" y="1667379"/>
            <a:ext cx="9105335" cy="4552668"/>
          </a:xfrm>
        </p:spPr>
        <p:txBody>
          <a:bodyPr>
            <a:noAutofit/>
          </a:bodyPr>
          <a:lstStyle/>
          <a:p>
            <a:r>
              <a:rPr lang="ru-RU" sz="2800" dirty="0"/>
              <a:t>Основные оксиды - это сложные химические вещества, относящиеся к окислам, которые образуют соли при химической реакции с кислотами или кислотными оксидами и не реагируют с основаниями или основными оксидами. Например, к основным относятся следующие:</a:t>
            </a:r>
          </a:p>
          <a:p>
            <a:r>
              <a:rPr lang="ru-RU" sz="2800" dirty="0"/>
              <a:t>K2O (окись калия), CaO (окись кальция), FeO (окись железа </a:t>
            </a:r>
            <a:r>
              <a:rPr lang="ru-RU" sz="2800" dirty="0" err="1"/>
              <a:t>2-валентного</a:t>
            </a:r>
            <a:r>
              <a:rPr lang="ru-RU" sz="2800" dirty="0"/>
              <a:t>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012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Facet_16x9</Template>
  <TotalTime>273</TotalTime>
  <Application>Microsoft Macintosh PowerPoint</Application>
  <PresentationFormat>Широкоэкранный</PresentationFormat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Trebuchet MS</vt:lpstr>
      <vt:lpstr>Arial</vt:lpstr>
      <vt:lpstr>Wingdings 3</vt:lpstr>
      <vt:lpstr>Аспект</vt:lpstr>
      <vt:lpstr>Презентация по теме  " Оксиды " </vt:lpstr>
      <vt:lpstr>Презентация PowerPoint</vt:lpstr>
      <vt:lpstr>Содержание</vt:lpstr>
      <vt:lpstr>Оксид</vt:lpstr>
      <vt:lpstr> Оксид хрома (|||).                              Свинцовый сурик</vt:lpstr>
      <vt:lpstr>Номенклатура оксидов</vt:lpstr>
      <vt:lpstr>Характерная степени окисления элементов определяется следующим образом:</vt:lpstr>
      <vt:lpstr>                                              Оксиды  </vt:lpstr>
      <vt:lpstr>Основные оксиды </vt:lpstr>
      <vt:lpstr>Химические свойства основных оксидов </vt:lpstr>
      <vt:lpstr>Кислотные оксиды </vt:lpstr>
      <vt:lpstr>Химические свойства кислотных оксидов </vt:lpstr>
      <vt:lpstr>Амфотерные оксиды </vt:lpstr>
      <vt:lpstr>Химические свойства амфотерных оксидов </vt:lpstr>
      <vt:lpstr>Получение оксидов (1)</vt:lpstr>
      <vt:lpstr>Получение оксидов (2)</vt:lpstr>
      <vt:lpstr>Презентация PowerPoint</vt:lpstr>
      <vt:lpstr>Получение оксидов (3)</vt:lpstr>
      <vt:lpstr>Презентация PowerPoint</vt:lpstr>
      <vt:lpstr>Оксиды азота (1)</vt:lpstr>
      <vt:lpstr>Оксиды азота (2)</vt:lpstr>
      <vt:lpstr>Презентация PowerPoint</vt:lpstr>
      <vt:lpstr>Оксид серы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sushkokseniya@gmail.com</dc:creator>
  <cp:lastModifiedBy>sushkokseniya@gmail.com</cp:lastModifiedBy>
  <cp:revision>95</cp:revision>
  <dcterms:created xsi:type="dcterms:W3CDTF">2016-01-18T16:08:49Z</dcterms:created>
  <dcterms:modified xsi:type="dcterms:W3CDTF">2016-01-21T17:08:14Z</dcterms:modified>
</cp:coreProperties>
</file>