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 showSpecialPlsOnTitleSld="0">
  <p:sldMasterIdLst>
    <p:sldMasterId id="2147483652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</p:sldIdLst>
  <p:sldSz cy="6858000" cx="9144000"/>
  <p:notesSz cx="6797675" cy="9926625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slide" Target="slides/slide28.xml"/><Relationship Id="rId10" Type="http://schemas.openxmlformats.org/officeDocument/2006/relationships/slide" Target="slides/slide5.xml"/><Relationship Id="rId32" Type="http://schemas.openxmlformats.org/officeDocument/2006/relationships/slide" Target="slides/slide27.xml"/><Relationship Id="rId13" Type="http://schemas.openxmlformats.org/officeDocument/2006/relationships/slide" Target="slides/slide8.xml"/><Relationship Id="rId35" Type="http://schemas.openxmlformats.org/officeDocument/2006/relationships/slide" Target="slides/slide30.xml"/><Relationship Id="rId12" Type="http://schemas.openxmlformats.org/officeDocument/2006/relationships/slide" Target="slides/slide7.xml"/><Relationship Id="rId34" Type="http://schemas.openxmlformats.org/officeDocument/2006/relationships/slide" Target="slides/slide29.xml"/><Relationship Id="rId15" Type="http://schemas.openxmlformats.org/officeDocument/2006/relationships/slide" Target="slides/slide10.xml"/><Relationship Id="rId37" Type="http://schemas.openxmlformats.org/officeDocument/2006/relationships/slide" Target="slides/slide32.xml"/><Relationship Id="rId14" Type="http://schemas.openxmlformats.org/officeDocument/2006/relationships/slide" Target="slides/slide9.xml"/><Relationship Id="rId36" Type="http://schemas.openxmlformats.org/officeDocument/2006/relationships/slide" Target="slides/slide31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000000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/>
          <p:nvPr>
            <p:ph idx="2" type="hdr"/>
          </p:nvPr>
        </p:nvSpPr>
        <p:spPr>
          <a:xfrm>
            <a:off x="0" y="0"/>
            <a:ext cx="2946400" cy="496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Shape 4"/>
          <p:cNvSpPr txBox="1"/>
          <p:nvPr>
            <p:ph idx="10" type="dt"/>
          </p:nvPr>
        </p:nvSpPr>
        <p:spPr>
          <a:xfrm>
            <a:off x="3849687" y="0"/>
            <a:ext cx="2946400" cy="496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Shape 5"/>
          <p:cNvSpPr/>
          <p:nvPr>
            <p:ph idx="3" type="sldImg"/>
          </p:nvPr>
        </p:nvSpPr>
        <p:spPr>
          <a:xfrm>
            <a:off x="917575" y="744537"/>
            <a:ext cx="4962525" cy="372268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Shape 6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7" name="Shape 7"/>
          <p:cNvSpPr txBox="1"/>
          <p:nvPr>
            <p:ph idx="11" type="ftr"/>
          </p:nvPr>
        </p:nvSpPr>
        <p:spPr>
          <a:xfrm>
            <a:off x="0" y="9428162"/>
            <a:ext cx="2946400" cy="4968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3849687" y="9428162"/>
            <a:ext cx="2946400" cy="4968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Shape 37"/>
          <p:cNvSpPr/>
          <p:nvPr>
            <p:ph idx="2" type="sldImg"/>
          </p:nvPr>
        </p:nvSpPr>
        <p:spPr>
          <a:xfrm>
            <a:off x="917575" y="744537"/>
            <a:ext cx="4962525" cy="372268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Shape 185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6" name="Shape 186"/>
          <p:cNvSpPr/>
          <p:nvPr>
            <p:ph idx="2" type="sldImg"/>
          </p:nvPr>
        </p:nvSpPr>
        <p:spPr>
          <a:xfrm>
            <a:off x="917575" y="744537"/>
            <a:ext cx="4962525" cy="372268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Shape 195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6" name="Shape 196"/>
          <p:cNvSpPr/>
          <p:nvPr>
            <p:ph idx="2" type="sldImg"/>
          </p:nvPr>
        </p:nvSpPr>
        <p:spPr>
          <a:xfrm>
            <a:off x="917575" y="744537"/>
            <a:ext cx="4962525" cy="372268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Shape 201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2" name="Shape 202"/>
          <p:cNvSpPr/>
          <p:nvPr>
            <p:ph idx="2" type="sldImg"/>
          </p:nvPr>
        </p:nvSpPr>
        <p:spPr>
          <a:xfrm>
            <a:off x="917575" y="744537"/>
            <a:ext cx="4962525" cy="372268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Shape 211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2" name="Shape 212"/>
          <p:cNvSpPr/>
          <p:nvPr>
            <p:ph idx="2" type="sldImg"/>
          </p:nvPr>
        </p:nvSpPr>
        <p:spPr>
          <a:xfrm>
            <a:off x="917575" y="744537"/>
            <a:ext cx="4962525" cy="372268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Shape 219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0" name="Shape 220"/>
          <p:cNvSpPr/>
          <p:nvPr>
            <p:ph idx="2" type="sldImg"/>
          </p:nvPr>
        </p:nvSpPr>
        <p:spPr>
          <a:xfrm>
            <a:off x="917575" y="744537"/>
            <a:ext cx="4962525" cy="372268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Shape 232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3" name="Shape 233"/>
          <p:cNvSpPr/>
          <p:nvPr>
            <p:ph idx="2" type="sldImg"/>
          </p:nvPr>
        </p:nvSpPr>
        <p:spPr>
          <a:xfrm>
            <a:off x="917575" y="744537"/>
            <a:ext cx="4962525" cy="372268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Shape 247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8" name="Shape 248"/>
          <p:cNvSpPr/>
          <p:nvPr>
            <p:ph idx="2" type="sldImg"/>
          </p:nvPr>
        </p:nvSpPr>
        <p:spPr>
          <a:xfrm>
            <a:off x="917575" y="744537"/>
            <a:ext cx="4962525" cy="372268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Shape 253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4" name="Shape 254"/>
          <p:cNvSpPr/>
          <p:nvPr>
            <p:ph idx="2" type="sldImg"/>
          </p:nvPr>
        </p:nvSpPr>
        <p:spPr>
          <a:xfrm>
            <a:off x="917575" y="744537"/>
            <a:ext cx="4962525" cy="372268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Shape 261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2" name="Shape 262"/>
          <p:cNvSpPr/>
          <p:nvPr>
            <p:ph idx="2" type="sldImg"/>
          </p:nvPr>
        </p:nvSpPr>
        <p:spPr>
          <a:xfrm>
            <a:off x="917575" y="744537"/>
            <a:ext cx="4962525" cy="372268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68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Shape 269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0" name="Shape 270"/>
          <p:cNvSpPr/>
          <p:nvPr>
            <p:ph idx="2" type="sldImg"/>
          </p:nvPr>
        </p:nvSpPr>
        <p:spPr>
          <a:xfrm>
            <a:off x="917575" y="744537"/>
            <a:ext cx="4962525" cy="372268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" name="Shape 43"/>
          <p:cNvSpPr/>
          <p:nvPr>
            <p:ph idx="2" type="sldImg"/>
          </p:nvPr>
        </p:nvSpPr>
        <p:spPr>
          <a:xfrm>
            <a:off x="917575" y="744537"/>
            <a:ext cx="4962525" cy="372268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Shape 277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8" name="Shape 278"/>
          <p:cNvSpPr/>
          <p:nvPr>
            <p:ph idx="2" type="sldImg"/>
          </p:nvPr>
        </p:nvSpPr>
        <p:spPr>
          <a:xfrm>
            <a:off x="917575" y="744537"/>
            <a:ext cx="4962525" cy="372268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Shape 285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6" name="Shape 286"/>
          <p:cNvSpPr/>
          <p:nvPr>
            <p:ph idx="2" type="sldImg"/>
          </p:nvPr>
        </p:nvSpPr>
        <p:spPr>
          <a:xfrm>
            <a:off x="917575" y="744537"/>
            <a:ext cx="4962525" cy="372268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92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Shape 293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4" name="Shape 294"/>
          <p:cNvSpPr/>
          <p:nvPr>
            <p:ph idx="2" type="sldImg"/>
          </p:nvPr>
        </p:nvSpPr>
        <p:spPr>
          <a:xfrm>
            <a:off x="917575" y="744537"/>
            <a:ext cx="4962525" cy="372268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0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hape 302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3" name="Shape 303"/>
          <p:cNvSpPr/>
          <p:nvPr>
            <p:ph idx="2" type="sldImg"/>
          </p:nvPr>
        </p:nvSpPr>
        <p:spPr>
          <a:xfrm>
            <a:off x="917575" y="744537"/>
            <a:ext cx="4962525" cy="372268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07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Shape 308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9" name="Shape 309"/>
          <p:cNvSpPr/>
          <p:nvPr>
            <p:ph idx="2" type="sldImg"/>
          </p:nvPr>
        </p:nvSpPr>
        <p:spPr>
          <a:xfrm>
            <a:off x="917575" y="744537"/>
            <a:ext cx="4962525" cy="372268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13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Shape 314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5" name="Shape 315"/>
          <p:cNvSpPr/>
          <p:nvPr>
            <p:ph idx="2" type="sldImg"/>
          </p:nvPr>
        </p:nvSpPr>
        <p:spPr>
          <a:xfrm>
            <a:off x="917575" y="744537"/>
            <a:ext cx="4962525" cy="372268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19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Shape 320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1" name="Shape 321"/>
          <p:cNvSpPr/>
          <p:nvPr>
            <p:ph idx="2" type="sldImg"/>
          </p:nvPr>
        </p:nvSpPr>
        <p:spPr>
          <a:xfrm>
            <a:off x="917575" y="744537"/>
            <a:ext cx="4962525" cy="372268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33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Shape 334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5" name="Shape 335"/>
          <p:cNvSpPr/>
          <p:nvPr>
            <p:ph idx="2" type="sldImg"/>
          </p:nvPr>
        </p:nvSpPr>
        <p:spPr>
          <a:xfrm>
            <a:off x="917575" y="744537"/>
            <a:ext cx="4962525" cy="372268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4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Shape 342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3" name="Shape 343"/>
          <p:cNvSpPr/>
          <p:nvPr>
            <p:ph idx="2" type="sldImg"/>
          </p:nvPr>
        </p:nvSpPr>
        <p:spPr>
          <a:xfrm>
            <a:off x="917575" y="744537"/>
            <a:ext cx="4962525" cy="372268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47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Shape 348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9" name="Shape 349"/>
          <p:cNvSpPr/>
          <p:nvPr>
            <p:ph idx="2" type="sldImg"/>
          </p:nvPr>
        </p:nvSpPr>
        <p:spPr>
          <a:xfrm>
            <a:off x="917575" y="744537"/>
            <a:ext cx="4962525" cy="372268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Shape 52"/>
          <p:cNvSpPr/>
          <p:nvPr>
            <p:ph idx="2" type="sldImg"/>
          </p:nvPr>
        </p:nvSpPr>
        <p:spPr>
          <a:xfrm>
            <a:off x="917575" y="744537"/>
            <a:ext cx="4962525" cy="372268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53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Shape 354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5" name="Shape 355"/>
          <p:cNvSpPr/>
          <p:nvPr>
            <p:ph idx="2" type="sldImg"/>
          </p:nvPr>
        </p:nvSpPr>
        <p:spPr>
          <a:xfrm>
            <a:off x="917575" y="744537"/>
            <a:ext cx="4962525" cy="372268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6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Shape 362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3" name="Shape 363"/>
          <p:cNvSpPr/>
          <p:nvPr>
            <p:ph idx="2" type="sldImg"/>
          </p:nvPr>
        </p:nvSpPr>
        <p:spPr>
          <a:xfrm>
            <a:off x="917575" y="744537"/>
            <a:ext cx="4962525" cy="372268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69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Shape 370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1" name="Shape 371"/>
          <p:cNvSpPr/>
          <p:nvPr>
            <p:ph idx="2" type="sldImg"/>
          </p:nvPr>
        </p:nvSpPr>
        <p:spPr>
          <a:xfrm>
            <a:off x="917575" y="744537"/>
            <a:ext cx="4962525" cy="372268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Shape 60"/>
          <p:cNvSpPr/>
          <p:nvPr>
            <p:ph idx="2" type="sldImg"/>
          </p:nvPr>
        </p:nvSpPr>
        <p:spPr>
          <a:xfrm>
            <a:off x="917575" y="744537"/>
            <a:ext cx="4962525" cy="372268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Shape 69"/>
          <p:cNvSpPr/>
          <p:nvPr>
            <p:ph idx="2" type="sldImg"/>
          </p:nvPr>
        </p:nvSpPr>
        <p:spPr>
          <a:xfrm>
            <a:off x="917575" y="744537"/>
            <a:ext cx="4962525" cy="372268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Shape 79"/>
          <p:cNvSpPr/>
          <p:nvPr>
            <p:ph idx="2" type="sldImg"/>
          </p:nvPr>
        </p:nvSpPr>
        <p:spPr>
          <a:xfrm>
            <a:off x="917575" y="744537"/>
            <a:ext cx="4962525" cy="372268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hape 160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" name="Shape 161"/>
          <p:cNvSpPr/>
          <p:nvPr>
            <p:ph idx="2" type="sldImg"/>
          </p:nvPr>
        </p:nvSpPr>
        <p:spPr>
          <a:xfrm>
            <a:off x="917575" y="744537"/>
            <a:ext cx="4962525" cy="372268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Shape 166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Shape 167"/>
          <p:cNvSpPr/>
          <p:nvPr>
            <p:ph idx="2" type="sldImg"/>
          </p:nvPr>
        </p:nvSpPr>
        <p:spPr>
          <a:xfrm>
            <a:off x="917575" y="744537"/>
            <a:ext cx="4962525" cy="372268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hape 172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" name="Shape 173"/>
          <p:cNvSpPr/>
          <p:nvPr>
            <p:ph idx="2" type="sldImg"/>
          </p:nvPr>
        </p:nvSpPr>
        <p:spPr>
          <a:xfrm>
            <a:off x="917575" y="744537"/>
            <a:ext cx="4962525" cy="372268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layout with centered title and subtitle placeholders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7" name="Shape 17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8" name="Shape 18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9" name="Shape 19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0" name="Shape 20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3" name="Shape 23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ext" type="tx">
  <p:cSld name="TITLE_AND_BOD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7" name="Shape 27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8" name="Shape 28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9" name="Shape 29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0" name="Shape 30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bject  only" type="objOnly">
  <p:cSld name="OBJECT_ONLY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3" name="Shape 33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Shape 11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Shape 12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Shape 13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Shape 14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8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9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5" Type="http://schemas.openxmlformats.org/officeDocument/2006/relationships/image" Target="../media/image12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3.png"/><Relationship Id="rId4" Type="http://schemas.openxmlformats.org/officeDocument/2006/relationships/image" Target="../media/image15.png"/><Relationship Id="rId5" Type="http://schemas.openxmlformats.org/officeDocument/2006/relationships/image" Target="../media/image14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6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17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18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19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20.pn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21.pn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6.xml"/><Relationship Id="rId3" Type="http://schemas.openxmlformats.org/officeDocument/2006/relationships/image" Target="../media/image22.png"/><Relationship Id="rId4" Type="http://schemas.openxmlformats.org/officeDocument/2006/relationships/image" Target="../media/image24.png"/><Relationship Id="rId5" Type="http://schemas.openxmlformats.org/officeDocument/2006/relationships/image" Target="../media/image23.png"/><Relationship Id="rId6" Type="http://schemas.openxmlformats.org/officeDocument/2006/relationships/image" Target="../media/image25.png"/><Relationship Id="rId7" Type="http://schemas.openxmlformats.org/officeDocument/2006/relationships/image" Target="../media/image27.png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7.xml"/><Relationship Id="rId3" Type="http://schemas.openxmlformats.org/officeDocument/2006/relationships/image" Target="../media/image26.png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0.xml"/><Relationship Id="rId3" Type="http://schemas.openxmlformats.org/officeDocument/2006/relationships/image" Target="../media/image28.png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1.xml"/><Relationship Id="rId3" Type="http://schemas.openxmlformats.org/officeDocument/2006/relationships/image" Target="../media/image29.png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2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 txBox="1"/>
          <p:nvPr>
            <p:ph type="ctrTitle"/>
          </p:nvPr>
        </p:nvSpPr>
        <p:spPr>
          <a:xfrm>
            <a:off x="755650" y="620712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ТОЭ</a:t>
            </a:r>
            <a:endParaRPr/>
          </a:p>
        </p:txBody>
      </p:sp>
      <p:sp>
        <p:nvSpPr>
          <p:cNvPr id="40" name="Shape 40"/>
          <p:cNvSpPr txBox="1"/>
          <p:nvPr>
            <p:ph idx="1" type="subTitle"/>
          </p:nvPr>
        </p:nvSpPr>
        <p:spPr>
          <a:xfrm>
            <a:off x="1331912" y="2708275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b="0" i="0" lang="en-US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Электрическое поле</a:t>
            </a:r>
            <a:endParaRPr/>
          </a:p>
          <a:p>
            <a:pPr indent="0" lvl="0" marL="0" marR="0" rtl="0" algn="ctr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t/>
            </a:r>
            <a:endParaRPr b="0" i="0" sz="3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Подготовлено Степановым К.С</a:t>
            </a: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 txBox="1"/>
          <p:nvPr/>
        </p:nvSpPr>
        <p:spPr>
          <a:xfrm>
            <a:off x="468312" y="1268412"/>
            <a:ext cx="8085137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269875" lvl="0" marL="26987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Char char="∙"/>
            </a:pPr>
            <a:r>
              <a:rPr b="0" i="0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Силовая и энергетическая характеристики поля связаны между собой соотношением</a:t>
            </a:r>
            <a:endParaRPr/>
          </a:p>
        </p:txBody>
      </p:sp>
      <p:pic>
        <p:nvPicPr>
          <p:cNvPr id="189" name="Shape 18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916237" y="2420937"/>
            <a:ext cx="3024187" cy="808037"/>
          </a:xfrm>
          <a:prstGeom prst="rect">
            <a:avLst/>
          </a:prstGeom>
          <a:noFill/>
          <a:ln>
            <a:noFill/>
          </a:ln>
        </p:spPr>
      </p:pic>
      <p:sp>
        <p:nvSpPr>
          <p:cNvPr id="190" name="Shape 190"/>
          <p:cNvSpPr txBox="1"/>
          <p:nvPr/>
        </p:nvSpPr>
        <p:spPr>
          <a:xfrm>
            <a:off x="1331912" y="476250"/>
            <a:ext cx="6624637" cy="641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Arial"/>
              <a:buNone/>
            </a:pPr>
            <a:r>
              <a:rPr b="0" i="0" lang="en-US" sz="36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Работа электрического поля</a:t>
            </a:r>
            <a:endParaRPr/>
          </a:p>
        </p:txBody>
      </p:sp>
      <p:sp>
        <p:nvSpPr>
          <p:cNvPr id="191" name="Shape 191"/>
          <p:cNvSpPr/>
          <p:nvPr/>
        </p:nvSpPr>
        <p:spPr>
          <a:xfrm>
            <a:off x="0" y="3195637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92" name="Shape 19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771775" y="4810125"/>
            <a:ext cx="3168650" cy="1536700"/>
          </a:xfrm>
          <a:prstGeom prst="rect">
            <a:avLst/>
          </a:prstGeom>
          <a:noFill/>
          <a:ln>
            <a:noFill/>
          </a:ln>
        </p:spPr>
      </p:pic>
      <p:sp>
        <p:nvSpPr>
          <p:cNvPr id="193" name="Shape 193"/>
          <p:cNvSpPr txBox="1"/>
          <p:nvPr/>
        </p:nvSpPr>
        <p:spPr>
          <a:xfrm>
            <a:off x="323850" y="3357562"/>
            <a:ext cx="7991475" cy="15541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b="0" i="0" lang="en-US" sz="3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Если поле однородно (например, поле плоского конденсатора), то модуль напряженности определяется по формуле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Shape 198"/>
          <p:cNvSpPr txBox="1"/>
          <p:nvPr>
            <p:ph idx="4294967295" type="body"/>
          </p:nvPr>
        </p:nvSpPr>
        <p:spPr>
          <a:xfrm>
            <a:off x="179387" y="1052512"/>
            <a:ext cx="8734425" cy="4032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•"/>
            </a:pPr>
            <a:r>
              <a:rPr b="0" i="0" lang="en-US" sz="4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Вычисление напряженности поля большой системы электрических зарядов с помощью принципа суперпозиции электростатических полей можно упростить, используя </a:t>
            </a:r>
            <a:r>
              <a:rPr b="0" i="1" lang="en-US" sz="4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теорему Гаусса</a:t>
            </a:r>
            <a:r>
              <a:rPr b="0" i="0" lang="en-US" sz="4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endParaRPr/>
          </a:p>
        </p:txBody>
      </p:sp>
      <p:sp>
        <p:nvSpPr>
          <p:cNvPr id="199" name="Shape 199"/>
          <p:cNvSpPr/>
          <p:nvPr/>
        </p:nvSpPr>
        <p:spPr>
          <a:xfrm>
            <a:off x="0" y="3181350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Shape 204"/>
          <p:cNvSpPr txBox="1"/>
          <p:nvPr>
            <p:ph type="title"/>
          </p:nvPr>
        </p:nvSpPr>
        <p:spPr>
          <a:xfrm>
            <a:off x="457200" y="274637"/>
            <a:ext cx="8229600" cy="993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Теорема Гаусса</a:t>
            </a:r>
            <a:endParaRPr/>
          </a:p>
        </p:txBody>
      </p:sp>
      <p:sp>
        <p:nvSpPr>
          <p:cNvPr id="205" name="Shape 205"/>
          <p:cNvSpPr txBox="1"/>
          <p:nvPr>
            <p:ph idx="1" type="body"/>
          </p:nvPr>
        </p:nvSpPr>
        <p:spPr>
          <a:xfrm>
            <a:off x="468312" y="1125537"/>
            <a:ext cx="8229600" cy="35575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1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Поток вектора напряженности электростатического поля в вакууме сквозь произвольную замкнутую поверхность равен алгебраической сумме заключенных внутри этой поверхности зарядов, деленной  на электрическую постоянную.</a:t>
            </a:r>
            <a:endParaRPr/>
          </a:p>
        </p:txBody>
      </p:sp>
      <p:sp>
        <p:nvSpPr>
          <p:cNvPr id="206" name="Shape 206"/>
          <p:cNvSpPr/>
          <p:nvPr/>
        </p:nvSpPr>
        <p:spPr>
          <a:xfrm>
            <a:off x="0" y="3181350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" name="Shape 207"/>
          <p:cNvSpPr/>
          <p:nvPr/>
        </p:nvSpPr>
        <p:spPr>
          <a:xfrm>
            <a:off x="0" y="3181350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" name="Shape 208"/>
          <p:cNvSpPr/>
          <p:nvPr/>
        </p:nvSpPr>
        <p:spPr>
          <a:xfrm>
            <a:off x="0" y="3181350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09" name="Shape 20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700337" y="4686300"/>
            <a:ext cx="3240087" cy="1358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Shape 214"/>
          <p:cNvSpPr txBox="1"/>
          <p:nvPr>
            <p:ph type="title"/>
          </p:nvPr>
        </p:nvSpPr>
        <p:spPr>
          <a:xfrm>
            <a:off x="468312" y="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Arial"/>
              <a:buNone/>
            </a:pPr>
            <a:r>
              <a:rPr b="0" i="0" lang="en-US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Теорема Гаусса для поля в диэлектрике</a:t>
            </a:r>
            <a:endParaRPr/>
          </a:p>
        </p:txBody>
      </p:sp>
      <p:sp>
        <p:nvSpPr>
          <p:cNvPr id="215" name="Shape 215"/>
          <p:cNvSpPr txBox="1"/>
          <p:nvPr/>
        </p:nvSpPr>
        <p:spPr>
          <a:xfrm>
            <a:off x="250825" y="1196975"/>
            <a:ext cx="8604250" cy="35036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0" i="1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Поток вектора смещения электростатического поля в диэлектрике сквозь произвольную замкнутую поверхность равен алгебраической сумме заключенных внутри этой поверхности свободных электрических зарядов,</a:t>
            </a:r>
            <a:r>
              <a:rPr b="0" i="0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т.е.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sp>
        <p:nvSpPr>
          <p:cNvPr id="216" name="Shape 216"/>
          <p:cNvSpPr/>
          <p:nvPr/>
        </p:nvSpPr>
        <p:spPr>
          <a:xfrm>
            <a:off x="0" y="3200400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17" name="Shape 2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79612" y="4292600"/>
            <a:ext cx="4679950" cy="116998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Shape 222"/>
          <p:cNvSpPr txBox="1"/>
          <p:nvPr>
            <p:ph type="title"/>
          </p:nvPr>
        </p:nvSpPr>
        <p:spPr>
          <a:xfrm>
            <a:off x="395287" y="2349500"/>
            <a:ext cx="8497887" cy="13668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Arial"/>
              <a:buNone/>
            </a:pPr>
            <a:r>
              <a:rPr b="0" i="0" lang="en-US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Способность проводника накапливать электрические заряды характеризуется </a:t>
            </a:r>
            <a:r>
              <a:rPr b="0" i="1" lang="en-US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электрической ёмкостью</a:t>
            </a:r>
            <a:r>
              <a:rPr b="0" i="0" lang="en-US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endParaRPr/>
          </a:p>
        </p:txBody>
      </p:sp>
      <p:sp>
        <p:nvSpPr>
          <p:cNvPr id="223" name="Shape 223"/>
          <p:cNvSpPr/>
          <p:nvPr/>
        </p:nvSpPr>
        <p:spPr>
          <a:xfrm>
            <a:off x="0" y="3300412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24" name="Shape 2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348037" y="1557337"/>
            <a:ext cx="2303462" cy="777875"/>
          </a:xfrm>
          <a:prstGeom prst="rect">
            <a:avLst/>
          </a:prstGeom>
          <a:noFill/>
          <a:ln>
            <a:noFill/>
          </a:ln>
        </p:spPr>
      </p:pic>
      <p:sp>
        <p:nvSpPr>
          <p:cNvPr id="225" name="Shape 225"/>
          <p:cNvSpPr txBox="1"/>
          <p:nvPr/>
        </p:nvSpPr>
        <p:spPr>
          <a:xfrm>
            <a:off x="539750" y="33337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81818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Где      </a:t>
            </a:r>
            <a:r>
              <a:rPr b="0" i="1" lang="en-US" sz="32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вектор электрического смещения (электрической индукции)</a:t>
            </a:r>
            <a:r>
              <a:rPr b="0" i="0" lang="en-US" sz="44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sp>
        <p:nvSpPr>
          <p:cNvPr id="226" name="Shape 226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27" name="Shape 22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547812" y="476250"/>
            <a:ext cx="360362" cy="360362"/>
          </a:xfrm>
          <a:prstGeom prst="rect">
            <a:avLst/>
          </a:prstGeom>
          <a:noFill/>
          <a:ln>
            <a:noFill/>
          </a:ln>
        </p:spPr>
      </p:pic>
      <p:sp>
        <p:nvSpPr>
          <p:cNvPr id="228" name="Shape 228"/>
          <p:cNvSpPr/>
          <p:nvPr/>
        </p:nvSpPr>
        <p:spPr>
          <a:xfrm>
            <a:off x="0" y="3181350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29" name="Shape 229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3635375" y="3789362"/>
            <a:ext cx="1192212" cy="955675"/>
          </a:xfrm>
          <a:prstGeom prst="rect">
            <a:avLst/>
          </a:prstGeom>
          <a:noFill/>
          <a:ln>
            <a:noFill/>
          </a:ln>
        </p:spPr>
      </p:pic>
      <p:sp>
        <p:nvSpPr>
          <p:cNvPr id="230" name="Shape 230"/>
          <p:cNvSpPr txBox="1"/>
          <p:nvPr/>
        </p:nvSpPr>
        <p:spPr>
          <a:xfrm>
            <a:off x="468312" y="4724400"/>
            <a:ext cx="8208962" cy="18002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</a:pPr>
            <a:r>
              <a:rPr b="0" i="0" lang="en-US" sz="28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Электрическая ёмкость не зависит от заряда проводника, но зависит от геометрических размеров, расположения относительно других проводников и свойствами окружающей среды.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Shape 235"/>
          <p:cNvSpPr txBox="1"/>
          <p:nvPr>
            <p:ph type="title"/>
          </p:nvPr>
        </p:nvSpPr>
        <p:spPr>
          <a:xfrm>
            <a:off x="457200" y="274637"/>
            <a:ext cx="8229600" cy="7064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Емкость конденсатора</a:t>
            </a:r>
            <a:endParaRPr/>
          </a:p>
        </p:txBody>
      </p:sp>
      <p:sp>
        <p:nvSpPr>
          <p:cNvPr id="236" name="Shape 236"/>
          <p:cNvSpPr txBox="1"/>
          <p:nvPr>
            <p:ph idx="1" type="body"/>
          </p:nvPr>
        </p:nvSpPr>
        <p:spPr>
          <a:xfrm>
            <a:off x="0" y="1196975"/>
            <a:ext cx="9144000" cy="5661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1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Емкостью конденсатора</a:t>
            </a: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называется физическая величина, равная отношению заряда       накопленного в конденсаторе, к разности потенциалов между обкладками: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Электрическая ёмкость плоского конденсатора</a:t>
            </a:r>
            <a:endParaRPr/>
          </a:p>
          <a:p>
            <a:pPr indent="-1397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" name="Shape 237"/>
          <p:cNvSpPr/>
          <p:nvPr/>
        </p:nvSpPr>
        <p:spPr>
          <a:xfrm>
            <a:off x="0" y="3333750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38" name="Shape 23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08175" y="2276475"/>
            <a:ext cx="485775" cy="647700"/>
          </a:xfrm>
          <a:prstGeom prst="rect">
            <a:avLst/>
          </a:prstGeom>
          <a:noFill/>
          <a:ln>
            <a:noFill/>
          </a:ln>
        </p:spPr>
      </p:pic>
      <p:sp>
        <p:nvSpPr>
          <p:cNvPr id="239" name="Shape 239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0" name="Shape 240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1" name="Shape 241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42" name="Shape 24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348037" y="3284537"/>
            <a:ext cx="2038350" cy="1139825"/>
          </a:xfrm>
          <a:prstGeom prst="rect">
            <a:avLst/>
          </a:prstGeom>
          <a:noFill/>
          <a:ln>
            <a:noFill/>
          </a:ln>
        </p:spPr>
      </p:pic>
      <p:sp>
        <p:nvSpPr>
          <p:cNvPr id="243" name="Shape 243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4" name="Shape 244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45" name="Shape 24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3419475" y="5013325"/>
            <a:ext cx="2016125" cy="1235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Shape 250"/>
          <p:cNvSpPr txBox="1"/>
          <p:nvPr>
            <p:ph type="title"/>
          </p:nvPr>
        </p:nvSpPr>
        <p:spPr>
          <a:xfrm>
            <a:off x="457200" y="274637"/>
            <a:ext cx="8229600" cy="7778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</a:pPr>
            <a:r>
              <a:rPr b="0" i="1" lang="en-US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магнитноe полe</a:t>
            </a:r>
            <a:r>
              <a:rPr b="0" i="0" lang="en-US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sp>
        <p:nvSpPr>
          <p:cNvPr id="251" name="Shape 251"/>
          <p:cNvSpPr txBox="1"/>
          <p:nvPr>
            <p:ph idx="1" type="body"/>
          </p:nvPr>
        </p:nvSpPr>
        <p:spPr>
          <a:xfrm>
            <a:off x="0" y="1125537"/>
            <a:ext cx="9144000" cy="53990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b="0" i="0" lang="en-US" sz="3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Взаимодействие между проводниками с током, т.е. взаимодействие между движущимися электрическими зарядами, осуществляется посредством особой формы материи – </a:t>
            </a:r>
            <a:r>
              <a:rPr b="0" i="1" lang="en-US" sz="3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магнитного поля</a:t>
            </a:r>
            <a:r>
              <a:rPr b="0" i="0" lang="en-US" sz="3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Магнитное поле, как и электрическое, является одной из сторон единого электромагнитного поля</a:t>
            </a:r>
            <a:r>
              <a:rPr b="0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Shape 256"/>
          <p:cNvSpPr txBox="1"/>
          <p:nvPr>
            <p:ph type="title"/>
          </p:nvPr>
        </p:nvSpPr>
        <p:spPr>
          <a:xfrm>
            <a:off x="457200" y="274637"/>
            <a:ext cx="8229600" cy="6334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</a:pPr>
            <a:r>
              <a:rPr b="0" i="1" lang="en-US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магнитноe полe</a:t>
            </a:r>
            <a:endParaRPr/>
          </a:p>
        </p:txBody>
      </p:sp>
      <p:sp>
        <p:nvSpPr>
          <p:cNvPr id="257" name="Shape 257"/>
          <p:cNvSpPr txBox="1"/>
          <p:nvPr>
            <p:ph idx="1" type="body"/>
          </p:nvPr>
        </p:nvSpPr>
        <p:spPr>
          <a:xfrm>
            <a:off x="457200" y="981075"/>
            <a:ext cx="8229600" cy="58769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Основной характеристикой магнитного поля является </a:t>
            </a:r>
            <a:r>
              <a:rPr b="0" i="1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вектор магнитной индукции</a:t>
            </a:r>
            <a:r>
              <a:rPr b="0" i="0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. Магнитная индукция в данной точке однородного магнитного поля определяется максимальным вращающим моментом, действующим на рамку с единичным магнитным моментом, когда нормаль к рамке перпендикулярна направлению поля:</a:t>
            </a:r>
            <a:endParaRPr/>
          </a:p>
        </p:txBody>
      </p:sp>
      <p:sp>
        <p:nvSpPr>
          <p:cNvPr id="258" name="Shape 258"/>
          <p:cNvSpPr/>
          <p:nvPr/>
        </p:nvSpPr>
        <p:spPr>
          <a:xfrm>
            <a:off x="0" y="3176587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59" name="Shape 25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132137" y="5411787"/>
            <a:ext cx="2211387" cy="14462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Shape 264"/>
          <p:cNvSpPr txBox="1"/>
          <p:nvPr>
            <p:ph type="title"/>
          </p:nvPr>
        </p:nvSpPr>
        <p:spPr>
          <a:xfrm>
            <a:off x="457200" y="274637"/>
            <a:ext cx="8229600" cy="7778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</a:pPr>
            <a:r>
              <a:rPr b="0" i="1" lang="en-US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магнитноe полe</a:t>
            </a:r>
            <a:endParaRPr/>
          </a:p>
        </p:txBody>
      </p:sp>
      <p:sp>
        <p:nvSpPr>
          <p:cNvPr id="265" name="Shape 265"/>
          <p:cNvSpPr txBox="1"/>
          <p:nvPr>
            <p:ph idx="1" type="body"/>
          </p:nvPr>
        </p:nvSpPr>
        <p:spPr>
          <a:xfrm>
            <a:off x="457200" y="1268412"/>
            <a:ext cx="8229600" cy="48577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Магнитная индукция поля в некоторой точке </a:t>
            </a:r>
            <a:r>
              <a:rPr b="0" i="1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А</a:t>
            </a:r>
            <a:r>
              <a:rPr b="0" i="0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создаваемого элементом проводника  с током </a:t>
            </a:r>
            <a:r>
              <a:rPr b="0" i="1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</a:t>
            </a:r>
            <a:r>
              <a:rPr b="0" i="0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определяется </a:t>
            </a:r>
            <a:r>
              <a:rPr b="0" i="1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законом Био-Савара-Лапласа</a:t>
            </a:r>
            <a:endParaRPr/>
          </a:p>
          <a:p>
            <a:pPr indent="-139700" lvl="0" marL="342900" marR="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1" sz="32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39700" lvl="0" marL="342900" marR="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1" sz="32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39700" lvl="0" marL="342900" marR="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1" sz="32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1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где - радиус-вектор, проведенный из элемента  проводника в точку А.</a:t>
            </a:r>
            <a:endParaRPr/>
          </a:p>
        </p:txBody>
      </p:sp>
      <p:sp>
        <p:nvSpPr>
          <p:cNvPr id="266" name="Shape 266"/>
          <p:cNvSpPr/>
          <p:nvPr/>
        </p:nvSpPr>
        <p:spPr>
          <a:xfrm>
            <a:off x="0" y="3195637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67" name="Shape 26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835150" y="3068637"/>
            <a:ext cx="4824412" cy="1676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Shape 272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</a:pPr>
            <a:r>
              <a:rPr b="0" i="1" lang="en-US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магнитноe полe</a:t>
            </a:r>
            <a:endParaRPr/>
          </a:p>
        </p:txBody>
      </p:sp>
      <p:sp>
        <p:nvSpPr>
          <p:cNvPr id="273" name="Shape 273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На движущуюся заряженную частицу в магнитном поле действует </a:t>
            </a:r>
            <a:r>
              <a:rPr b="0" i="1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сила Лоренца</a:t>
            </a:r>
            <a:endParaRPr/>
          </a:p>
          <a:p>
            <a:pPr indent="-1651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0" i="1" sz="2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51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0" i="1" sz="2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1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где - угол между  и . Направление силы Лоренца определяется по правилу левой руки. Магнитное поле действует только на движущиеся в нем заряды.</a:t>
            </a:r>
            <a:endParaRPr/>
          </a:p>
        </p:txBody>
      </p:sp>
      <p:sp>
        <p:nvSpPr>
          <p:cNvPr id="274" name="Shape 274"/>
          <p:cNvSpPr/>
          <p:nvPr/>
        </p:nvSpPr>
        <p:spPr>
          <a:xfrm>
            <a:off x="0" y="3309937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75" name="Shape 27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484437" y="2636837"/>
            <a:ext cx="4103687" cy="8842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/>
          <p:nvPr/>
        </p:nvSpPr>
        <p:spPr>
          <a:xfrm>
            <a:off x="84137" y="6242050"/>
            <a:ext cx="587375" cy="488950"/>
          </a:xfrm>
          <a:prstGeom prst="rect">
            <a:avLst/>
          </a:prstGeom>
          <a:noFill/>
          <a:ln>
            <a:noFill/>
          </a:ln>
        </p:spPr>
        <p:txBody>
          <a:bodyPr anchorCtr="1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</a:pPr>
            <a:fld id="{00000000-1234-1234-1234-123412341234}" type="slidenum">
              <a:rPr b="1" i="0" lang="en-US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sp>
        <p:nvSpPr>
          <p:cNvPr id="46" name="Shape 46"/>
          <p:cNvSpPr/>
          <p:nvPr>
            <p:ph idx="4294967295" type="title"/>
          </p:nvPr>
        </p:nvSpPr>
        <p:spPr>
          <a:xfrm>
            <a:off x="468312" y="404812"/>
            <a:ext cx="8229600" cy="1152525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ЭЛЕКТРОСТАТИЧЕСКОЕ ПОЛЕ</a:t>
            </a:r>
            <a:endParaRPr/>
          </a:p>
        </p:txBody>
      </p:sp>
      <p:sp>
        <p:nvSpPr>
          <p:cNvPr id="47" name="Shape 47"/>
          <p:cNvSpPr txBox="1"/>
          <p:nvPr/>
        </p:nvSpPr>
        <p:spPr>
          <a:xfrm>
            <a:off x="6588125" y="6453187"/>
            <a:ext cx="2303462" cy="1984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Подготовлено Степановым К.С.</a:t>
            </a:r>
            <a:endParaRPr/>
          </a:p>
        </p:txBody>
      </p:sp>
      <p:sp>
        <p:nvSpPr>
          <p:cNvPr id="48" name="Shape 48"/>
          <p:cNvSpPr txBox="1"/>
          <p:nvPr/>
        </p:nvSpPr>
        <p:spPr>
          <a:xfrm>
            <a:off x="684212" y="1671637"/>
            <a:ext cx="7921625" cy="44783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20320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Char char="∙"/>
            </a:pPr>
            <a:r>
              <a:rPr b="0" i="1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Электрическое поле </a:t>
            </a: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– </a:t>
            </a: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это особая форма существования материи, связанная с электрическими зарядами и осуществляющая взаимодействие между заряженными телами. Электрический заряд является физической величиной, определяющей интенсивность электромагнитных взаимодействий.</a:t>
            </a:r>
            <a:endParaRPr/>
          </a:p>
        </p:txBody>
      </p:sp>
      <p:sp>
        <p:nvSpPr>
          <p:cNvPr id="49" name="Shape 49"/>
          <p:cNvSpPr txBox="1"/>
          <p:nvPr/>
        </p:nvSpPr>
        <p:spPr>
          <a:xfrm>
            <a:off x="6588125" y="6453187"/>
            <a:ext cx="2303462" cy="1984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Подготовлено Степановым К.С.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79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Shape 280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</a:pPr>
            <a:r>
              <a:rPr b="0" i="1" lang="en-US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магнитноe полe</a:t>
            </a:r>
            <a:endParaRPr/>
          </a:p>
        </p:txBody>
      </p:sp>
      <p:sp>
        <p:nvSpPr>
          <p:cNvPr id="281" name="Shape 281"/>
          <p:cNvSpPr txBox="1"/>
          <p:nvPr>
            <p:ph idx="1" type="body"/>
          </p:nvPr>
        </p:nvSpPr>
        <p:spPr>
          <a:xfrm>
            <a:off x="457200" y="1196975"/>
            <a:ext cx="8229600" cy="4929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На движущуюся заряженную частицу одновременно в электрическом и магнитном полях действует сила (</a:t>
            </a:r>
            <a:r>
              <a:rPr b="0" i="1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формула Лоренца</a:t>
            </a:r>
            <a:r>
              <a:rPr b="0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  <a:endParaRPr/>
          </a:p>
          <a:p>
            <a:pPr indent="-1651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0" i="0" sz="2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51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0" i="0" sz="2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51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0" i="0" sz="2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Электрическое поле изменяет скорость, а следовательно, кинетическую энергию частицы; магнитное поле изменяет только направление ее движения.</a:t>
            </a:r>
            <a:endParaRPr/>
          </a:p>
        </p:txBody>
      </p:sp>
      <p:sp>
        <p:nvSpPr>
          <p:cNvPr id="282" name="Shape 282"/>
          <p:cNvSpPr/>
          <p:nvPr/>
        </p:nvSpPr>
        <p:spPr>
          <a:xfrm>
            <a:off x="0" y="3300412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83" name="Shape 28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835150" y="2852737"/>
            <a:ext cx="5113337" cy="10144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Shape 288"/>
          <p:cNvSpPr txBox="1"/>
          <p:nvPr>
            <p:ph type="title"/>
          </p:nvPr>
        </p:nvSpPr>
        <p:spPr>
          <a:xfrm>
            <a:off x="457200" y="274637"/>
            <a:ext cx="8229600" cy="6334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</a:pPr>
            <a:r>
              <a:rPr b="0" i="1" lang="en-US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магнитноe полe</a:t>
            </a:r>
            <a:endParaRPr/>
          </a:p>
        </p:txBody>
      </p:sp>
      <p:sp>
        <p:nvSpPr>
          <p:cNvPr id="289" name="Shape 289"/>
          <p:cNvSpPr txBox="1"/>
          <p:nvPr>
            <p:ph idx="1" type="body"/>
          </p:nvPr>
        </p:nvSpPr>
        <p:spPr>
          <a:xfrm>
            <a:off x="0" y="981075"/>
            <a:ext cx="9144000" cy="58769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Циркуляция вектора  по произвольному замкнутому контуру в вакууме равна произведению магнитной постоянной  на алгебраическую сумму токов, охватываемых этим контуром:</a:t>
            </a:r>
            <a:endParaRPr/>
          </a:p>
          <a:p>
            <a:pPr indent="-1651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0" i="0" sz="2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51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0" i="0" sz="2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где </a:t>
            </a:r>
            <a:r>
              <a:rPr b="0" i="1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</a:t>
            </a:r>
            <a:r>
              <a:rPr b="0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– число проводников с токами, охватываемых контуром </a:t>
            </a:r>
            <a:r>
              <a:rPr b="0" i="1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</a:t>
            </a:r>
            <a:r>
              <a:rPr b="0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произвольной формы. Циркуляция вектора  электростатического поля всегда равна нулю, т.е. электростатическое поле является </a:t>
            </a:r>
            <a:r>
              <a:rPr b="0" i="1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потенциальным</a:t>
            </a:r>
            <a:r>
              <a:rPr b="0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Циркуляция вектора  магнитного поля не равна нулю, такое поле называется </a:t>
            </a:r>
            <a:r>
              <a:rPr b="0" i="1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вихревым</a:t>
            </a:r>
            <a:r>
              <a:rPr b="0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indent="-1651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0" i="0" sz="2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0" name="Shape 290"/>
          <p:cNvSpPr/>
          <p:nvPr/>
        </p:nvSpPr>
        <p:spPr>
          <a:xfrm>
            <a:off x="0" y="3200400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91" name="Shape 29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339975" y="2636837"/>
            <a:ext cx="3600450" cy="955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95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Shape 296"/>
          <p:cNvSpPr txBox="1"/>
          <p:nvPr>
            <p:ph type="title"/>
          </p:nvPr>
        </p:nvSpPr>
        <p:spPr>
          <a:xfrm>
            <a:off x="457200" y="274637"/>
            <a:ext cx="8229600" cy="6334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</a:pPr>
            <a:r>
              <a:rPr b="0" i="1" lang="en-US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магнитноe полe</a:t>
            </a:r>
            <a:endParaRPr/>
          </a:p>
        </p:txBody>
      </p:sp>
      <p:sp>
        <p:nvSpPr>
          <p:cNvPr id="297" name="Shape 297"/>
          <p:cNvSpPr txBox="1"/>
          <p:nvPr>
            <p:ph idx="1" type="body"/>
          </p:nvPr>
        </p:nvSpPr>
        <p:spPr>
          <a:xfrm>
            <a:off x="0" y="981075"/>
            <a:ext cx="9144000" cy="51450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Поток вектора магнитной индукции сквозь произвольную замкнутую поверхность равен нулю (</a:t>
            </a:r>
            <a:r>
              <a:rPr b="0" i="1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теорема Гаусса для поля</a:t>
            </a:r>
            <a:r>
              <a:rPr b="0" i="0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):</a:t>
            </a:r>
            <a:endParaRPr/>
          </a:p>
          <a:p>
            <a:pPr indent="-1397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397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397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8" name="Shape 298"/>
          <p:cNvSpPr/>
          <p:nvPr/>
        </p:nvSpPr>
        <p:spPr>
          <a:xfrm>
            <a:off x="0" y="3238500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99" name="Shape 29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555875" y="2781300"/>
            <a:ext cx="4175125" cy="1281112"/>
          </a:xfrm>
          <a:prstGeom prst="rect">
            <a:avLst/>
          </a:prstGeom>
          <a:noFill/>
          <a:ln>
            <a:noFill/>
          </a:ln>
        </p:spPr>
      </p:pic>
      <p:sp>
        <p:nvSpPr>
          <p:cNvPr id="300" name="Shape 300"/>
          <p:cNvSpPr txBox="1"/>
          <p:nvPr/>
        </p:nvSpPr>
        <p:spPr>
          <a:xfrm>
            <a:off x="323850" y="4076700"/>
            <a:ext cx="8496300" cy="25288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Эта теорема отражает факт отсутствия в природе магнитных зарядов, вследствие чего линии магнитной индукции не имеют ни начала, ни конца и являются замкнутыми.</a:t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304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Shape 305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</a:pPr>
            <a:r>
              <a:rPr b="1" i="0" lang="en-US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Уравнения Максвелла для электромагнитного поля</a:t>
            </a:r>
            <a:r>
              <a:rPr b="0" i="0" lang="en-US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sp>
        <p:nvSpPr>
          <p:cNvPr id="306" name="Shape 306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Согласно гипотезе Максвелла, </a:t>
            </a:r>
            <a:r>
              <a:rPr b="0" i="1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всякое переменное магнитное поле возбуждает в окружающем  пространстве электрическое поле, которое и является причиной возникновения индукционного тока в контуре</a:t>
            </a:r>
            <a:r>
              <a:rPr b="0" i="0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Электрическое поле , возбуждаемое переменным магнитным полем, как и само магнитное поле, является </a:t>
            </a:r>
            <a:r>
              <a:rPr b="0" i="1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вихревым</a:t>
            </a:r>
            <a:r>
              <a:rPr b="0" i="0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310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Shape 31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</a:pPr>
            <a:r>
              <a:rPr b="1" i="0" lang="en-US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Уравнения Максвелла для электромагнитного поля</a:t>
            </a:r>
            <a:r>
              <a:rPr b="0" i="0" lang="en-US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sp>
        <p:nvSpPr>
          <p:cNvPr id="312" name="Shape 312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По Максвеллу, должна иметь место симметрия во взаимозависимости электрических и магнитных полей: </a:t>
            </a:r>
            <a:r>
              <a:rPr b="0" i="1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всякое изменение электрического поля должно вызывать появление в окружающем пространстве вихревого магнитного поля</a:t>
            </a:r>
            <a:r>
              <a:rPr b="0" i="0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316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Shape 317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</a:pPr>
            <a:r>
              <a:rPr b="1" i="0" lang="en-US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Уравнения Максвелла для электромагнитного поля</a:t>
            </a:r>
            <a:endParaRPr/>
          </a:p>
        </p:txBody>
      </p:sp>
      <p:sp>
        <p:nvSpPr>
          <p:cNvPr id="318" name="Shape 318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Для установления количественных соотношений между изменяющимся электрическим полем и возбуждаемым им магнитным полем, Максвеллом введено понятие </a:t>
            </a:r>
            <a:r>
              <a:rPr b="0" i="1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тока смещения</a:t>
            </a:r>
            <a:r>
              <a:rPr b="0" i="0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Току смещения Максвелл приписал способность создавать в окружающем пространстве магнитное поле.</a:t>
            </a:r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322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Shape 323"/>
          <p:cNvSpPr txBox="1"/>
          <p:nvPr>
            <p:ph type="title"/>
          </p:nvPr>
        </p:nvSpPr>
        <p:spPr>
          <a:xfrm>
            <a:off x="457200" y="274637"/>
            <a:ext cx="8229600" cy="993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</a:pPr>
            <a:r>
              <a:rPr b="1" i="0" lang="en-US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Уравнения Максвелла для электромагнитного поля</a:t>
            </a:r>
            <a:endParaRPr/>
          </a:p>
        </p:txBody>
      </p:sp>
      <p:sp>
        <p:nvSpPr>
          <p:cNvPr id="324" name="Shape 324"/>
          <p:cNvSpPr txBox="1"/>
          <p:nvPr>
            <p:ph idx="1" type="body"/>
          </p:nvPr>
        </p:nvSpPr>
        <p:spPr>
          <a:xfrm>
            <a:off x="0" y="1412875"/>
            <a:ext cx="9144000" cy="544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1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 интегральной форме</a:t>
            </a:r>
            <a:endParaRPr/>
          </a:p>
          <a:p>
            <a:pPr indent="-1397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1" sz="32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397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1" sz="32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397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1" sz="32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397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1" sz="32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Величины, входящие в эти уравнения связаны между собой соотношениями</a:t>
            </a:r>
            <a:endParaRPr/>
          </a:p>
        </p:txBody>
      </p:sp>
      <p:sp>
        <p:nvSpPr>
          <p:cNvPr id="325" name="Shape 325"/>
          <p:cNvSpPr/>
          <p:nvPr/>
        </p:nvSpPr>
        <p:spPr>
          <a:xfrm>
            <a:off x="0" y="3186112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26" name="Shape 32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11187" y="2060575"/>
            <a:ext cx="3455987" cy="1006475"/>
          </a:xfrm>
          <a:prstGeom prst="rect">
            <a:avLst/>
          </a:prstGeom>
          <a:noFill/>
          <a:ln>
            <a:noFill/>
          </a:ln>
        </p:spPr>
      </p:pic>
      <p:sp>
        <p:nvSpPr>
          <p:cNvPr id="327" name="Shape 327"/>
          <p:cNvSpPr/>
          <p:nvPr/>
        </p:nvSpPr>
        <p:spPr>
          <a:xfrm>
            <a:off x="0" y="3238500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28" name="Shape 32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508625" y="2133600"/>
            <a:ext cx="2270125" cy="1044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29" name="Shape 329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84212" y="3068637"/>
            <a:ext cx="3168650" cy="1163637"/>
          </a:xfrm>
          <a:prstGeom prst="rect">
            <a:avLst/>
          </a:prstGeom>
          <a:noFill/>
          <a:ln>
            <a:noFill/>
          </a:ln>
        </p:spPr>
      </p:pic>
      <p:pic>
        <p:nvPicPr>
          <p:cNvPr id="330" name="Shape 330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5148262" y="3141662"/>
            <a:ext cx="3168650" cy="873125"/>
          </a:xfrm>
          <a:prstGeom prst="rect">
            <a:avLst/>
          </a:prstGeom>
          <a:noFill/>
          <a:ln>
            <a:noFill/>
          </a:ln>
        </p:spPr>
      </p:pic>
      <p:sp>
        <p:nvSpPr>
          <p:cNvPr id="331" name="Shape 331"/>
          <p:cNvSpPr/>
          <p:nvPr/>
        </p:nvSpPr>
        <p:spPr>
          <a:xfrm>
            <a:off x="0" y="3300412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32" name="Shape 332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403350" y="5516562"/>
            <a:ext cx="5976937" cy="6937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336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Shape 337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</a:pPr>
            <a:r>
              <a:rPr b="1" i="0" lang="en-US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Уравнения Максвелла для электромагнитного поля</a:t>
            </a:r>
            <a:endParaRPr/>
          </a:p>
        </p:txBody>
      </p:sp>
      <p:sp>
        <p:nvSpPr>
          <p:cNvPr id="338" name="Shape 338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1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 дифференциальной форме</a:t>
            </a:r>
            <a:r>
              <a:rPr b="0" i="0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sp>
        <p:nvSpPr>
          <p:cNvPr id="339" name="Shape 339"/>
          <p:cNvSpPr/>
          <p:nvPr/>
        </p:nvSpPr>
        <p:spPr>
          <a:xfrm>
            <a:off x="0" y="2662237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40" name="Shape 34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987675" y="2205037"/>
            <a:ext cx="3106737" cy="4032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344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Shape 345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</a:pPr>
            <a:r>
              <a:rPr b="1" i="0" lang="en-US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Уравнения Максвелла для электромагнитного поля</a:t>
            </a:r>
            <a:endParaRPr/>
          </a:p>
        </p:txBody>
      </p:sp>
      <p:sp>
        <p:nvSpPr>
          <p:cNvPr id="346" name="Shape 346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Уравнения Максвелла отражают тот факт, что </a:t>
            </a:r>
            <a:r>
              <a:rPr b="0" i="1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источниками электрического поля могут быть либо электрические заряды, либо изменяющиеся во времени магнитные поля. Магнитные поля могут возбуждаться либо движущимися электрическими зарядами (электрическими токами), либо переменными электрическими полями</a:t>
            </a:r>
            <a:r>
              <a:rPr b="0" i="0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350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Shape 35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</a:pPr>
            <a:r>
              <a:rPr b="1" i="0" lang="en-US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Уравнения Максвелла для электромагнитного поля</a:t>
            </a:r>
            <a:endParaRPr/>
          </a:p>
        </p:txBody>
      </p:sp>
      <p:sp>
        <p:nvSpPr>
          <p:cNvPr id="352" name="Shape 352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Уравнения Максвелла не обладают симметрией относительно электрического и магнитного полей. Это связано с тем, что в природе существуют электрические заряды, но нет зарядов магнитных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Электрическое и магнитное поля неразрывно связаны друг с другом и образуют </a:t>
            </a:r>
            <a:r>
              <a:rPr b="0" i="1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единое электромагнитное поле</a:t>
            </a:r>
            <a:r>
              <a:rPr b="0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/>
          <p:nvPr/>
        </p:nvSpPr>
        <p:spPr>
          <a:xfrm>
            <a:off x="84137" y="6242050"/>
            <a:ext cx="587375" cy="488950"/>
          </a:xfrm>
          <a:prstGeom prst="rect">
            <a:avLst/>
          </a:prstGeom>
          <a:noFill/>
          <a:ln>
            <a:noFill/>
          </a:ln>
        </p:spPr>
        <p:txBody>
          <a:bodyPr anchorCtr="1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</a:pPr>
            <a:fld id="{00000000-1234-1234-1234-123412341234}" type="slidenum">
              <a:rPr b="1" i="0" lang="en-US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sp>
        <p:nvSpPr>
          <p:cNvPr id="55" name="Shape 55"/>
          <p:cNvSpPr/>
          <p:nvPr>
            <p:ph idx="4294967295" type="title"/>
          </p:nvPr>
        </p:nvSpPr>
        <p:spPr>
          <a:xfrm>
            <a:off x="0" y="620712"/>
            <a:ext cx="8785225" cy="836612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  <p:txBody>
          <a:bodyPr anchorCtr="0" anchor="b" bIns="0" lIns="91425" spcFirstLastPara="1" rIns="91425" wrap="square" tIns="11880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ЭЛЕКТРОСТАТИЧЕСКОЕ ПОЛЕ</a:t>
            </a:r>
            <a:endParaRPr/>
          </a:p>
        </p:txBody>
      </p:sp>
      <p:sp>
        <p:nvSpPr>
          <p:cNvPr id="56" name="Shape 56"/>
          <p:cNvSpPr txBox="1"/>
          <p:nvPr/>
        </p:nvSpPr>
        <p:spPr>
          <a:xfrm>
            <a:off x="468312" y="2081212"/>
            <a:ext cx="7559675" cy="20415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1" i="1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Суммарный</a:t>
            </a:r>
            <a:r>
              <a:rPr b="0" i="1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1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заряд электрически изолированной системы</a:t>
            </a:r>
            <a:r>
              <a:rPr b="0" i="1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1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не изменяется</a:t>
            </a: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(закон сохранения электрического заряда). </a:t>
            </a:r>
            <a:endParaRPr/>
          </a:p>
        </p:txBody>
      </p:sp>
      <p:sp>
        <p:nvSpPr>
          <p:cNvPr id="57" name="Shape 57"/>
          <p:cNvSpPr txBox="1"/>
          <p:nvPr/>
        </p:nvSpPr>
        <p:spPr>
          <a:xfrm>
            <a:off x="6804025" y="6453187"/>
            <a:ext cx="2160587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Подготовлено Степановым К.С.</a:t>
            </a:r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356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Shape 357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</a:pPr>
            <a:r>
              <a:rPr b="1" i="0" lang="en-US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Теорема Стокса</a:t>
            </a:r>
            <a:endParaRPr/>
          </a:p>
        </p:txBody>
      </p:sp>
      <p:sp>
        <p:nvSpPr>
          <p:cNvPr id="358" name="Shape 358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Циркуляция векторного поля  по замкнутой кривой </a:t>
            </a:r>
            <a:r>
              <a:rPr b="0" i="1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</a:t>
            </a:r>
            <a:r>
              <a:rPr b="0" i="0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равна потоку ротора этого поля через поверхность </a:t>
            </a:r>
            <a:r>
              <a:rPr b="0" i="1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</a:t>
            </a:r>
            <a:r>
              <a:rPr b="0" i="0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опирающуюся на кривую </a:t>
            </a:r>
            <a:r>
              <a:rPr b="0" i="1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</a:t>
            </a:r>
            <a:r>
              <a:rPr b="0" i="0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endParaRPr/>
          </a:p>
        </p:txBody>
      </p:sp>
      <p:sp>
        <p:nvSpPr>
          <p:cNvPr id="359" name="Shape 359"/>
          <p:cNvSpPr/>
          <p:nvPr/>
        </p:nvSpPr>
        <p:spPr>
          <a:xfrm>
            <a:off x="0" y="3238500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60" name="Shape 36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051050" y="3933825"/>
            <a:ext cx="5040312" cy="14938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364" name="Shape 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Shape 365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</a:pPr>
            <a:r>
              <a:rPr b="1" i="0" lang="en-US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Формула Гаусса-Остроградского</a:t>
            </a:r>
            <a:endParaRPr/>
          </a:p>
        </p:txBody>
      </p:sp>
      <p:sp>
        <p:nvSpPr>
          <p:cNvPr id="366" name="Shape 366"/>
          <p:cNvSpPr txBox="1"/>
          <p:nvPr>
            <p:ph idx="1" type="body"/>
          </p:nvPr>
        </p:nvSpPr>
        <p:spPr>
          <a:xfrm>
            <a:off x="0" y="1600200"/>
            <a:ext cx="91440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Для пространственной области </a:t>
            </a:r>
            <a:r>
              <a:rPr b="0" i="1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</a:t>
            </a:r>
            <a:r>
              <a:rPr b="0" i="0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ограниченной замкнутой поверхностью </a:t>
            </a:r>
            <a:r>
              <a:rPr b="0" i="1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</a:t>
            </a:r>
            <a:r>
              <a:rPr b="0" i="0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</a:t>
            </a:r>
            <a:endParaRPr/>
          </a:p>
        </p:txBody>
      </p:sp>
      <p:sp>
        <p:nvSpPr>
          <p:cNvPr id="367" name="Shape 367"/>
          <p:cNvSpPr/>
          <p:nvPr/>
        </p:nvSpPr>
        <p:spPr>
          <a:xfrm>
            <a:off x="0" y="3238500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68" name="Shape 36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00112" y="3284537"/>
            <a:ext cx="6842125" cy="1520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372" name="Shape 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Shape 37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</a:pPr>
            <a:r>
              <a:rPr b="1" i="0" lang="en-US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ОБЩИЙ КУРС ФИЗИКИ</a:t>
            </a:r>
            <a:endParaRPr/>
          </a:p>
        </p:txBody>
      </p:sp>
      <p:sp>
        <p:nvSpPr>
          <p:cNvPr id="374" name="Shape 374"/>
          <p:cNvSpPr txBox="1"/>
          <p:nvPr>
            <p:ph idx="1" type="body"/>
          </p:nvPr>
        </p:nvSpPr>
        <p:spPr>
          <a:xfrm>
            <a:off x="457200" y="1196975"/>
            <a:ext cx="8229600" cy="48244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1" i="0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ФИЗИЧЕСКИЕ ОСНОВЫ ЭЛЕКТРОМАГНИТНЫХ</a:t>
            </a:r>
            <a:endParaRPr/>
          </a:p>
          <a:p>
            <a:pPr indent="-342900" lvl="0" marL="342900" marR="0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1" i="0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ЯВЛЕНИЙ</a:t>
            </a:r>
            <a:endParaRPr b="0" i="0" sz="32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Конспект лекций</a:t>
            </a:r>
            <a:endParaRPr/>
          </a:p>
          <a:p>
            <a:pPr indent="-342900" lvl="0" marL="342900" marR="0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1" i="0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АН Александр Федорович</a:t>
            </a:r>
            <a:endParaRPr/>
          </a:p>
          <a:p>
            <a:pPr indent="-342900" lvl="0" marL="342900" marR="0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1" i="0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САМОХИН Анатолий Васильевич</a:t>
            </a:r>
            <a:r>
              <a:rPr b="0" i="0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/>
          <p:nvPr/>
        </p:nvSpPr>
        <p:spPr>
          <a:xfrm>
            <a:off x="84137" y="6242050"/>
            <a:ext cx="587375" cy="488950"/>
          </a:xfrm>
          <a:prstGeom prst="rect">
            <a:avLst/>
          </a:prstGeom>
          <a:noFill/>
          <a:ln>
            <a:noFill/>
          </a:ln>
        </p:spPr>
        <p:txBody>
          <a:bodyPr anchorCtr="1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</a:pPr>
            <a:fld id="{00000000-1234-1234-1234-123412341234}" type="slidenum">
              <a:rPr b="1" i="0" lang="en-US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sp>
        <p:nvSpPr>
          <p:cNvPr id="63" name="Shape 63"/>
          <p:cNvSpPr/>
          <p:nvPr>
            <p:ph idx="4294967295" type="title"/>
          </p:nvPr>
        </p:nvSpPr>
        <p:spPr>
          <a:xfrm>
            <a:off x="539750" y="115887"/>
            <a:ext cx="8280400" cy="1081087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ЭЛЕКТРОСТАТИЧЕСКОЕ ПОЛЕ</a:t>
            </a:r>
            <a:r>
              <a:rPr b="0" i="0" lang="en-US" sz="28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</p:txBody>
      </p:sp>
      <p:sp>
        <p:nvSpPr>
          <p:cNvPr id="64" name="Shape 64"/>
          <p:cNvSpPr txBox="1"/>
          <p:nvPr/>
        </p:nvSpPr>
        <p:spPr>
          <a:xfrm>
            <a:off x="684212" y="1468437"/>
            <a:ext cx="7848600" cy="496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0" i="1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Электростатикой </a:t>
            </a: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называется раздел электродинамики, в котором изучается взаимодействие неподвижных электрических зарядов.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Неподвижные точечные электрические заряды взаимодействуют в вакууме с силой, определяемой </a:t>
            </a:r>
            <a:r>
              <a:rPr b="0" i="1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законом Кулона</a:t>
            </a: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2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Shape 65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6" name="Shape 6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627312" y="4868862"/>
            <a:ext cx="3313112" cy="1428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 txBox="1"/>
          <p:nvPr/>
        </p:nvSpPr>
        <p:spPr>
          <a:xfrm>
            <a:off x="84137" y="6242050"/>
            <a:ext cx="587375" cy="488950"/>
          </a:xfrm>
          <a:prstGeom prst="rect">
            <a:avLst/>
          </a:prstGeom>
          <a:noFill/>
          <a:ln>
            <a:noFill/>
          </a:ln>
        </p:spPr>
        <p:txBody>
          <a:bodyPr anchorCtr="1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</a:pPr>
            <a:fld id="{00000000-1234-1234-1234-123412341234}" type="slidenum">
              <a:rPr b="1" i="0" lang="en-US" sz="2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sp>
        <p:nvSpPr>
          <p:cNvPr id="72" name="Shape 72"/>
          <p:cNvSpPr/>
          <p:nvPr>
            <p:ph idx="4294967295" type="title"/>
          </p:nvPr>
        </p:nvSpPr>
        <p:spPr>
          <a:xfrm>
            <a:off x="755650" y="1341437"/>
            <a:ext cx="7991475" cy="446405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</a:pPr>
            <a:r>
              <a:rPr b="1" i="1" lang="en-US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Напряженность электростатического поля</a:t>
            </a:r>
            <a:r>
              <a:rPr b="0" i="0" lang="en-US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– это сила, действующая со стороны поля на единичный положительный заряд, помещенный в данную точку поля, то есть </a:t>
            </a:r>
            <a:r>
              <a:rPr b="1" i="1" lang="en-US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напряженность электростатического поля </a:t>
            </a:r>
            <a:r>
              <a:rPr b="0" i="0" lang="en-US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является силовой характеристикой.</a:t>
            </a:r>
            <a:br>
              <a:rPr b="0" i="0" lang="en-US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en-US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en-US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где: </a:t>
            </a:r>
            <a:r>
              <a:rPr b="0" i="1" lang="en-US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F – </a:t>
            </a:r>
            <a:r>
              <a:rPr b="0" i="0" lang="en-US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сила, действующая на заряд</a:t>
            </a:r>
            <a:br>
              <a:rPr b="0" i="0" lang="en-US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        q0 – единичный заряд</a:t>
            </a:r>
            <a:endParaRPr/>
          </a:p>
        </p:txBody>
      </p:sp>
      <p:sp>
        <p:nvSpPr>
          <p:cNvPr id="73" name="Shape 73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4" name="Shape 7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492500" y="3933825"/>
            <a:ext cx="1368425" cy="1130300"/>
          </a:xfrm>
          <a:prstGeom prst="rect">
            <a:avLst/>
          </a:prstGeom>
          <a:noFill/>
          <a:ln>
            <a:noFill/>
          </a:ln>
        </p:spPr>
      </p:pic>
      <p:sp>
        <p:nvSpPr>
          <p:cNvPr id="75" name="Shape 75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" name="Shape 76"/>
          <p:cNvSpPr txBox="1"/>
          <p:nvPr/>
        </p:nvSpPr>
        <p:spPr>
          <a:xfrm>
            <a:off x="395287" y="333375"/>
            <a:ext cx="8208962" cy="701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</a:pPr>
            <a:r>
              <a:rPr b="0" i="0" lang="en-US" sz="40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ЭЛЕКТРОСТАТИЧЕСКОЕ ПОЛЕ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/>
          <p:nvPr/>
        </p:nvSpPr>
        <p:spPr>
          <a:xfrm>
            <a:off x="84137" y="6242050"/>
            <a:ext cx="587375" cy="488950"/>
          </a:xfrm>
          <a:prstGeom prst="rect">
            <a:avLst/>
          </a:prstGeom>
          <a:noFill/>
          <a:ln>
            <a:noFill/>
          </a:ln>
        </p:spPr>
        <p:txBody>
          <a:bodyPr anchorCtr="1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</a:pPr>
            <a:fld id="{00000000-1234-1234-1234-123412341234}" type="slidenum">
              <a:rPr b="1" i="0" lang="en-US" sz="2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grpSp>
        <p:nvGrpSpPr>
          <p:cNvPr id="82" name="Shape 82"/>
          <p:cNvGrpSpPr/>
          <p:nvPr/>
        </p:nvGrpSpPr>
        <p:grpSpPr>
          <a:xfrm>
            <a:off x="548640" y="1955798"/>
            <a:ext cx="8290560" cy="3937002"/>
            <a:chOff x="3108325" y="11256301"/>
            <a:chExt cx="12954000" cy="6150637"/>
          </a:xfrm>
        </p:grpSpPr>
        <p:sp>
          <p:nvSpPr>
            <p:cNvPr id="83" name="Shape 83"/>
            <p:cNvSpPr/>
            <p:nvPr/>
          </p:nvSpPr>
          <p:spPr>
            <a:xfrm>
              <a:off x="3965575" y="13120688"/>
              <a:ext cx="1143000" cy="1143000"/>
            </a:xfrm>
            <a:prstGeom prst="ellipse">
              <a:avLst/>
            </a:prstGeom>
            <a:solidFill>
              <a:srgbClr val="FFFFFF"/>
            </a:solidFill>
            <a:ln cap="flat" cmpd="sng" w="9525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Font typeface="Arial"/>
                <a:buNone/>
              </a:pPr>
              <a:r>
                <a:rPr b="1" i="0" lang="en-US" sz="12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+</a:t>
              </a:r>
              <a:endParaRPr/>
            </a:p>
          </p:txBody>
        </p:sp>
        <p:sp>
          <p:nvSpPr>
            <p:cNvPr id="84" name="Shape 84"/>
            <p:cNvSpPr/>
            <p:nvPr/>
          </p:nvSpPr>
          <p:spPr>
            <a:xfrm>
              <a:off x="7585075" y="13120688"/>
              <a:ext cx="1143000" cy="1143000"/>
            </a:xfrm>
            <a:prstGeom prst="ellipse">
              <a:avLst/>
            </a:prstGeom>
            <a:solidFill>
              <a:srgbClr val="FFFFFF"/>
            </a:solidFill>
            <a:ln cap="flat" cmpd="sng" w="9525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Font typeface="Arial"/>
                <a:buNone/>
              </a:pPr>
              <a:r>
                <a:rPr b="1" i="0" lang="en-US" sz="12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-</a:t>
              </a:r>
              <a:endParaRPr/>
            </a:p>
          </p:txBody>
        </p:sp>
        <p:sp>
          <p:nvSpPr>
            <p:cNvPr id="85" name="Shape 85"/>
            <p:cNvSpPr/>
            <p:nvPr/>
          </p:nvSpPr>
          <p:spPr>
            <a:xfrm>
              <a:off x="11204575" y="13120688"/>
              <a:ext cx="1143000" cy="1143000"/>
            </a:xfrm>
            <a:prstGeom prst="ellipse">
              <a:avLst/>
            </a:prstGeom>
            <a:solidFill>
              <a:srgbClr val="FFFFFF"/>
            </a:solidFill>
            <a:ln cap="flat" cmpd="sng" w="9525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Font typeface="Arial"/>
                <a:buNone/>
              </a:pPr>
              <a:r>
                <a:rPr b="1" i="0" lang="en-US" sz="12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+</a:t>
              </a:r>
              <a:endParaRPr/>
            </a:p>
          </p:txBody>
        </p:sp>
        <p:sp>
          <p:nvSpPr>
            <p:cNvPr id="86" name="Shape 86"/>
            <p:cNvSpPr/>
            <p:nvPr/>
          </p:nvSpPr>
          <p:spPr>
            <a:xfrm>
              <a:off x="14062075" y="13120688"/>
              <a:ext cx="1143000" cy="1143000"/>
            </a:xfrm>
            <a:prstGeom prst="ellipse">
              <a:avLst/>
            </a:prstGeom>
            <a:solidFill>
              <a:srgbClr val="FFFFFF"/>
            </a:solidFill>
            <a:ln cap="flat" cmpd="sng" w="9525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Font typeface="Arial"/>
                <a:buNone/>
              </a:pPr>
              <a:r>
                <a:rPr b="1" i="0" lang="en-US" sz="12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-</a:t>
              </a:r>
              <a:endParaRPr/>
            </a:p>
          </p:txBody>
        </p:sp>
        <p:cxnSp>
          <p:nvCxnSpPr>
            <p:cNvPr id="87" name="Shape 87"/>
            <p:cNvCxnSpPr/>
            <p:nvPr/>
          </p:nvCxnSpPr>
          <p:spPr>
            <a:xfrm rot="10800000">
              <a:off x="4537075" y="12263437"/>
              <a:ext cx="0" cy="857250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miter lim="800000"/>
              <a:headEnd len="med" w="med" type="none"/>
              <a:tailEnd len="med" w="med" type="triangle"/>
            </a:ln>
          </p:spPr>
        </p:cxnSp>
        <p:cxnSp>
          <p:nvCxnSpPr>
            <p:cNvPr id="88" name="Shape 88"/>
            <p:cNvCxnSpPr/>
            <p:nvPr/>
          </p:nvCxnSpPr>
          <p:spPr>
            <a:xfrm flipH="1">
              <a:off x="4537075" y="14263688"/>
              <a:ext cx="1587" cy="857250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miter lim="800000"/>
              <a:headEnd len="med" w="med" type="none"/>
              <a:tailEnd len="med" w="med" type="triangle"/>
            </a:ln>
          </p:spPr>
        </p:cxnSp>
        <p:cxnSp>
          <p:nvCxnSpPr>
            <p:cNvPr id="89" name="Shape 89"/>
            <p:cNvCxnSpPr/>
            <p:nvPr/>
          </p:nvCxnSpPr>
          <p:spPr>
            <a:xfrm flipH="1" rot="-5400000">
              <a:off x="5504656" y="13262768"/>
              <a:ext cx="1587" cy="857250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miter lim="800000"/>
              <a:headEnd len="med" w="med" type="none"/>
              <a:tailEnd len="med" w="med" type="triangle"/>
            </a:ln>
          </p:spPr>
        </p:cxnSp>
        <p:cxnSp>
          <p:nvCxnSpPr>
            <p:cNvPr id="90" name="Shape 90"/>
            <p:cNvCxnSpPr/>
            <p:nvPr/>
          </p:nvCxnSpPr>
          <p:spPr>
            <a:xfrm flipH="1" rot="5400000">
              <a:off x="3536156" y="13264356"/>
              <a:ext cx="1587" cy="857250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miter lim="800000"/>
              <a:headEnd len="med" w="med" type="none"/>
              <a:tailEnd len="med" w="med" type="triangle"/>
            </a:ln>
          </p:spPr>
        </p:cxnSp>
        <p:cxnSp>
          <p:nvCxnSpPr>
            <p:cNvPr id="91" name="Shape 91"/>
            <p:cNvCxnSpPr/>
            <p:nvPr/>
          </p:nvCxnSpPr>
          <p:spPr>
            <a:xfrm flipH="1" rot="-8520000">
              <a:off x="5170487" y="12517437"/>
              <a:ext cx="1587" cy="857250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miter lim="800000"/>
              <a:headEnd len="med" w="med" type="none"/>
              <a:tailEnd len="med" w="med" type="triangle"/>
            </a:ln>
          </p:spPr>
        </p:cxnSp>
        <p:cxnSp>
          <p:nvCxnSpPr>
            <p:cNvPr id="92" name="Shape 92"/>
            <p:cNvCxnSpPr/>
            <p:nvPr/>
          </p:nvCxnSpPr>
          <p:spPr>
            <a:xfrm flipH="1" rot="2280000">
              <a:off x="3868737" y="14041437"/>
              <a:ext cx="1587" cy="857250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miter lim="800000"/>
              <a:headEnd len="med" w="med" type="none"/>
              <a:tailEnd len="med" w="med" type="triangle"/>
            </a:ln>
          </p:spPr>
        </p:cxnSp>
        <p:cxnSp>
          <p:nvCxnSpPr>
            <p:cNvPr id="93" name="Shape 93"/>
            <p:cNvCxnSpPr/>
            <p:nvPr/>
          </p:nvCxnSpPr>
          <p:spPr>
            <a:xfrm flipH="1" rot="8160000">
              <a:off x="3775075" y="12549187"/>
              <a:ext cx="1587" cy="857250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miter lim="800000"/>
              <a:headEnd len="med" w="med" type="none"/>
              <a:tailEnd len="med" w="med" type="triangle"/>
            </a:ln>
          </p:spPr>
        </p:cxnSp>
        <p:cxnSp>
          <p:nvCxnSpPr>
            <p:cNvPr id="94" name="Shape 94"/>
            <p:cNvCxnSpPr/>
            <p:nvPr/>
          </p:nvCxnSpPr>
          <p:spPr>
            <a:xfrm flipH="1" rot="-2580000">
              <a:off x="5202237" y="13977936"/>
              <a:ext cx="1587" cy="857250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miter lim="800000"/>
              <a:headEnd len="med" w="med" type="none"/>
              <a:tailEnd len="med" w="med" type="triangle"/>
            </a:ln>
          </p:spPr>
        </p:cxnSp>
        <p:cxnSp>
          <p:nvCxnSpPr>
            <p:cNvPr id="95" name="Shape 95"/>
            <p:cNvCxnSpPr/>
            <p:nvPr/>
          </p:nvCxnSpPr>
          <p:spPr>
            <a:xfrm flipH="1" rot="10800000">
              <a:off x="8154987" y="14263687"/>
              <a:ext cx="1587" cy="857250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miter lim="800000"/>
              <a:headEnd len="med" w="med" type="none"/>
              <a:tailEnd len="med" w="med" type="triangle"/>
            </a:ln>
          </p:spPr>
        </p:cxnSp>
        <p:cxnSp>
          <p:nvCxnSpPr>
            <p:cNvPr id="96" name="Shape 96"/>
            <p:cNvCxnSpPr/>
            <p:nvPr/>
          </p:nvCxnSpPr>
          <p:spPr>
            <a:xfrm flipH="1">
              <a:off x="8154987" y="12263437"/>
              <a:ext cx="1587" cy="857250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miter lim="800000"/>
              <a:headEnd len="med" w="med" type="none"/>
              <a:tailEnd len="med" w="med" type="triangle"/>
            </a:ln>
          </p:spPr>
        </p:cxnSp>
        <p:cxnSp>
          <p:nvCxnSpPr>
            <p:cNvPr id="97" name="Shape 97"/>
            <p:cNvCxnSpPr/>
            <p:nvPr/>
          </p:nvCxnSpPr>
          <p:spPr>
            <a:xfrm flipH="1" rot="5400000">
              <a:off x="9203531" y="13216732"/>
              <a:ext cx="1587" cy="952500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miter lim="800000"/>
              <a:headEnd len="med" w="med" type="none"/>
              <a:tailEnd len="med" w="med" type="triangle"/>
            </a:ln>
          </p:spPr>
        </p:cxnSp>
        <p:cxnSp>
          <p:nvCxnSpPr>
            <p:cNvPr id="98" name="Shape 98"/>
            <p:cNvCxnSpPr/>
            <p:nvPr/>
          </p:nvCxnSpPr>
          <p:spPr>
            <a:xfrm flipH="1" rot="-5400000">
              <a:off x="7155656" y="13262768"/>
              <a:ext cx="1587" cy="857250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miter lim="800000"/>
              <a:headEnd len="med" w="med" type="none"/>
              <a:tailEnd len="med" w="med" type="triangle"/>
            </a:ln>
          </p:spPr>
        </p:cxnSp>
        <p:cxnSp>
          <p:nvCxnSpPr>
            <p:cNvPr id="99" name="Shape 99"/>
            <p:cNvCxnSpPr/>
            <p:nvPr/>
          </p:nvCxnSpPr>
          <p:spPr>
            <a:xfrm flipH="1" rot="-3000000">
              <a:off x="7377906" y="12596018"/>
              <a:ext cx="1587" cy="857250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miter lim="800000"/>
              <a:headEnd len="med" w="med" type="none"/>
              <a:tailEnd len="med" w="med" type="triangle"/>
            </a:ln>
          </p:spPr>
        </p:cxnSp>
        <p:cxnSp>
          <p:nvCxnSpPr>
            <p:cNvPr id="100" name="Shape 100"/>
            <p:cNvCxnSpPr/>
            <p:nvPr/>
          </p:nvCxnSpPr>
          <p:spPr>
            <a:xfrm flipH="1" rot="8100000">
              <a:off x="8442325" y="14358937"/>
              <a:ext cx="857250" cy="1587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miter lim="800000"/>
              <a:headEnd len="med" w="med" type="none"/>
              <a:tailEnd len="med" w="med" type="triangle"/>
            </a:ln>
          </p:spPr>
        </p:cxnSp>
        <p:cxnSp>
          <p:nvCxnSpPr>
            <p:cNvPr id="101" name="Shape 101"/>
            <p:cNvCxnSpPr/>
            <p:nvPr/>
          </p:nvCxnSpPr>
          <p:spPr>
            <a:xfrm flipH="1" rot="-8040000">
              <a:off x="7473156" y="13961268"/>
              <a:ext cx="1587" cy="857250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miter lim="800000"/>
              <a:headEnd len="med" w="med" type="none"/>
              <a:tailEnd len="med" w="med" type="triangle"/>
            </a:ln>
          </p:spPr>
        </p:cxnSp>
        <p:cxnSp>
          <p:nvCxnSpPr>
            <p:cNvPr id="102" name="Shape 102"/>
            <p:cNvCxnSpPr/>
            <p:nvPr/>
          </p:nvCxnSpPr>
          <p:spPr>
            <a:xfrm flipH="1" rot="2880000">
              <a:off x="8854281" y="12597606"/>
              <a:ext cx="1587" cy="857250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miter lim="800000"/>
              <a:headEnd len="med" w="med" type="none"/>
              <a:tailEnd len="med" w="med" type="triangle"/>
            </a:ln>
          </p:spPr>
        </p:cxnSp>
        <p:cxnSp>
          <p:nvCxnSpPr>
            <p:cNvPr id="103" name="Shape 103"/>
            <p:cNvCxnSpPr/>
            <p:nvPr/>
          </p:nvCxnSpPr>
          <p:spPr>
            <a:xfrm flipH="1" rot="5520000">
              <a:off x="10775156" y="13262769"/>
              <a:ext cx="1587" cy="857250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miter lim="800000"/>
              <a:headEnd len="med" w="med" type="none"/>
              <a:tailEnd len="med" w="med" type="triangle"/>
            </a:ln>
          </p:spPr>
        </p:cxnSp>
        <p:cxnSp>
          <p:nvCxnSpPr>
            <p:cNvPr id="104" name="Shape 104"/>
            <p:cNvCxnSpPr/>
            <p:nvPr/>
          </p:nvCxnSpPr>
          <p:spPr>
            <a:xfrm flipH="1" rot="5400000">
              <a:off x="15632906" y="13264356"/>
              <a:ext cx="1587" cy="857250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miter lim="800000"/>
              <a:headEnd len="med" w="med" type="none"/>
              <a:tailEnd len="med" w="med" type="triangle"/>
            </a:ln>
          </p:spPr>
        </p:cxnSp>
        <p:cxnSp>
          <p:nvCxnSpPr>
            <p:cNvPr id="105" name="Shape 105"/>
            <p:cNvCxnSpPr/>
            <p:nvPr/>
          </p:nvCxnSpPr>
          <p:spPr>
            <a:xfrm>
              <a:off x="12347575" y="13692188"/>
              <a:ext cx="1714500" cy="0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miter lim="800000"/>
              <a:headEnd len="med" w="med" type="none"/>
              <a:tailEnd len="med" w="med" type="triangle"/>
            </a:ln>
          </p:spPr>
        </p:cxnSp>
        <p:cxnSp>
          <p:nvCxnSpPr>
            <p:cNvPr id="106" name="Shape 106"/>
            <p:cNvCxnSpPr/>
            <p:nvPr/>
          </p:nvCxnSpPr>
          <p:spPr>
            <a:xfrm flipH="1" rot="2880000">
              <a:off x="12426949" y="12549187"/>
              <a:ext cx="1524000" cy="1428750"/>
            </a:xfrm>
            <a:prstGeom prst="curvedConnector2">
              <a:avLst/>
            </a:prstGeom>
            <a:solidFill>
              <a:srgbClr val="FFFFFF"/>
            </a:solidFill>
            <a:ln cap="flat" cmpd="sng" w="9525">
              <a:solidFill>
                <a:srgbClr val="000000"/>
              </a:solidFill>
              <a:prstDash val="solid"/>
              <a:miter lim="800000"/>
              <a:headEnd len="med" w="med" type="triangle"/>
              <a:tailEnd len="med" w="med" type="none"/>
            </a:ln>
          </p:spPr>
        </p:cxnSp>
        <p:cxnSp>
          <p:nvCxnSpPr>
            <p:cNvPr id="107" name="Shape 107"/>
            <p:cNvCxnSpPr/>
            <p:nvPr/>
          </p:nvCxnSpPr>
          <p:spPr>
            <a:xfrm flipH="1" rot="-8340000">
              <a:off x="12379325" y="13438187"/>
              <a:ext cx="1524000" cy="1428750"/>
            </a:xfrm>
            <a:prstGeom prst="curvedConnector2">
              <a:avLst/>
            </a:prstGeom>
            <a:solidFill>
              <a:srgbClr val="FFFFFF"/>
            </a:solidFill>
            <a:ln cap="flat" cmpd="sng" w="9525">
              <a:solidFill>
                <a:srgbClr val="000000"/>
              </a:solidFill>
              <a:prstDash val="solid"/>
              <a:miter lim="800000"/>
              <a:headEnd len="med" w="med" type="none"/>
              <a:tailEnd len="med" w="med" type="triangle"/>
            </a:ln>
          </p:spPr>
        </p:cxnSp>
        <p:cxnSp>
          <p:nvCxnSpPr>
            <p:cNvPr id="108" name="Shape 108"/>
            <p:cNvCxnSpPr/>
            <p:nvPr/>
          </p:nvCxnSpPr>
          <p:spPr>
            <a:xfrm flipH="1" rot="-10680000">
              <a:off x="11710987" y="13592176"/>
              <a:ext cx="2922587" cy="2344737"/>
            </a:xfrm>
            <a:prstGeom prst="curvedConnector2">
              <a:avLst/>
            </a:prstGeom>
            <a:solidFill>
              <a:srgbClr val="FFFFFF"/>
            </a:solidFill>
            <a:ln cap="flat" cmpd="sng" w="9525">
              <a:solidFill>
                <a:srgbClr val="000000"/>
              </a:solidFill>
              <a:prstDash val="solid"/>
              <a:miter lim="800000"/>
              <a:headEnd len="med" w="med" type="none"/>
              <a:tailEnd len="med" w="med" type="triangle"/>
            </a:ln>
          </p:spPr>
        </p:cxnSp>
        <p:cxnSp>
          <p:nvCxnSpPr>
            <p:cNvPr id="109" name="Shape 109"/>
            <p:cNvCxnSpPr/>
            <p:nvPr/>
          </p:nvCxnSpPr>
          <p:spPr>
            <a:xfrm flipH="1" rot="300000">
              <a:off x="11776075" y="11379200"/>
              <a:ext cx="2922587" cy="2344737"/>
            </a:xfrm>
            <a:prstGeom prst="curvedConnector2">
              <a:avLst/>
            </a:prstGeom>
            <a:solidFill>
              <a:srgbClr val="FFFFFF"/>
            </a:solidFill>
            <a:ln cap="flat" cmpd="sng" w="9525">
              <a:solidFill>
                <a:srgbClr val="000000"/>
              </a:solidFill>
              <a:prstDash val="solid"/>
              <a:miter lim="800000"/>
              <a:headEnd len="med" w="med" type="triangle"/>
              <a:tailEnd len="med" w="med" type="none"/>
            </a:ln>
          </p:spPr>
        </p:cxnSp>
        <p:cxnSp>
          <p:nvCxnSpPr>
            <p:cNvPr id="110" name="Shape 110"/>
            <p:cNvCxnSpPr/>
            <p:nvPr/>
          </p:nvCxnSpPr>
          <p:spPr>
            <a:xfrm flipH="1" rot="8640000">
              <a:off x="14717713" y="12252325"/>
              <a:ext cx="950912" cy="857250"/>
            </a:xfrm>
            <a:prstGeom prst="curvedConnector2">
              <a:avLst/>
            </a:prstGeom>
            <a:solidFill>
              <a:srgbClr val="FFFFFF"/>
            </a:solidFill>
            <a:ln cap="flat" cmpd="sng" w="9525">
              <a:solidFill>
                <a:srgbClr val="000000"/>
              </a:solidFill>
              <a:prstDash val="solid"/>
              <a:miter lim="800000"/>
              <a:headEnd len="med" w="med" type="triangle"/>
              <a:tailEnd len="med" w="med" type="none"/>
            </a:ln>
          </p:spPr>
        </p:cxnSp>
        <p:cxnSp>
          <p:nvCxnSpPr>
            <p:cNvPr id="111" name="Shape 111"/>
            <p:cNvCxnSpPr/>
            <p:nvPr/>
          </p:nvCxnSpPr>
          <p:spPr>
            <a:xfrm flipH="1" rot="7200000">
              <a:off x="14425612" y="14249400"/>
              <a:ext cx="957262" cy="731837"/>
            </a:xfrm>
            <a:prstGeom prst="curvedConnector2">
              <a:avLst/>
            </a:prstGeom>
            <a:solidFill>
              <a:srgbClr val="FFFFFF"/>
            </a:solidFill>
            <a:ln cap="flat" cmpd="sng" w="9525">
              <a:solidFill>
                <a:srgbClr val="000000"/>
              </a:solidFill>
              <a:prstDash val="solid"/>
              <a:miter lim="800000"/>
              <a:headEnd len="med" w="med" type="none"/>
              <a:tailEnd len="med" w="med" type="triangle"/>
            </a:ln>
          </p:spPr>
        </p:cxnSp>
        <p:cxnSp>
          <p:nvCxnSpPr>
            <p:cNvPr id="112" name="Shape 112"/>
            <p:cNvCxnSpPr/>
            <p:nvPr/>
          </p:nvCxnSpPr>
          <p:spPr>
            <a:xfrm flipH="1" rot="-2220000">
              <a:off x="10793412" y="14281150"/>
              <a:ext cx="950912" cy="857250"/>
            </a:xfrm>
            <a:prstGeom prst="curvedConnector2">
              <a:avLst/>
            </a:prstGeom>
            <a:solidFill>
              <a:srgbClr val="FFFFFF"/>
            </a:solidFill>
            <a:ln cap="flat" cmpd="sng" w="9525">
              <a:solidFill>
                <a:srgbClr val="000000"/>
              </a:solidFill>
              <a:prstDash val="solid"/>
              <a:miter lim="800000"/>
              <a:headEnd len="med" w="med" type="none"/>
              <a:tailEnd len="med" w="med" type="triangle"/>
            </a:ln>
          </p:spPr>
        </p:cxnSp>
        <p:cxnSp>
          <p:nvCxnSpPr>
            <p:cNvPr id="113" name="Shape 113"/>
            <p:cNvCxnSpPr/>
            <p:nvPr/>
          </p:nvCxnSpPr>
          <p:spPr>
            <a:xfrm flipH="1" rot="-4200000">
              <a:off x="10840243" y="12373768"/>
              <a:ext cx="950912" cy="857250"/>
            </a:xfrm>
            <a:prstGeom prst="curvedConnector2">
              <a:avLst/>
            </a:prstGeom>
            <a:solidFill>
              <a:srgbClr val="FFFFFF"/>
            </a:solidFill>
            <a:ln cap="flat" cmpd="sng" w="9525">
              <a:solidFill>
                <a:srgbClr val="000000"/>
              </a:solidFill>
              <a:prstDash val="solid"/>
              <a:miter lim="800000"/>
              <a:headEnd len="med" w="med" type="triangle"/>
              <a:tailEnd len="med" w="med" type="none"/>
            </a:ln>
          </p:spPr>
        </p:cxnSp>
        <p:sp>
          <p:nvSpPr>
            <p:cNvPr id="114" name="Shape 114"/>
            <p:cNvSpPr txBox="1"/>
            <p:nvPr/>
          </p:nvSpPr>
          <p:spPr>
            <a:xfrm>
              <a:off x="3775075" y="15120938"/>
              <a:ext cx="762000" cy="8572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Font typeface="Arial"/>
                <a:buNone/>
              </a:pPr>
              <a:r>
                <a:rPr b="0" i="1" lang="en-US" sz="12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а</a:t>
              </a:r>
              <a:endParaRPr/>
            </a:p>
          </p:txBody>
        </p:sp>
        <p:sp>
          <p:nvSpPr>
            <p:cNvPr id="115" name="Shape 115"/>
            <p:cNvSpPr txBox="1"/>
            <p:nvPr/>
          </p:nvSpPr>
          <p:spPr>
            <a:xfrm>
              <a:off x="7394575" y="15120938"/>
              <a:ext cx="762000" cy="8572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Font typeface="Arial"/>
                <a:buNone/>
              </a:pPr>
              <a:r>
                <a:rPr b="0" i="1" lang="en-US" sz="12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б</a:t>
              </a:r>
              <a:endParaRPr/>
            </a:p>
          </p:txBody>
        </p:sp>
        <p:sp>
          <p:nvSpPr>
            <p:cNvPr id="116" name="Shape 116"/>
            <p:cNvSpPr txBox="1"/>
            <p:nvPr/>
          </p:nvSpPr>
          <p:spPr>
            <a:xfrm>
              <a:off x="11204575" y="15120938"/>
              <a:ext cx="762000" cy="8572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Font typeface="Arial"/>
                <a:buNone/>
              </a:pPr>
              <a:r>
                <a:rPr b="0" i="1" lang="en-US" sz="12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в</a:t>
              </a:r>
              <a:endParaRPr/>
            </a:p>
          </p:txBody>
        </p:sp>
        <p:sp>
          <p:nvSpPr>
            <p:cNvPr id="117" name="Shape 117"/>
            <p:cNvSpPr txBox="1"/>
            <p:nvPr/>
          </p:nvSpPr>
          <p:spPr>
            <a:xfrm>
              <a:off x="7775575" y="16549688"/>
              <a:ext cx="3810000" cy="8572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18" name="Shape 118"/>
          <p:cNvGrpSpPr/>
          <p:nvPr/>
        </p:nvGrpSpPr>
        <p:grpSpPr>
          <a:xfrm>
            <a:off x="548640" y="1970086"/>
            <a:ext cx="8290560" cy="3937002"/>
            <a:chOff x="3108325" y="11256301"/>
            <a:chExt cx="12954000" cy="6150637"/>
          </a:xfrm>
        </p:grpSpPr>
        <p:sp>
          <p:nvSpPr>
            <p:cNvPr id="119" name="Shape 119"/>
            <p:cNvSpPr/>
            <p:nvPr/>
          </p:nvSpPr>
          <p:spPr>
            <a:xfrm>
              <a:off x="3965575" y="13120688"/>
              <a:ext cx="1143000" cy="1143000"/>
            </a:xfrm>
            <a:prstGeom prst="ellipse">
              <a:avLst/>
            </a:prstGeom>
            <a:solidFill>
              <a:srgbClr val="FFFFFF"/>
            </a:solidFill>
            <a:ln cap="flat" cmpd="sng" w="9525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0" name="Shape 120"/>
            <p:cNvSpPr/>
            <p:nvPr/>
          </p:nvSpPr>
          <p:spPr>
            <a:xfrm>
              <a:off x="7585075" y="13120688"/>
              <a:ext cx="1143000" cy="1143000"/>
            </a:xfrm>
            <a:prstGeom prst="ellipse">
              <a:avLst/>
            </a:prstGeom>
            <a:solidFill>
              <a:srgbClr val="FFFFFF"/>
            </a:solidFill>
            <a:ln cap="flat" cmpd="sng" w="9525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" name="Shape 121"/>
            <p:cNvSpPr/>
            <p:nvPr/>
          </p:nvSpPr>
          <p:spPr>
            <a:xfrm>
              <a:off x="11204575" y="13120688"/>
              <a:ext cx="1143000" cy="1143000"/>
            </a:xfrm>
            <a:prstGeom prst="ellipse">
              <a:avLst/>
            </a:prstGeom>
            <a:solidFill>
              <a:srgbClr val="FFFFFF"/>
            </a:solidFill>
            <a:ln cap="flat" cmpd="sng" w="9525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" name="Shape 122"/>
            <p:cNvSpPr/>
            <p:nvPr/>
          </p:nvSpPr>
          <p:spPr>
            <a:xfrm>
              <a:off x="14062075" y="13120688"/>
              <a:ext cx="1143000" cy="1143000"/>
            </a:xfrm>
            <a:prstGeom prst="ellipse">
              <a:avLst/>
            </a:prstGeom>
            <a:solidFill>
              <a:srgbClr val="FFFFFF"/>
            </a:solidFill>
            <a:ln cap="flat" cmpd="sng" w="9525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123" name="Shape 123"/>
            <p:cNvCxnSpPr/>
            <p:nvPr/>
          </p:nvCxnSpPr>
          <p:spPr>
            <a:xfrm rot="10800000">
              <a:off x="4537075" y="12263437"/>
              <a:ext cx="0" cy="857250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miter lim="800000"/>
              <a:headEnd len="med" w="med" type="none"/>
              <a:tailEnd len="med" w="med" type="triangle"/>
            </a:ln>
          </p:spPr>
        </p:cxnSp>
        <p:cxnSp>
          <p:nvCxnSpPr>
            <p:cNvPr id="124" name="Shape 124"/>
            <p:cNvCxnSpPr/>
            <p:nvPr/>
          </p:nvCxnSpPr>
          <p:spPr>
            <a:xfrm flipH="1">
              <a:off x="4537075" y="14263688"/>
              <a:ext cx="1587" cy="857250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miter lim="800000"/>
              <a:headEnd len="med" w="med" type="none"/>
              <a:tailEnd len="med" w="med" type="triangle"/>
            </a:ln>
          </p:spPr>
        </p:cxnSp>
        <p:cxnSp>
          <p:nvCxnSpPr>
            <p:cNvPr id="125" name="Shape 125"/>
            <p:cNvCxnSpPr/>
            <p:nvPr/>
          </p:nvCxnSpPr>
          <p:spPr>
            <a:xfrm flipH="1" rot="-5400000">
              <a:off x="5504656" y="13262768"/>
              <a:ext cx="1587" cy="857250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miter lim="800000"/>
              <a:headEnd len="med" w="med" type="none"/>
              <a:tailEnd len="med" w="med" type="triangle"/>
            </a:ln>
          </p:spPr>
        </p:cxnSp>
        <p:cxnSp>
          <p:nvCxnSpPr>
            <p:cNvPr id="126" name="Shape 126"/>
            <p:cNvCxnSpPr/>
            <p:nvPr/>
          </p:nvCxnSpPr>
          <p:spPr>
            <a:xfrm flipH="1" rot="5400000">
              <a:off x="3536156" y="13264356"/>
              <a:ext cx="1587" cy="857250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miter lim="800000"/>
              <a:headEnd len="med" w="med" type="none"/>
              <a:tailEnd len="med" w="med" type="triangle"/>
            </a:ln>
          </p:spPr>
        </p:cxnSp>
        <p:cxnSp>
          <p:nvCxnSpPr>
            <p:cNvPr id="127" name="Shape 127"/>
            <p:cNvCxnSpPr/>
            <p:nvPr/>
          </p:nvCxnSpPr>
          <p:spPr>
            <a:xfrm flipH="1" rot="-8520000">
              <a:off x="5170487" y="12517437"/>
              <a:ext cx="1587" cy="857250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miter lim="800000"/>
              <a:headEnd len="med" w="med" type="none"/>
              <a:tailEnd len="med" w="med" type="triangle"/>
            </a:ln>
          </p:spPr>
        </p:cxnSp>
        <p:cxnSp>
          <p:nvCxnSpPr>
            <p:cNvPr id="128" name="Shape 128"/>
            <p:cNvCxnSpPr/>
            <p:nvPr/>
          </p:nvCxnSpPr>
          <p:spPr>
            <a:xfrm flipH="1" rot="2280000">
              <a:off x="3868737" y="14041437"/>
              <a:ext cx="1587" cy="857250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miter lim="800000"/>
              <a:headEnd len="med" w="med" type="none"/>
              <a:tailEnd len="med" w="med" type="triangle"/>
            </a:ln>
          </p:spPr>
        </p:cxnSp>
        <p:cxnSp>
          <p:nvCxnSpPr>
            <p:cNvPr id="129" name="Shape 129"/>
            <p:cNvCxnSpPr/>
            <p:nvPr/>
          </p:nvCxnSpPr>
          <p:spPr>
            <a:xfrm flipH="1" rot="8160000">
              <a:off x="3775075" y="12549187"/>
              <a:ext cx="1587" cy="857250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miter lim="800000"/>
              <a:headEnd len="med" w="med" type="none"/>
              <a:tailEnd len="med" w="med" type="triangle"/>
            </a:ln>
          </p:spPr>
        </p:cxnSp>
        <p:cxnSp>
          <p:nvCxnSpPr>
            <p:cNvPr id="130" name="Shape 130"/>
            <p:cNvCxnSpPr/>
            <p:nvPr/>
          </p:nvCxnSpPr>
          <p:spPr>
            <a:xfrm flipH="1" rot="-2580000">
              <a:off x="5202237" y="13977936"/>
              <a:ext cx="1587" cy="857250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miter lim="800000"/>
              <a:headEnd len="med" w="med" type="none"/>
              <a:tailEnd len="med" w="med" type="triangle"/>
            </a:ln>
          </p:spPr>
        </p:cxnSp>
        <p:cxnSp>
          <p:nvCxnSpPr>
            <p:cNvPr id="131" name="Shape 131"/>
            <p:cNvCxnSpPr/>
            <p:nvPr/>
          </p:nvCxnSpPr>
          <p:spPr>
            <a:xfrm flipH="1" rot="10800000">
              <a:off x="8154987" y="14263687"/>
              <a:ext cx="1587" cy="857250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miter lim="800000"/>
              <a:headEnd len="med" w="med" type="none"/>
              <a:tailEnd len="med" w="med" type="triangle"/>
            </a:ln>
          </p:spPr>
        </p:cxnSp>
        <p:cxnSp>
          <p:nvCxnSpPr>
            <p:cNvPr id="132" name="Shape 132"/>
            <p:cNvCxnSpPr/>
            <p:nvPr/>
          </p:nvCxnSpPr>
          <p:spPr>
            <a:xfrm flipH="1">
              <a:off x="8154987" y="12263437"/>
              <a:ext cx="1587" cy="857250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miter lim="800000"/>
              <a:headEnd len="med" w="med" type="none"/>
              <a:tailEnd len="med" w="med" type="triangle"/>
            </a:ln>
          </p:spPr>
        </p:cxnSp>
        <p:cxnSp>
          <p:nvCxnSpPr>
            <p:cNvPr id="133" name="Shape 133"/>
            <p:cNvCxnSpPr/>
            <p:nvPr/>
          </p:nvCxnSpPr>
          <p:spPr>
            <a:xfrm flipH="1" rot="5400000">
              <a:off x="9203531" y="13216732"/>
              <a:ext cx="1587" cy="952500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miter lim="800000"/>
              <a:headEnd len="med" w="med" type="none"/>
              <a:tailEnd len="med" w="med" type="triangle"/>
            </a:ln>
          </p:spPr>
        </p:cxnSp>
        <p:cxnSp>
          <p:nvCxnSpPr>
            <p:cNvPr id="134" name="Shape 134"/>
            <p:cNvCxnSpPr/>
            <p:nvPr/>
          </p:nvCxnSpPr>
          <p:spPr>
            <a:xfrm flipH="1" rot="-5400000">
              <a:off x="7155656" y="13262768"/>
              <a:ext cx="1587" cy="857250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miter lim="800000"/>
              <a:headEnd len="med" w="med" type="none"/>
              <a:tailEnd len="med" w="med" type="triangle"/>
            </a:ln>
          </p:spPr>
        </p:cxnSp>
        <p:cxnSp>
          <p:nvCxnSpPr>
            <p:cNvPr id="135" name="Shape 135"/>
            <p:cNvCxnSpPr/>
            <p:nvPr/>
          </p:nvCxnSpPr>
          <p:spPr>
            <a:xfrm flipH="1" rot="-3000000">
              <a:off x="7377906" y="12596018"/>
              <a:ext cx="1587" cy="857250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miter lim="800000"/>
              <a:headEnd len="med" w="med" type="none"/>
              <a:tailEnd len="med" w="med" type="triangle"/>
            </a:ln>
          </p:spPr>
        </p:cxnSp>
        <p:cxnSp>
          <p:nvCxnSpPr>
            <p:cNvPr id="136" name="Shape 136"/>
            <p:cNvCxnSpPr/>
            <p:nvPr/>
          </p:nvCxnSpPr>
          <p:spPr>
            <a:xfrm flipH="1" rot="8100000">
              <a:off x="8442325" y="14358937"/>
              <a:ext cx="857250" cy="1587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miter lim="800000"/>
              <a:headEnd len="med" w="med" type="none"/>
              <a:tailEnd len="med" w="med" type="triangle"/>
            </a:ln>
          </p:spPr>
        </p:cxnSp>
        <p:cxnSp>
          <p:nvCxnSpPr>
            <p:cNvPr id="137" name="Shape 137"/>
            <p:cNvCxnSpPr/>
            <p:nvPr/>
          </p:nvCxnSpPr>
          <p:spPr>
            <a:xfrm flipH="1" rot="-8040000">
              <a:off x="7473156" y="13961268"/>
              <a:ext cx="1587" cy="857250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miter lim="800000"/>
              <a:headEnd len="med" w="med" type="none"/>
              <a:tailEnd len="med" w="med" type="triangle"/>
            </a:ln>
          </p:spPr>
        </p:cxnSp>
        <p:cxnSp>
          <p:nvCxnSpPr>
            <p:cNvPr id="138" name="Shape 138"/>
            <p:cNvCxnSpPr/>
            <p:nvPr/>
          </p:nvCxnSpPr>
          <p:spPr>
            <a:xfrm flipH="1" rot="2880000">
              <a:off x="8854281" y="12597606"/>
              <a:ext cx="1587" cy="857250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miter lim="800000"/>
              <a:headEnd len="med" w="med" type="none"/>
              <a:tailEnd len="med" w="med" type="triangle"/>
            </a:ln>
          </p:spPr>
        </p:cxnSp>
        <p:cxnSp>
          <p:nvCxnSpPr>
            <p:cNvPr id="139" name="Shape 139"/>
            <p:cNvCxnSpPr/>
            <p:nvPr/>
          </p:nvCxnSpPr>
          <p:spPr>
            <a:xfrm flipH="1" rot="5520000">
              <a:off x="10775156" y="13262769"/>
              <a:ext cx="1587" cy="857250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miter lim="800000"/>
              <a:headEnd len="med" w="med" type="none"/>
              <a:tailEnd len="med" w="med" type="triangle"/>
            </a:ln>
          </p:spPr>
        </p:cxnSp>
        <p:cxnSp>
          <p:nvCxnSpPr>
            <p:cNvPr id="140" name="Shape 140"/>
            <p:cNvCxnSpPr/>
            <p:nvPr/>
          </p:nvCxnSpPr>
          <p:spPr>
            <a:xfrm flipH="1" rot="5400000">
              <a:off x="15632906" y="13264356"/>
              <a:ext cx="1587" cy="857250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miter lim="800000"/>
              <a:headEnd len="med" w="med" type="none"/>
              <a:tailEnd len="med" w="med" type="triangle"/>
            </a:ln>
          </p:spPr>
        </p:cxnSp>
        <p:cxnSp>
          <p:nvCxnSpPr>
            <p:cNvPr id="141" name="Shape 141"/>
            <p:cNvCxnSpPr/>
            <p:nvPr/>
          </p:nvCxnSpPr>
          <p:spPr>
            <a:xfrm>
              <a:off x="12347575" y="13692188"/>
              <a:ext cx="1714500" cy="0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miter lim="800000"/>
              <a:headEnd len="med" w="med" type="none"/>
              <a:tailEnd len="med" w="med" type="triangle"/>
            </a:ln>
          </p:spPr>
        </p:cxnSp>
        <p:cxnSp>
          <p:nvCxnSpPr>
            <p:cNvPr id="142" name="Shape 142"/>
            <p:cNvCxnSpPr/>
            <p:nvPr/>
          </p:nvCxnSpPr>
          <p:spPr>
            <a:xfrm flipH="1" rot="2880000">
              <a:off x="12426949" y="12549187"/>
              <a:ext cx="1524000" cy="1428750"/>
            </a:xfrm>
            <a:prstGeom prst="curvedConnector2">
              <a:avLst/>
            </a:prstGeom>
            <a:solidFill>
              <a:srgbClr val="FFFFFF"/>
            </a:solidFill>
            <a:ln cap="flat" cmpd="sng" w="9525">
              <a:solidFill>
                <a:srgbClr val="000000"/>
              </a:solidFill>
              <a:prstDash val="solid"/>
              <a:miter lim="800000"/>
              <a:headEnd len="med" w="med" type="triangle"/>
              <a:tailEnd len="med" w="med" type="none"/>
            </a:ln>
          </p:spPr>
        </p:cxnSp>
        <p:cxnSp>
          <p:nvCxnSpPr>
            <p:cNvPr id="143" name="Shape 143"/>
            <p:cNvCxnSpPr/>
            <p:nvPr/>
          </p:nvCxnSpPr>
          <p:spPr>
            <a:xfrm flipH="1" rot="-8340000">
              <a:off x="12379325" y="13438187"/>
              <a:ext cx="1524000" cy="1428750"/>
            </a:xfrm>
            <a:prstGeom prst="curvedConnector2">
              <a:avLst/>
            </a:prstGeom>
            <a:solidFill>
              <a:srgbClr val="FFFFFF"/>
            </a:solidFill>
            <a:ln cap="flat" cmpd="sng" w="9525">
              <a:solidFill>
                <a:srgbClr val="000000"/>
              </a:solidFill>
              <a:prstDash val="solid"/>
              <a:miter lim="800000"/>
              <a:headEnd len="med" w="med" type="none"/>
              <a:tailEnd len="med" w="med" type="triangle"/>
            </a:ln>
          </p:spPr>
        </p:cxnSp>
        <p:cxnSp>
          <p:nvCxnSpPr>
            <p:cNvPr id="144" name="Shape 144"/>
            <p:cNvCxnSpPr/>
            <p:nvPr/>
          </p:nvCxnSpPr>
          <p:spPr>
            <a:xfrm flipH="1" rot="-10680000">
              <a:off x="11710987" y="13592176"/>
              <a:ext cx="2922587" cy="2344737"/>
            </a:xfrm>
            <a:prstGeom prst="curvedConnector2">
              <a:avLst/>
            </a:prstGeom>
            <a:solidFill>
              <a:srgbClr val="FFFFFF"/>
            </a:solidFill>
            <a:ln cap="flat" cmpd="sng" w="9525">
              <a:solidFill>
                <a:srgbClr val="000000"/>
              </a:solidFill>
              <a:prstDash val="solid"/>
              <a:miter lim="800000"/>
              <a:headEnd len="med" w="med" type="none"/>
              <a:tailEnd len="med" w="med" type="triangle"/>
            </a:ln>
          </p:spPr>
        </p:cxnSp>
        <p:cxnSp>
          <p:nvCxnSpPr>
            <p:cNvPr id="145" name="Shape 145"/>
            <p:cNvCxnSpPr/>
            <p:nvPr/>
          </p:nvCxnSpPr>
          <p:spPr>
            <a:xfrm flipH="1" rot="300000">
              <a:off x="11776075" y="11379200"/>
              <a:ext cx="2922587" cy="2344737"/>
            </a:xfrm>
            <a:prstGeom prst="curvedConnector2">
              <a:avLst/>
            </a:prstGeom>
            <a:solidFill>
              <a:srgbClr val="FFFFFF"/>
            </a:solidFill>
            <a:ln cap="flat" cmpd="sng" w="9525">
              <a:solidFill>
                <a:srgbClr val="000000"/>
              </a:solidFill>
              <a:prstDash val="solid"/>
              <a:miter lim="800000"/>
              <a:headEnd len="med" w="med" type="triangle"/>
              <a:tailEnd len="med" w="med" type="none"/>
            </a:ln>
          </p:spPr>
        </p:cxnSp>
        <p:cxnSp>
          <p:nvCxnSpPr>
            <p:cNvPr id="146" name="Shape 146"/>
            <p:cNvCxnSpPr/>
            <p:nvPr/>
          </p:nvCxnSpPr>
          <p:spPr>
            <a:xfrm flipH="1" rot="8640000">
              <a:off x="14717713" y="12252325"/>
              <a:ext cx="950912" cy="857250"/>
            </a:xfrm>
            <a:prstGeom prst="curvedConnector2">
              <a:avLst/>
            </a:prstGeom>
            <a:solidFill>
              <a:srgbClr val="FFFFFF"/>
            </a:solidFill>
            <a:ln cap="flat" cmpd="sng" w="9525">
              <a:solidFill>
                <a:srgbClr val="000000"/>
              </a:solidFill>
              <a:prstDash val="solid"/>
              <a:miter lim="800000"/>
              <a:headEnd len="med" w="med" type="triangle"/>
              <a:tailEnd len="med" w="med" type="none"/>
            </a:ln>
          </p:spPr>
        </p:cxnSp>
        <p:cxnSp>
          <p:nvCxnSpPr>
            <p:cNvPr id="147" name="Shape 147"/>
            <p:cNvCxnSpPr/>
            <p:nvPr/>
          </p:nvCxnSpPr>
          <p:spPr>
            <a:xfrm flipH="1" rot="7200000">
              <a:off x="14425612" y="14249400"/>
              <a:ext cx="957262" cy="731837"/>
            </a:xfrm>
            <a:prstGeom prst="curvedConnector2">
              <a:avLst/>
            </a:prstGeom>
            <a:solidFill>
              <a:srgbClr val="FFFFFF"/>
            </a:solidFill>
            <a:ln cap="flat" cmpd="sng" w="9525">
              <a:solidFill>
                <a:srgbClr val="000000"/>
              </a:solidFill>
              <a:prstDash val="solid"/>
              <a:miter lim="800000"/>
              <a:headEnd len="med" w="med" type="none"/>
              <a:tailEnd len="med" w="med" type="triangle"/>
            </a:ln>
          </p:spPr>
        </p:cxnSp>
        <p:cxnSp>
          <p:nvCxnSpPr>
            <p:cNvPr id="148" name="Shape 148"/>
            <p:cNvCxnSpPr/>
            <p:nvPr/>
          </p:nvCxnSpPr>
          <p:spPr>
            <a:xfrm flipH="1" rot="-2220000">
              <a:off x="10793412" y="14281150"/>
              <a:ext cx="950912" cy="857250"/>
            </a:xfrm>
            <a:prstGeom prst="curvedConnector2">
              <a:avLst/>
            </a:prstGeom>
            <a:solidFill>
              <a:srgbClr val="FFFFFF"/>
            </a:solidFill>
            <a:ln cap="flat" cmpd="sng" w="9525">
              <a:solidFill>
                <a:srgbClr val="000000"/>
              </a:solidFill>
              <a:prstDash val="solid"/>
              <a:miter lim="800000"/>
              <a:headEnd len="med" w="med" type="none"/>
              <a:tailEnd len="med" w="med" type="triangle"/>
            </a:ln>
          </p:spPr>
        </p:cxnSp>
        <p:cxnSp>
          <p:nvCxnSpPr>
            <p:cNvPr id="149" name="Shape 149"/>
            <p:cNvCxnSpPr/>
            <p:nvPr/>
          </p:nvCxnSpPr>
          <p:spPr>
            <a:xfrm flipH="1" rot="-4200000">
              <a:off x="10840243" y="12373768"/>
              <a:ext cx="950912" cy="857250"/>
            </a:xfrm>
            <a:prstGeom prst="curvedConnector2">
              <a:avLst/>
            </a:prstGeom>
            <a:solidFill>
              <a:srgbClr val="FFFFFF"/>
            </a:solidFill>
            <a:ln cap="flat" cmpd="sng" w="9525">
              <a:solidFill>
                <a:srgbClr val="000000"/>
              </a:solidFill>
              <a:prstDash val="solid"/>
              <a:miter lim="800000"/>
              <a:headEnd len="med" w="med" type="triangle"/>
              <a:tailEnd len="med" w="med" type="none"/>
            </a:ln>
          </p:spPr>
        </p:cxnSp>
        <p:sp>
          <p:nvSpPr>
            <p:cNvPr id="150" name="Shape 150"/>
            <p:cNvSpPr txBox="1"/>
            <p:nvPr/>
          </p:nvSpPr>
          <p:spPr>
            <a:xfrm>
              <a:off x="3775075" y="15120938"/>
              <a:ext cx="762000" cy="8572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Font typeface="Arial"/>
                <a:buNone/>
              </a:pPr>
              <a:r>
                <a:rPr b="0" i="1" lang="en-US" sz="12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а</a:t>
              </a:r>
              <a:endParaRPr/>
            </a:p>
          </p:txBody>
        </p:sp>
        <p:sp>
          <p:nvSpPr>
            <p:cNvPr id="151" name="Shape 151"/>
            <p:cNvSpPr txBox="1"/>
            <p:nvPr/>
          </p:nvSpPr>
          <p:spPr>
            <a:xfrm>
              <a:off x="7394575" y="15120938"/>
              <a:ext cx="762000" cy="8572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Font typeface="Arial"/>
                <a:buNone/>
              </a:pPr>
              <a:r>
                <a:rPr b="0" i="1" lang="en-US" sz="12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б</a:t>
              </a:r>
              <a:endParaRPr/>
            </a:p>
          </p:txBody>
        </p:sp>
        <p:sp>
          <p:nvSpPr>
            <p:cNvPr id="152" name="Shape 152"/>
            <p:cNvSpPr txBox="1"/>
            <p:nvPr/>
          </p:nvSpPr>
          <p:spPr>
            <a:xfrm>
              <a:off x="11204575" y="15120938"/>
              <a:ext cx="762000" cy="8572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Font typeface="Arial"/>
                <a:buNone/>
              </a:pPr>
              <a:r>
                <a:rPr b="0" i="1" lang="en-US" sz="12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в</a:t>
              </a:r>
              <a:endParaRPr/>
            </a:p>
          </p:txBody>
        </p:sp>
        <p:sp>
          <p:nvSpPr>
            <p:cNvPr id="153" name="Shape 153"/>
            <p:cNvSpPr txBox="1"/>
            <p:nvPr/>
          </p:nvSpPr>
          <p:spPr>
            <a:xfrm>
              <a:off x="7775575" y="16549688"/>
              <a:ext cx="3810000" cy="8572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54" name="Shape 154"/>
          <p:cNvSpPr txBox="1"/>
          <p:nvPr/>
        </p:nvSpPr>
        <p:spPr>
          <a:xfrm>
            <a:off x="395287" y="333375"/>
            <a:ext cx="8208962" cy="106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Графическое изображение электрического поля</a:t>
            </a:r>
            <a:endParaRPr/>
          </a:p>
        </p:txBody>
      </p:sp>
      <p:sp>
        <p:nvSpPr>
          <p:cNvPr id="155" name="Shape 155"/>
          <p:cNvSpPr txBox="1"/>
          <p:nvPr/>
        </p:nvSpPr>
        <p:spPr>
          <a:xfrm>
            <a:off x="1331912" y="3357562"/>
            <a:ext cx="31750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+</a:t>
            </a:r>
            <a:endParaRPr/>
          </a:p>
        </p:txBody>
      </p:sp>
      <p:sp>
        <p:nvSpPr>
          <p:cNvPr id="156" name="Shape 156"/>
          <p:cNvSpPr txBox="1"/>
          <p:nvPr/>
        </p:nvSpPr>
        <p:spPr>
          <a:xfrm>
            <a:off x="3635375" y="3357562"/>
            <a:ext cx="331787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</a:t>
            </a:r>
            <a:endParaRPr/>
          </a:p>
        </p:txBody>
      </p:sp>
      <p:sp>
        <p:nvSpPr>
          <p:cNvPr id="157" name="Shape 157"/>
          <p:cNvSpPr txBox="1"/>
          <p:nvPr/>
        </p:nvSpPr>
        <p:spPr>
          <a:xfrm>
            <a:off x="5940425" y="3357562"/>
            <a:ext cx="31750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+</a:t>
            </a:r>
            <a:endParaRPr/>
          </a:p>
        </p:txBody>
      </p:sp>
      <p:sp>
        <p:nvSpPr>
          <p:cNvPr id="158" name="Shape 158"/>
          <p:cNvSpPr txBox="1"/>
          <p:nvPr/>
        </p:nvSpPr>
        <p:spPr>
          <a:xfrm>
            <a:off x="7812087" y="3357562"/>
            <a:ext cx="360362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" name="Shape 16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84212" y="2133600"/>
            <a:ext cx="7848600" cy="3365500"/>
          </a:xfrm>
          <a:prstGeom prst="rect">
            <a:avLst/>
          </a:prstGeom>
          <a:noFill/>
          <a:ln>
            <a:noFill/>
          </a:ln>
        </p:spPr>
      </p:pic>
      <p:sp>
        <p:nvSpPr>
          <p:cNvPr id="164" name="Shape 164"/>
          <p:cNvSpPr txBox="1"/>
          <p:nvPr/>
        </p:nvSpPr>
        <p:spPr>
          <a:xfrm>
            <a:off x="395287" y="333375"/>
            <a:ext cx="8208962" cy="106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Графическое изображение электрического поля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Shape 169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Работа электрического поля</a:t>
            </a:r>
            <a:endParaRPr/>
          </a:p>
        </p:txBody>
      </p:sp>
      <p:sp>
        <p:nvSpPr>
          <p:cNvPr id="170" name="Shape 170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1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Электростатическое поле является потенциальным</a:t>
            </a: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т.е. работа, совершаемая при перемещении заряда, не зависит от траектории, а определяется лишь начальным и конечным положениями заряда. Эта работа численно равна изменению потенциальной энергии: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Shape 175"/>
          <p:cNvSpPr txBox="1"/>
          <p:nvPr/>
        </p:nvSpPr>
        <p:spPr>
          <a:xfrm>
            <a:off x="539750" y="1916112"/>
            <a:ext cx="82296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Arial"/>
              <a:buNone/>
            </a:pPr>
            <a:r>
              <a:rPr b="0" i="0" lang="en-US" sz="4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Введение в проектный менеджмент</a:t>
            </a:r>
            <a:endParaRPr/>
          </a:p>
        </p:txBody>
      </p:sp>
      <p:sp>
        <p:nvSpPr>
          <p:cNvPr id="176" name="Shape 176"/>
          <p:cNvSpPr/>
          <p:nvPr/>
        </p:nvSpPr>
        <p:spPr>
          <a:xfrm>
            <a:off x="0" y="3176587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77" name="Shape 17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84212" y="981075"/>
            <a:ext cx="8137525" cy="1657350"/>
          </a:xfrm>
          <a:prstGeom prst="rect">
            <a:avLst/>
          </a:prstGeom>
          <a:noFill/>
          <a:ln>
            <a:noFill/>
          </a:ln>
        </p:spPr>
      </p:pic>
      <p:sp>
        <p:nvSpPr>
          <p:cNvPr id="178" name="Shape 178"/>
          <p:cNvSpPr txBox="1"/>
          <p:nvPr/>
        </p:nvSpPr>
        <p:spPr>
          <a:xfrm>
            <a:off x="1331912" y="333375"/>
            <a:ext cx="6624637" cy="641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Arial"/>
              <a:buNone/>
            </a:pPr>
            <a:r>
              <a:rPr b="0" i="0" lang="en-US" sz="36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Работа электрического поля</a:t>
            </a:r>
            <a:endParaRPr/>
          </a:p>
        </p:txBody>
      </p:sp>
      <p:sp>
        <p:nvSpPr>
          <p:cNvPr id="179" name="Shape 179"/>
          <p:cNvSpPr txBox="1"/>
          <p:nvPr/>
        </p:nvSpPr>
        <p:spPr>
          <a:xfrm>
            <a:off x="468312" y="2708275"/>
            <a:ext cx="8424862" cy="250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778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∙"/>
            </a:pPr>
            <a:r>
              <a:rPr b="0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Энергетической характеристикой поля является </a:t>
            </a:r>
            <a:r>
              <a:rPr b="1" i="1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потенциал</a:t>
            </a:r>
            <a:r>
              <a:rPr b="0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Он характеризует потенциальную энергию, которой обладал бы единичный положительный заряд, помещенный в данную точку поля:</a:t>
            </a:r>
            <a:endParaRPr b="0" i="0" sz="2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80" name="Shape 18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-3048000" y="3470275"/>
            <a:ext cx="581025" cy="495300"/>
          </a:xfrm>
          <a:prstGeom prst="rect">
            <a:avLst/>
          </a:prstGeom>
          <a:noFill/>
          <a:ln>
            <a:noFill/>
          </a:ln>
        </p:spPr>
      </p:pic>
      <p:sp>
        <p:nvSpPr>
          <p:cNvPr id="181" name="Shape 181"/>
          <p:cNvSpPr txBox="1"/>
          <p:nvPr/>
        </p:nvSpPr>
        <p:spPr>
          <a:xfrm>
            <a:off x="-2743200" y="3965575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" name="Shape 182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83" name="Shape 18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419475" y="4652962"/>
            <a:ext cx="1657350" cy="1412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Оформление по умолчанию">
  <a:themeElements>
    <a:clrScheme name="Оформление по умолчанию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BBE0E3"/>
      </a:accent4>
      <a:accent5>
        <a:srgbClr val="333399"/>
      </a:accent5>
      <a:accent6>
        <a:srgbClr val="FFFFFF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