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64" r:id="rId33"/>
    <p:sldId id="265" r:id="rId34"/>
    <p:sldId id="266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772400" cy="472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Тема 9.1. Колониальная экспансия европейских стран. Индия. Китай и Япония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0525" y="115888"/>
            <a:ext cx="8229600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Индия</a:t>
            </a:r>
            <a:r>
              <a:rPr lang="en-US" b="1" dirty="0" smtClean="0">
                <a:solidFill>
                  <a:srgbClr val="C00000"/>
                </a:solidFill>
              </a:rPr>
              <a:t> в </a:t>
            </a:r>
            <a:r>
              <a:rPr lang="en-US" b="1" dirty="0" err="1" smtClean="0">
                <a:solidFill>
                  <a:srgbClr val="C00000"/>
                </a:solidFill>
              </a:rPr>
              <a:t>раннее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Н</a:t>
            </a:r>
            <a:r>
              <a:rPr lang="en-US" b="1" dirty="0" err="1" smtClean="0">
                <a:solidFill>
                  <a:srgbClr val="C00000"/>
                </a:solidFill>
              </a:rPr>
              <a:t>овое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время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 l="1083" t="1276" r="1144" b="1164"/>
          <a:stretch>
            <a:fillRect/>
          </a:stretch>
        </p:blipFill>
        <p:spPr bwMode="auto">
          <a:xfrm>
            <a:off x="1116013" y="836613"/>
            <a:ext cx="6696075" cy="578961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52513"/>
          <a:ext cx="914400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2"/>
                <a:gridCol w="2520280"/>
                <a:gridCol w="2016224"/>
                <a:gridCol w="2195738"/>
              </a:tblGrid>
              <a:tr h="375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1526-1530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правление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падишаха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Бабура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Великого</a:t>
                      </a:r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1556-1605 гг. 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– правление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падишаха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Акбара</a:t>
                      </a:r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Кризис и распад империи</a:t>
                      </a:r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Борьба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европейских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держав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за</a:t>
                      </a:r>
                      <a:r>
                        <a:rPr lang="en-US" sz="2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Индию</a:t>
                      </a:r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80"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426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8647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cs typeface="Arial" pitchFamily="34" charset="0"/>
              </a:rPr>
              <a:t>Начало европейской колонизации</a:t>
            </a:r>
            <a:r>
              <a:rPr lang="en-US" sz="3200" b="1">
                <a:solidFill>
                  <a:srgbClr val="C00000"/>
                </a:solidFill>
                <a:cs typeface="Arial" pitchFamily="34" charset="0"/>
              </a:rPr>
              <a:t> Индии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419475" y="188913"/>
            <a:ext cx="5545138" cy="2303462"/>
          </a:xfrm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1526 год </a:t>
            </a:r>
            <a:r>
              <a:rPr lang="en-US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вторжение правителя Кабула (Афганистана) </a:t>
            </a:r>
            <a:r>
              <a:rPr lang="en-US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Бабура</a:t>
            </a:r>
            <a:r>
              <a:rPr lang="en-US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Индию и завоевание огромных территорий – начало образования Могольской империи.</a:t>
            </a:r>
            <a:endParaRPr lang="ru-RU" sz="2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475" y="2781300"/>
            <a:ext cx="5545138" cy="3268663"/>
          </a:xfrm>
          <a:ln w="7620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ричины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побед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Бабура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опытн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закаленн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боях </a:t>
            </a:r>
            <a:r>
              <a:rPr lang="ru-RU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арми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отличн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артиллери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я,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новы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прием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ведения боя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(прикрытие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своей пехоты и артиллерии заграждением из повозок, соединенных цепями).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11513" cy="3378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16300"/>
            <a:ext cx="3211513" cy="3427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1526-1530 гг. – правление падишаха (императора) Бабура Великого</a:t>
            </a:r>
            <a:endParaRPr lang="ru-RU" sz="3200" b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375" y="1600200"/>
            <a:ext cx="5051425" cy="5068888"/>
          </a:xfrm>
          <a:ln w="76200">
            <a:solidFill>
              <a:srgbClr val="000099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оложил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конец феодальным распрям, 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казывал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покровительство торговле, 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аложи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основы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империи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Великих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Моголов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Объявил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ислам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государственной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религией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3019425" cy="3810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68313" y="5589588"/>
            <a:ext cx="2746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Бабур Великий, падишах Индии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 cstate="print"/>
          <a:srcRect l="1083" t="1276" r="1144" b="1164"/>
          <a:stretch>
            <a:fillRect/>
          </a:stretch>
        </p:blipFill>
        <p:spPr bwMode="auto">
          <a:xfrm>
            <a:off x="769938" y="71438"/>
            <a:ext cx="7850187" cy="678656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0" y="3687763"/>
            <a:ext cx="3276600" cy="317023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cs typeface="Arial" pitchFamily="34" charset="0"/>
              </a:rPr>
              <a:t>При преемниках Бабура империя Моголов непрерывно расширяла свои владения. К концу </a:t>
            </a:r>
            <a:r>
              <a:rPr lang="en-US" sz="2000" b="1">
                <a:solidFill>
                  <a:srgbClr val="000099"/>
                </a:solidFill>
                <a:cs typeface="Arial" pitchFamily="34" charset="0"/>
              </a:rPr>
              <a:t>XVII </a:t>
            </a:r>
            <a:r>
              <a:rPr lang="ru-RU" sz="2000" b="1">
                <a:solidFill>
                  <a:srgbClr val="000099"/>
                </a:solidFill>
                <a:cs typeface="Arial" pitchFamily="34" charset="0"/>
              </a:rPr>
              <a:t>в. она включала почти всю Индию, кроме самой южной оконечности полуострова, и восточный Афганистан.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0425" y="71438"/>
            <a:ext cx="2679700" cy="4048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3455988" cy="863600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1556-1605 гг. – правление Акбара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4300" y="66675"/>
            <a:ext cx="4806950" cy="1441450"/>
          </a:xfrm>
          <a:ln>
            <a:solidFill>
              <a:srgbClr val="C00000"/>
            </a:solidFill>
          </a:ln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много раз увеличил территорию своего государства</a:t>
            </a:r>
            <a:r>
              <a:rPr lang="ru-RU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238250"/>
            <a:ext cx="3409950" cy="43815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07950" y="5657850"/>
            <a:ext cx="326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Акбар Великий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1556-1605 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Падишах 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и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мперии Великих Моголов.  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608138"/>
            <a:ext cx="4713287" cy="503078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6308725"/>
          </a:xfrm>
          <a:ln>
            <a:solidFill>
              <a:srgbClr val="000099"/>
            </a:solidFill>
          </a:ln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еформ</a:t>
            </a:r>
            <a:r>
              <a:rPr lang="en-US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управления</a:t>
            </a:r>
            <a:r>
              <a:rPr lang="en-US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сам вникал во все дела</a:t>
            </a: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привлек на свою сторону всех крупных землевладельцев (мусульман и индусов) и торговцев, 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поощрял развитие ремесел и торговли.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алогов</a:t>
            </a:r>
            <a:r>
              <a:rPr lang="en-US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реформ</a:t>
            </a:r>
            <a:r>
              <a:rPr lang="en-US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а:</a:t>
            </a:r>
          </a:p>
          <a:p>
            <a:pPr marL="914400" lvl="1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установи</a:t>
            </a: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для крестьян налог, равн</a:t>
            </a: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ый </a:t>
            </a: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одной трети урожая, 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отмени</a:t>
            </a: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должности откупщиков</a:t>
            </a: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крестьяне отдавали налог прямо государству</a:t>
            </a: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налог собирался не со всего владения, а только с обрабатываемого участка. 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перевел крестьян с натурального налога на денежный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аботился о хорошем состоянии оросительной системы 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апретил обращать в рабство военнопленных.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ровозгласил равноправие всех религий</a:t>
            </a:r>
            <a:endParaRPr lang="en-US" sz="1400" b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отменил налоги, взимавшиеся с подданных немусульманского происхождения, 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поощрял изучение индуизма, 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314450" lvl="2" indent="-514350">
              <a:buFont typeface="Calibri" pitchFamily="34" charset="0"/>
              <a:buAutoNum type="arabicParenR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разрешал строить индусские храмы и проводить праздники.</a:t>
            </a:r>
            <a:endParaRPr lang="en-US" sz="1400" b="1" i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Покро</a:t>
            </a:r>
            <a:r>
              <a:rPr lang="en-US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вительствовал </a:t>
            </a:r>
            <a:r>
              <a:rPr lang="ru-RU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искусств</a:t>
            </a:r>
            <a:r>
              <a:rPr lang="en-US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b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ученые и поэты переводили на персидский язык произведения древнего индусского эпоса. 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императорской мастерской художники создавали прекрасные образцы могольской миниатюры, 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копировали европейские гравюры, привезенные в страну католиками-миссионерами. </a:t>
            </a:r>
            <a:endParaRPr lang="en-US" sz="1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ru-RU" sz="1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этой мастерской создавались портреты и жанровые сцены, иллюстрировались книги.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975" y="0"/>
            <a:ext cx="4032250" cy="54927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Реформы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Акбара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3455988" cy="1009650"/>
          </a:xfrm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1556-1605 гг. – правление Акбара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708400" y="188913"/>
            <a:ext cx="5327650" cy="6538912"/>
          </a:xfrm>
          <a:ln w="76200">
            <a:solidFill>
              <a:srgbClr val="000099"/>
            </a:solidFill>
          </a:ln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Реформы Акбара, проводимые по принципу «мир для всех», укрепили империю Великих Моголов. </a:t>
            </a:r>
            <a:endParaRPr lang="en-US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годы его правления возникло общество, где в относительной гармонии сосуществовали различные религии.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3267075" cy="43815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250825" y="5805488"/>
            <a:ext cx="3263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cs typeface="Arial" pitchFamily="34" charset="0"/>
              </a:rPr>
              <a:t>Акбар Великий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 (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1556-1605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)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 </a:t>
            </a:r>
            <a:endParaRPr lang="en-US" b="1">
              <a:solidFill>
                <a:srgbClr val="000099"/>
              </a:solidFill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000099"/>
                </a:solidFill>
                <a:cs typeface="Arial" pitchFamily="34" charset="0"/>
              </a:rPr>
              <a:t>Падишах 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и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мперии Великих Моголов.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Кризис и распад империи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761038"/>
          </a:xfrm>
          <a:ln w="76200">
            <a:solidFill>
              <a:srgbClr val="C00000"/>
            </a:solidFill>
          </a:ln>
        </p:spPr>
        <p:txBody>
          <a:bodyPr rtlCol="0">
            <a:normAutofit fontScale="77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Индийское </a:t>
            </a:r>
            <a:r>
              <a:rPr lang="ru-RU" b="1" dirty="0">
                <a:solidFill>
                  <a:srgbClr val="000099"/>
                </a:solidFill>
              </a:rPr>
              <a:t>общество было слишком разобщено: 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1371600" lvl="2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кастовый </a:t>
            </a:r>
            <a:r>
              <a:rPr lang="ru-RU" b="1" dirty="0">
                <a:solidFill>
                  <a:srgbClr val="000099"/>
                </a:solidFill>
              </a:rPr>
              <a:t>строй, 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1371600" lvl="2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индуистская </a:t>
            </a:r>
            <a:r>
              <a:rPr lang="ru-RU" b="1" dirty="0">
                <a:solidFill>
                  <a:srgbClr val="000099"/>
                </a:solidFill>
              </a:rPr>
              <a:t>и мусульманская религии, 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1371600" lvl="2" indent="-45720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 smtClean="0">
                <a:solidFill>
                  <a:srgbClr val="000099"/>
                </a:solidFill>
              </a:rPr>
              <a:t>разные </a:t>
            </a:r>
            <a:r>
              <a:rPr lang="ru-RU" b="1" dirty="0">
                <a:solidFill>
                  <a:srgbClr val="000099"/>
                </a:solidFill>
              </a:rPr>
              <a:t>народы, находившиеся на </a:t>
            </a:r>
            <a:r>
              <a:rPr lang="en-US" b="1" dirty="0" err="1" smtClean="0">
                <a:solidFill>
                  <a:srgbClr val="000099"/>
                </a:solidFill>
              </a:rPr>
              <a:t>разных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уровнях экономического и культурного развития. 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Бесконечные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завоевательные войны</a:t>
            </a:r>
            <a:r>
              <a:rPr lang="en-US" b="1" dirty="0" smtClean="0">
                <a:solidFill>
                  <a:srgbClr val="000099"/>
                </a:solidFill>
              </a:rPr>
              <a:t>.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Мятеж</a:t>
            </a:r>
            <a:r>
              <a:rPr lang="en-US" b="1" dirty="0" err="1" smtClean="0">
                <a:solidFill>
                  <a:srgbClr val="000099"/>
                </a:solidFill>
              </a:rPr>
              <a:t>ная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</a:rPr>
              <a:t>знат</a:t>
            </a:r>
            <a:r>
              <a:rPr lang="en-US" b="1" dirty="0" smtClean="0">
                <a:solidFill>
                  <a:srgbClr val="000099"/>
                </a:solidFill>
              </a:rPr>
              <a:t>ь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обирала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крестьян</a:t>
            </a:r>
            <a:r>
              <a:rPr lang="en-US" b="1" dirty="0" smtClean="0">
                <a:solidFill>
                  <a:srgbClr val="000099"/>
                </a:solidFill>
              </a:rPr>
              <a:t> и </a:t>
            </a:r>
            <a:r>
              <a:rPr lang="en-US" b="1" dirty="0" err="1" smtClean="0">
                <a:solidFill>
                  <a:srgbClr val="000099"/>
                </a:solidFill>
              </a:rPr>
              <a:t>разоряла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целы</a:t>
            </a:r>
            <a:r>
              <a:rPr lang="en-US" b="1" dirty="0" smtClean="0">
                <a:solidFill>
                  <a:srgbClr val="000099"/>
                </a:solidFill>
              </a:rPr>
              <a:t>е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</a:rPr>
              <a:t>област</a:t>
            </a:r>
            <a:r>
              <a:rPr lang="en-US" b="1" dirty="0" smtClean="0">
                <a:solidFill>
                  <a:srgbClr val="000099"/>
                </a:solidFill>
              </a:rPr>
              <a:t>и</a:t>
            </a:r>
            <a:r>
              <a:rPr lang="en-US" b="1" dirty="0">
                <a:solidFill>
                  <a:srgbClr val="000099"/>
                </a:solidFill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Казна </a:t>
            </a:r>
            <a:r>
              <a:rPr lang="ru-RU" b="1" dirty="0">
                <a:solidFill>
                  <a:srgbClr val="000099"/>
                </a:solidFill>
              </a:rPr>
              <a:t>получала все меньше </a:t>
            </a:r>
            <a:r>
              <a:rPr lang="ru-RU" b="1" dirty="0" smtClean="0">
                <a:solidFill>
                  <a:srgbClr val="000099"/>
                </a:solidFill>
              </a:rPr>
              <a:t>налогов</a:t>
            </a:r>
            <a:r>
              <a:rPr lang="en-US" b="1" dirty="0" smtClean="0">
                <a:solidFill>
                  <a:srgbClr val="000099"/>
                </a:solidFill>
              </a:rPr>
              <a:t>.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</a:rPr>
              <a:t>Центральная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власть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становилась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слабее.</a:t>
            </a:r>
            <a:endParaRPr lang="ru-RU" b="1" dirty="0">
              <a:solidFill>
                <a:srgbClr val="000099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Начал</a:t>
            </a:r>
            <a:r>
              <a:rPr lang="en-US" b="1" dirty="0" smtClean="0">
                <a:solidFill>
                  <a:srgbClr val="C00000"/>
                </a:solidFill>
              </a:rPr>
              <a:t>о XVIII </a:t>
            </a:r>
            <a:r>
              <a:rPr lang="ru-RU" b="1" dirty="0">
                <a:solidFill>
                  <a:srgbClr val="C00000"/>
                </a:solidFill>
              </a:rPr>
              <a:t>в. </a:t>
            </a:r>
            <a:r>
              <a:rPr lang="en-US" b="1" dirty="0" smtClean="0">
                <a:solidFill>
                  <a:srgbClr val="000099"/>
                </a:solidFill>
              </a:rPr>
              <a:t>- </a:t>
            </a:r>
            <a:r>
              <a:rPr lang="en-US" b="1" dirty="0" err="1" smtClean="0">
                <a:solidFill>
                  <a:srgbClr val="000099"/>
                </a:solidFill>
              </a:rPr>
              <a:t>империя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распалась</a:t>
            </a:r>
            <a:r>
              <a:rPr lang="en-US" b="1" dirty="0" smtClean="0">
                <a:solidFill>
                  <a:srgbClr val="000099"/>
                </a:solidFill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1739 </a:t>
            </a:r>
            <a:r>
              <a:rPr lang="ru-RU" b="1" dirty="0">
                <a:solidFill>
                  <a:srgbClr val="C00000"/>
                </a:solidFill>
              </a:rPr>
              <a:t>г. </a:t>
            </a:r>
            <a:r>
              <a:rPr lang="en-US" b="1" dirty="0" smtClean="0">
                <a:solidFill>
                  <a:srgbClr val="000099"/>
                </a:solidFill>
              </a:rPr>
              <a:t>-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</a:rPr>
              <a:t>персидск</a:t>
            </a:r>
            <a:r>
              <a:rPr lang="en-US" b="1" dirty="0" err="1" smtClean="0">
                <a:solidFill>
                  <a:srgbClr val="000099"/>
                </a:solidFill>
              </a:rPr>
              <a:t>ий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</a:rPr>
              <a:t>завоевател</a:t>
            </a:r>
            <a:r>
              <a:rPr lang="en-US" b="1" dirty="0" smtClean="0">
                <a:solidFill>
                  <a:srgbClr val="000099"/>
                </a:solidFill>
              </a:rPr>
              <a:t>ь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Надир-шах</a:t>
            </a:r>
            <a:r>
              <a:rPr lang="ru-RU" b="1" dirty="0" smtClean="0">
                <a:solidFill>
                  <a:srgbClr val="000099"/>
                </a:solidFill>
              </a:rPr>
              <a:t> разграбил </a:t>
            </a:r>
            <a:r>
              <a:rPr lang="ru-RU" b="1" dirty="0">
                <a:solidFill>
                  <a:srgbClr val="000099"/>
                </a:solidFill>
              </a:rPr>
              <a:t>Дели и </a:t>
            </a:r>
            <a:r>
              <a:rPr lang="ru-RU" b="1" dirty="0" smtClean="0">
                <a:solidFill>
                  <a:srgbClr val="000099"/>
                </a:solidFill>
              </a:rPr>
              <a:t>уничтожил </a:t>
            </a:r>
            <a:r>
              <a:rPr lang="ru-RU" b="1" dirty="0">
                <a:solidFill>
                  <a:srgbClr val="000099"/>
                </a:solidFill>
              </a:rPr>
              <a:t>большую часть жителей столицы. Затем северную часть Индии наводнили афганцы.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В первой половине </a:t>
            </a:r>
            <a:r>
              <a:rPr lang="en-US" b="1" dirty="0">
                <a:solidFill>
                  <a:srgbClr val="C00000"/>
                </a:solidFill>
              </a:rPr>
              <a:t>XVIII </a:t>
            </a:r>
            <a:r>
              <a:rPr lang="ru-RU" b="1" dirty="0">
                <a:solidFill>
                  <a:srgbClr val="C00000"/>
                </a:solidFill>
              </a:rPr>
              <a:t>в. Индия фактически вернулась к состоянию раздробленности, что облегчило европейскую колонизацию.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5057775" y="836613"/>
            <a:ext cx="4070350" cy="5953125"/>
          </a:xfrm>
          <a:ln w="28575">
            <a:solidFill>
              <a:srgbClr val="000099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1600 г.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основал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Ост-Индскую компанию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создавшую торговые пункты в разных местах Индии. </a:t>
            </a:r>
            <a:endParaRPr lang="en-US" sz="18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1690 г.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построил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город </a:t>
            </a:r>
            <a:r>
              <a:rPr lang="ru-RU" sz="1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Калькутту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приобрела большие земельные владения, которыми управлял генерал-губернатор, для их охраны строила крепости и создавала войска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из наемных солдат-индийцев </a:t>
            </a:r>
            <a:r>
              <a:rPr lang="ru-RU" sz="1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(сипаев), 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вооруженных и обученных на европейский лад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под командованием английских офицеров.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1757 г.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захватил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Бенгалию</a:t>
            </a:r>
            <a:r>
              <a:rPr lang="en-US" sz="1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начало систематическому завоеванию всей страны войсками Ост-Индской компании, ее владения превратились в настоящую колониальную империю.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4300" y="107950"/>
            <a:ext cx="1317625" cy="5238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00B050"/>
                </a:solidFill>
                <a:ea typeface="+mj-ea"/>
                <a:cs typeface="Arial" pitchFamily="34" charset="0"/>
              </a:rPr>
              <a:t>Инди</a:t>
            </a:r>
            <a:r>
              <a:rPr lang="en-US" sz="2800" b="1" dirty="0">
                <a:solidFill>
                  <a:srgbClr val="00B050"/>
                </a:solidFill>
                <a:ea typeface="+mj-ea"/>
                <a:cs typeface="Arial" pitchFamily="34" charset="0"/>
              </a:rPr>
              <a:t>я</a:t>
            </a:r>
            <a:endParaRPr lang="ru-RU" sz="28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85725"/>
            <a:ext cx="2286000" cy="522288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Португали</a:t>
            </a:r>
            <a:r>
              <a:rPr lang="en-US" sz="28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я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2388" y="765175"/>
            <a:ext cx="2286000" cy="522288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Голландия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2700" y="150813"/>
            <a:ext cx="1458913" cy="523875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Англи</a:t>
            </a:r>
            <a:r>
              <a:rPr lang="en-US" sz="28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я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6238" y="1497013"/>
            <a:ext cx="1943100" cy="523875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Франци</a:t>
            </a:r>
            <a:r>
              <a:rPr lang="en-US" sz="28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я</a:t>
            </a:r>
            <a:endParaRPr lang="ru-RU" sz="2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179388" y="1497013"/>
            <a:ext cx="2160587" cy="40259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000099"/>
                </a:solidFill>
                <a:cs typeface="Arial" pitchFamily="34" charset="0"/>
              </a:rPr>
              <a:t>В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 XVI  в. о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тк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рыла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 морской путь в Индию,  захватил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а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 несколько баз на Малабарском побережье. </a:t>
            </a:r>
            <a:endParaRPr lang="en-US" b="1">
              <a:solidFill>
                <a:srgbClr val="000099"/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000099"/>
                </a:solidFill>
                <a:cs typeface="Arial" pitchFamily="34" charset="0"/>
              </a:rPr>
              <a:t>Однако не располагал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а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 достаточными силами для того, чтобы продвигаться в глубь страны.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11188" y="608013"/>
            <a:ext cx="0" cy="889000"/>
          </a:xfrm>
          <a:prstGeom prst="straightConnector1">
            <a:avLst/>
          </a:prstGeom>
          <a:ln w="762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179388" y="5589588"/>
            <a:ext cx="4752975" cy="120015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0099"/>
                </a:solidFill>
                <a:cs typeface="Arial" pitchFamily="34" charset="0"/>
              </a:rPr>
              <a:t>В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 большом количестве вывози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ла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 из Индии пряности и занимал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а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сь исключительно торговлей, совершенно не вмешиваясь в жизнь индийцев. </a:t>
            </a:r>
            <a:endParaRPr lang="en-US" b="1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25610" name="Прямоугольник 12"/>
          <p:cNvSpPr>
            <a:spLocks noChangeArrowheads="1"/>
          </p:cNvSpPr>
          <p:nvPr/>
        </p:nvSpPr>
        <p:spPr bwMode="auto">
          <a:xfrm>
            <a:off x="2781300" y="2636838"/>
            <a:ext cx="2151063" cy="28622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000099"/>
                </a:solidFill>
                <a:cs typeface="Arial" pitchFamily="34" charset="0"/>
              </a:rPr>
              <a:t>Главны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й 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соперник Англии</a:t>
            </a:r>
            <a:r>
              <a:rPr lang="en-US" b="1">
                <a:solidFill>
                  <a:srgbClr val="000099"/>
                </a:solidFill>
                <a:cs typeface="Arial" pitchFamily="34" charset="0"/>
              </a:rPr>
              <a:t>, </a:t>
            </a:r>
            <a:r>
              <a:rPr lang="ru-RU" b="1">
                <a:solidFill>
                  <a:srgbClr val="000099"/>
                </a:solidFill>
                <a:cs typeface="Arial" pitchFamily="34" charset="0"/>
              </a:rPr>
              <a:t>лишилась своих крепостей на территории Индии и вела лишь незначительную торговлю.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55875" y="1287463"/>
            <a:ext cx="0" cy="4302125"/>
          </a:xfrm>
          <a:prstGeom prst="straightConnector1">
            <a:avLst/>
          </a:prstGeom>
          <a:ln w="762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25610" idx="0"/>
          </p:cNvCxnSpPr>
          <p:nvPr/>
        </p:nvCxnSpPr>
        <p:spPr>
          <a:xfrm flipH="1">
            <a:off x="3856038" y="2020888"/>
            <a:ext cx="31750" cy="615950"/>
          </a:xfrm>
          <a:prstGeom prst="straightConnector1">
            <a:avLst/>
          </a:prstGeom>
          <a:ln w="762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86025" y="320675"/>
            <a:ext cx="1457325" cy="2381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608388" y="631825"/>
            <a:ext cx="458787" cy="48736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284663" y="631825"/>
            <a:ext cx="215900" cy="8651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1"/>
            <a:endCxn id="4" idx="3"/>
          </p:cNvCxnSpPr>
          <p:nvPr/>
        </p:nvCxnSpPr>
        <p:spPr>
          <a:xfrm flipH="1" flipV="1">
            <a:off x="5241925" y="369888"/>
            <a:ext cx="1120775" cy="428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428625"/>
            <a:ext cx="8429625" cy="785813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Великие географические открытия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1714500"/>
            <a:ext cx="8429625" cy="785813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Колониальные завоевания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3000375"/>
            <a:ext cx="2786062" cy="1643063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Государства Востока,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утратившие независимость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3071813"/>
            <a:ext cx="5214937" cy="164306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Государства Востока,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сохранившие свободу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ценой «закрытия» своих стран для европейцев (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изоляция от мира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5357813"/>
            <a:ext cx="8715375" cy="12858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XVIII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век – страны Востока 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продолжали жить в рамках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традиционного общества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отставали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своем развитии от стран Европы</a:t>
            </a:r>
          </a:p>
        </p:txBody>
      </p:sp>
      <p:cxnSp>
        <p:nvCxnSpPr>
          <p:cNvPr id="8" name="Прямая со стрелкой 7"/>
          <p:cNvCxnSpPr>
            <a:stCxn id="2" idx="2"/>
            <a:endCxn id="3" idx="0"/>
          </p:cNvCxnSpPr>
          <p:nvPr/>
        </p:nvCxnSpPr>
        <p:spPr>
          <a:xfrm>
            <a:off x="4572000" y="1214438"/>
            <a:ext cx="0" cy="5000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15063" y="2500313"/>
            <a:ext cx="928687" cy="5715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4" idx="0"/>
          </p:cNvCxnSpPr>
          <p:nvPr/>
        </p:nvCxnSpPr>
        <p:spPr>
          <a:xfrm rot="10800000" flipV="1">
            <a:off x="1606550" y="2500313"/>
            <a:ext cx="1108075" cy="5000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rot="16200000" flipH="1">
            <a:off x="1660525" y="4589463"/>
            <a:ext cx="642937" cy="7508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715125" y="4714875"/>
            <a:ext cx="642938" cy="64293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790575"/>
            <a:ext cx="6284912" cy="59563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458788" y="6350"/>
            <a:ext cx="8229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Calibri" pitchFamily="34" charset="0"/>
              </a:rPr>
              <a:t>Китай в раннее Новое время</a:t>
            </a:r>
            <a:endParaRPr lang="ru-RU" sz="4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0638" y="1628775"/>
          <a:ext cx="9164997" cy="35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00"/>
                <a:gridCol w="1944216"/>
                <a:gridCol w="1748035"/>
                <a:gridCol w="1861215"/>
                <a:gridCol w="1682831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итай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пония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099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1368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1644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–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правление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династии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Мин</a:t>
                      </a: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1644-1911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–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правление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династи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Цин</a:t>
                      </a: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Изоляция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Китая</a:t>
                      </a:r>
                      <a:endParaRPr lang="ru-RU" sz="200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1603-1868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- 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ёгунат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Токугава</a:t>
                      </a: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sz="2000" b="1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Изоляция</a:t>
                      </a: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r>
                        <a:rPr lang="en-US" sz="2000" b="1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Японии</a:t>
                      </a: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18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672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86471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cs typeface="Arial" pitchFamily="34" charset="0"/>
              </a:rPr>
              <a:t>Начало европейской колонизации</a:t>
            </a:r>
            <a:r>
              <a:rPr lang="en-US" sz="3200" b="1">
                <a:solidFill>
                  <a:srgbClr val="C00000"/>
                </a:solidFill>
                <a:cs typeface="Arial" pitchFamily="34" charset="0"/>
              </a:rPr>
              <a:t>     Китая и Японии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59338" cy="1223962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1368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1644 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гг. – </a:t>
            </a:r>
            <a:b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правление династии </a:t>
            </a:r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Китае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5076825" y="549275"/>
            <a:ext cx="3959225" cy="5978525"/>
          </a:xfrm>
          <a:ln w="57150">
            <a:solidFill>
              <a:srgbClr val="C00000"/>
            </a:solidFill>
          </a:ln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Начало  XVII в. – упадок империи Мин: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Управлявшие государством приближенные императора разворовывали государственную казну. </a:t>
            </a:r>
            <a:endParaRPr lang="en-US" sz="20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Расходы на содержание огромного числа чиновников и императорского двора требовали введения все новых налогов.</a:t>
            </a:r>
            <a:endParaRPr lang="en-US" sz="20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Маньчжуры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стали совершать набеги на Китай, затем начали войну с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ним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Крестьянск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восстани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1644 г. привело к захвату восставшими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Пекин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 и свержению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династи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Мин.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4787900" cy="4538663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4041775" cy="1570038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1644-1911 гг. – правление </a:t>
            </a:r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маньчжурск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ой</a:t>
            </a:r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династи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Цин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5148263" y="188913"/>
            <a:ext cx="3851275" cy="6048375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Маньчжуры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обеспечили себе обособленное и привилегированное положение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(были </a:t>
            </a:r>
            <a:r>
              <a:rPr lang="ru-RU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запрещены браки между маньчжурами и китайцами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 главе государства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император-богдыхан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наделенный неограниченной властью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деспоти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en-US" sz="2000" b="1" i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Бесконечные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захватнические войны</a:t>
            </a:r>
            <a:r>
              <a:rPr lang="en-US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(завоеваны: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Монголи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государство уйгуров, восточн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часть Тибета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завоевательные походы во Вьетнам и Бирму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5038"/>
            <a:ext cx="4779962" cy="35623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-34925" y="3789363"/>
            <a:ext cx="9140825" cy="2160587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1757 г. указом цинского императора все порты, кроме Гуанчжоу, были объявлены закрытыми для внешней торговли. </a:t>
            </a:r>
            <a:endParaRPr lang="en-US" sz="2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Гуанчжоу иностранцам не позволяли селиться в пределах городской черты и учиться китайскому языку. </a:t>
            </a:r>
            <a:endParaRPr lang="en-US" sz="2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107950" y="60277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Изоляция Китая в дальнейшем приведет его к зависимости от стран Запада.</a:t>
            </a:r>
          </a:p>
        </p:txBody>
      </p:sp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3175" y="115888"/>
            <a:ext cx="9144000" cy="16446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1537 г.</a:t>
            </a:r>
            <a:r>
              <a:rPr lang="ru-RU" sz="2400" b="1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US" sz="2400" b="1">
                <a:solidFill>
                  <a:srgbClr val="000099"/>
                </a:solidFill>
                <a:cs typeface="Arial" pitchFamily="34" charset="0"/>
              </a:rPr>
              <a:t>- </a:t>
            </a:r>
            <a:r>
              <a:rPr lang="en-US" sz="2400" b="1">
                <a:solidFill>
                  <a:srgbClr val="C00000"/>
                </a:solidFill>
                <a:cs typeface="Arial" pitchFamily="34" charset="0"/>
              </a:rPr>
              <a:t>п</a:t>
            </a: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ортугальцы</a:t>
            </a:r>
            <a:r>
              <a:rPr lang="en-US" sz="2400" b="1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2400" b="1">
                <a:solidFill>
                  <a:srgbClr val="000099"/>
                </a:solidFill>
                <a:cs typeface="Arial" pitchFamily="34" charset="0"/>
              </a:rPr>
              <a:t>основали на южном побережье Китая колонию Макао.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000099"/>
                </a:solidFill>
                <a:cs typeface="Arial" pitchFamily="34" charset="0"/>
              </a:rPr>
              <a:t>В </a:t>
            </a:r>
            <a:r>
              <a:rPr lang="en-US" sz="2400" b="1">
                <a:solidFill>
                  <a:srgbClr val="C00000"/>
                </a:solidFill>
                <a:cs typeface="Arial" pitchFamily="34" charset="0"/>
              </a:rPr>
              <a:t>XVII</a:t>
            </a: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—</a:t>
            </a:r>
            <a:r>
              <a:rPr lang="en-US" sz="2400" b="1">
                <a:solidFill>
                  <a:srgbClr val="C00000"/>
                </a:solidFill>
                <a:cs typeface="Arial" pitchFamily="34" charset="0"/>
              </a:rPr>
              <a:t>XVIII </a:t>
            </a: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вв. </a:t>
            </a:r>
            <a:r>
              <a:rPr lang="ru-RU" sz="2400" b="1">
                <a:solidFill>
                  <a:srgbClr val="000099"/>
                </a:solidFill>
                <a:cs typeface="Arial" pitchFamily="34" charset="0"/>
              </a:rPr>
              <a:t>в китайских портах стали появляться </a:t>
            </a:r>
            <a:r>
              <a:rPr lang="ru-RU" sz="2400" b="1">
                <a:solidFill>
                  <a:srgbClr val="C00000"/>
                </a:solidFill>
                <a:cs typeface="Arial" pitchFamily="34" charset="0"/>
              </a:rPr>
              <a:t>английские и французские купцы</a:t>
            </a:r>
            <a:r>
              <a:rPr lang="ru-RU" sz="2400" b="1">
                <a:solidFill>
                  <a:srgbClr val="000099"/>
                </a:solidFill>
                <a:cs typeface="Arial" pitchFamily="34" charset="0"/>
              </a:rPr>
              <a:t>. </a:t>
            </a:r>
            <a:endParaRPr lang="en-US" sz="2400" b="1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>
            <a:off x="-26988" y="1989138"/>
            <a:ext cx="8343901" cy="13223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C00000"/>
                </a:solidFill>
                <a:cs typeface="Arial" pitchFamily="34" charset="0"/>
              </a:rPr>
              <a:t>До</a:t>
            </a:r>
            <a:r>
              <a:rPr lang="en-US" sz="2000" b="1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cs typeface="Arial" pitchFamily="34" charset="0"/>
              </a:rPr>
              <a:t>маньчжурского двора дошли сведения о колонизаторской политике европейцев в соседних странах, контакты китайских торговцев с иностранцами представлялись властям опасными, подрывающими традиционные устои общества.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316913" y="1760538"/>
            <a:ext cx="0" cy="20288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60975" y="620713"/>
            <a:ext cx="3436938" cy="30956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Япония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раннее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Новое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время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67281" b="51529"/>
          <a:stretch>
            <a:fillRect/>
          </a:stretch>
        </p:blipFill>
        <p:spPr bwMode="auto">
          <a:xfrm>
            <a:off x="30163" y="19050"/>
            <a:ext cx="4870450" cy="68389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4294967295"/>
          </p:nvPr>
        </p:nvSpPr>
        <p:spPr>
          <a:xfrm>
            <a:off x="3995738" y="1933575"/>
            <a:ext cx="5040312" cy="4016375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борьбе за власть между феодальными группировками в Японии в конце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XVI </a:t>
            </a:r>
            <a:r>
              <a:rPr lang="ru-RU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— в начале </a:t>
            </a:r>
            <a:r>
              <a:rPr lang="en-US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XVII </a:t>
            </a:r>
            <a:r>
              <a:rPr lang="ru-RU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в. победу одержал Иэясу Токугава, подчинивший затем своей власти всех удельных князей Японии и принявший титул </a:t>
            </a:r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гуна</a:t>
            </a:r>
            <a:r>
              <a:rPr lang="ru-RU" sz="28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933575"/>
            <a:ext cx="3570288" cy="37274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74650" y="5772150"/>
            <a:ext cx="2417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Токугава Иэясу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 – основатель сёгуната Токугава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109538" y="422275"/>
            <a:ext cx="885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C00000"/>
                </a:solidFill>
                <a:cs typeface="Arial" pitchFamily="34" charset="0"/>
              </a:rPr>
              <a:t>1603-1868 гг. – </a:t>
            </a:r>
            <a:r>
              <a:rPr lang="en-US" sz="3200" b="1">
                <a:solidFill>
                  <a:srgbClr val="000099"/>
                </a:solidFill>
                <a:cs typeface="Arial" pitchFamily="34" charset="0"/>
              </a:rPr>
              <a:t>правление князей в Японии из династии Токугава </a:t>
            </a:r>
            <a:r>
              <a:rPr lang="en-US" sz="3200" b="1">
                <a:solidFill>
                  <a:srgbClr val="C00000"/>
                </a:solidFill>
                <a:cs typeface="Arial" pitchFamily="34" charset="0"/>
              </a:rPr>
              <a:t>- с</a:t>
            </a:r>
            <a:r>
              <a:rPr lang="ru-RU" sz="3200" b="1">
                <a:solidFill>
                  <a:srgbClr val="C00000"/>
                </a:solidFill>
                <a:cs typeface="Arial" pitchFamily="34" charset="0"/>
              </a:rPr>
              <a:t>ёгунат Токугава. </a:t>
            </a:r>
            <a:endParaRPr lang="en-US" sz="3200" b="1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4294967295"/>
          </p:nvPr>
        </p:nvSpPr>
        <p:spPr>
          <a:xfrm>
            <a:off x="0" y="908050"/>
            <a:ext cx="9144000" cy="5608638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Перемеща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на новые земли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конфиск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овывали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земли непокорных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князей (дайме)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Императорская семья лишена реальной власти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земли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собственности, на ее содержание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небольшой рисовый паек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чиновники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наблюдавшие  за всем  происходящим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постоянно находились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ри императорском дворе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Получали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 13 до 25% доходов государства. </a:t>
            </a:r>
            <a:endParaRPr lang="en-US" sz="20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Установили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свой контроль над крупными городами, рудниками, внешней торговлей и т. д. </a:t>
            </a:r>
            <a:endParaRPr lang="en-US" sz="20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Ввел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систему заложничества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удельных князей в столице Эдо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ачал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XVII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в.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буддизм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государственн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религи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я (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кажд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семь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приписа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к определенному храму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Конфуцианство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- у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чение, регулирующ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ее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отношения в обществе.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Строгая цензура в печати.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Преследовал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возникший в 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XVII </a:t>
            </a:r>
            <a:r>
              <a:rPr lang="ru-RU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в. народный театр кабуки (песни и танца)</a:t>
            </a: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3794" name="Прямоугольник 5"/>
          <p:cNvSpPr>
            <a:spLocks noChangeArrowheads="1"/>
          </p:cNvSpPr>
          <p:nvPr/>
        </p:nvSpPr>
        <p:spPr bwMode="auto">
          <a:xfrm>
            <a:off x="107950" y="115888"/>
            <a:ext cx="8928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C00000"/>
                </a:solidFill>
                <a:cs typeface="Arial" pitchFamily="34" charset="0"/>
              </a:rPr>
              <a:t>П</a:t>
            </a:r>
            <a:r>
              <a:rPr lang="en-US" sz="3200" b="1">
                <a:solidFill>
                  <a:srgbClr val="C00000"/>
                </a:solidFill>
                <a:cs typeface="Arial" pitchFamily="34" charset="0"/>
              </a:rPr>
              <a:t>равление с</a:t>
            </a:r>
            <a:r>
              <a:rPr lang="ru-RU" sz="3200" b="1">
                <a:solidFill>
                  <a:srgbClr val="C00000"/>
                </a:solidFill>
                <a:cs typeface="Arial" pitchFamily="34" charset="0"/>
              </a:rPr>
              <a:t>ёгун</a:t>
            </a:r>
            <a:r>
              <a:rPr lang="en-US" sz="3200" b="1">
                <a:solidFill>
                  <a:srgbClr val="C00000"/>
                </a:solidFill>
                <a:cs typeface="Arial" pitchFamily="34" charset="0"/>
              </a:rPr>
              <a:t>ов</a:t>
            </a:r>
            <a:r>
              <a:rPr lang="ru-RU" sz="3200" b="1">
                <a:solidFill>
                  <a:srgbClr val="C00000"/>
                </a:solidFill>
                <a:cs typeface="Arial" pitchFamily="34" charset="0"/>
              </a:rPr>
              <a:t> Токугава. </a:t>
            </a:r>
            <a:endParaRPr lang="en-US" sz="3200" b="1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8" y="3860800"/>
            <a:ext cx="9158287" cy="2995613"/>
          </a:xfrm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30-х гг. </a:t>
            </a:r>
            <a:r>
              <a:rPr lang="en-US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XVII </a:t>
            </a:r>
            <a:r>
              <a:rPr lang="ru-RU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в. правительство </a:t>
            </a:r>
            <a:r>
              <a:rPr lang="ru-RU" sz="1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сегуна</a:t>
            </a:r>
            <a:r>
              <a:rPr lang="ru-RU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Иэмицу</a:t>
            </a:r>
            <a:r>
              <a:rPr lang="ru-RU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Токуга</a:t>
            </a:r>
            <a:r>
              <a:rPr lang="en-US" sz="1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вы</a:t>
            </a:r>
            <a:r>
              <a:rPr lang="en-US" sz="1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изда</a:t>
            </a:r>
            <a:r>
              <a:rPr lang="en-US" sz="1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ло</a:t>
            </a:r>
            <a:r>
              <a:rPr lang="ru-RU" sz="1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указы о высылке из страны европейцев и запрещении христианства. </a:t>
            </a:r>
            <a:endParaRPr lang="en-US" sz="18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Любой </a:t>
            </a:r>
            <a:r>
              <a:rPr lang="ru-RU" sz="1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иностранный корабль, прибывший к берегам Японии, подлежал уничтожению, а его экипаж — смерти.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Политика «закрытия» страны была вызвана желанием властей предотвратить вторжение в Японию европейцев и стремлением сохранить нетронутыми старые традиции и феодальные порядки.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 «закрытия» страны прекратились торговые связи Японии с Европой. Некоторые исключения допускались только по отношению к голландцам, продолжалось и общение с соседними странами Азии.</a:t>
            </a:r>
          </a:p>
        </p:txBody>
      </p:sp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0" y="115888"/>
            <a:ext cx="9158288" cy="23098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1542 г.</a:t>
            </a:r>
            <a:r>
              <a:rPr lang="en-US" sz="1600" b="1">
                <a:solidFill>
                  <a:srgbClr val="000099"/>
                </a:solidFill>
                <a:cs typeface="Arial" pitchFamily="34" charset="0"/>
              </a:rPr>
              <a:t> – открытие Японии</a:t>
            </a: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 португаль</a:t>
            </a:r>
            <a:r>
              <a:rPr lang="en-US" sz="1600" b="1">
                <a:solidFill>
                  <a:srgbClr val="000099"/>
                </a:solidFill>
                <a:cs typeface="Arial" pitchFamily="34" charset="0"/>
              </a:rPr>
              <a:t>цами </a:t>
            </a: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 </a:t>
            </a:r>
            <a:endParaRPr lang="en-US" sz="1600" b="1">
              <a:solidFill>
                <a:srgbClr val="000099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sz="1600" b="1">
                <a:solidFill>
                  <a:srgbClr val="000099"/>
                </a:solidFill>
                <a:cs typeface="Arial" pitchFamily="34" charset="0"/>
              </a:rPr>
              <a:t>1549 г. - </a:t>
            </a: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в Японию прибыл миссионер</a:t>
            </a:r>
            <a:r>
              <a:rPr lang="en-US" sz="1600" b="1">
                <a:solidFill>
                  <a:srgbClr val="000099"/>
                </a:solidFill>
                <a:cs typeface="Arial" pitchFamily="34" charset="0"/>
              </a:rPr>
              <a:t>-</a:t>
            </a: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католик Франсиск Ксавье. </a:t>
            </a:r>
            <a:endParaRPr lang="en-US" sz="1600" b="1">
              <a:solidFill>
                <a:srgbClr val="000099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Почти</a:t>
            </a:r>
            <a:r>
              <a:rPr lang="en-US" sz="1600" b="1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100 лет у португальцев японцы покупали оружие (аркебузы и мушкеты). </a:t>
            </a:r>
            <a:endParaRPr lang="en-US" sz="1600" b="1">
              <a:solidFill>
                <a:srgbClr val="000099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Затем в страну прибыли испанцы, а за ними голландцы и англичане. </a:t>
            </a:r>
            <a:endParaRPr lang="en-US" sz="1600" b="1">
              <a:solidFill>
                <a:srgbClr val="000099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От европейцев японцы узнали, что, кроме Китая и Индии, которыми в их представлении ограничивался мир, существуют и другие страны.</a:t>
            </a:r>
          </a:p>
          <a:p>
            <a:pPr marL="342900" indent="-34290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ru-RU" sz="1600" b="1">
                <a:solidFill>
                  <a:srgbClr val="000099"/>
                </a:solidFill>
                <a:cs typeface="Arial" pitchFamily="34" charset="0"/>
              </a:rPr>
              <a:t>Миссионеры проповедовали в стране христианское учение, и оно имело успех среди крестьян. </a:t>
            </a:r>
            <a:endParaRPr lang="en-US" sz="1600" b="1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7938" y="2614613"/>
            <a:ext cx="8259762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Это вызвало неудовольствие центральной власти и знати, усмотревшей в христианских идеях всеобщего равенства опасность для существующих традиций.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67700" y="2430463"/>
            <a:ext cx="0" cy="1574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Последствия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закрыти</a:t>
            </a:r>
            <a:r>
              <a:rPr lang="en-US" b="1" dirty="0" smtClean="0">
                <a:solidFill>
                  <a:srgbClr val="C00000"/>
                </a:solidFill>
              </a:rPr>
              <a:t>я</a:t>
            </a:r>
            <a:r>
              <a:rPr lang="ru-RU" b="1" dirty="0" smtClean="0">
                <a:solidFill>
                  <a:srgbClr val="C00000"/>
                </a:solidFill>
              </a:rPr>
              <a:t>» Японии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4525962"/>
          </a:xfrm>
          <a:ln>
            <a:solidFill>
              <a:srgbClr val="000099"/>
            </a:solidFill>
          </a:ln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В </a:t>
            </a:r>
            <a:r>
              <a:rPr lang="ru-RU" b="1" dirty="0">
                <a:solidFill>
                  <a:srgbClr val="000099"/>
                </a:solidFill>
              </a:rPr>
              <a:t>начале </a:t>
            </a:r>
            <a:r>
              <a:rPr lang="en-US" b="1" dirty="0">
                <a:solidFill>
                  <a:srgbClr val="000099"/>
                </a:solidFill>
              </a:rPr>
              <a:t>XVII </a:t>
            </a:r>
            <a:r>
              <a:rPr lang="ru-RU" b="1" dirty="0">
                <a:solidFill>
                  <a:srgbClr val="000099"/>
                </a:solidFill>
              </a:rPr>
              <a:t>в. в Японии установился деспотический </a:t>
            </a:r>
            <a:r>
              <a:rPr lang="ru-RU" b="1" dirty="0" smtClean="0">
                <a:solidFill>
                  <a:srgbClr val="000099"/>
                </a:solidFill>
              </a:rPr>
              <a:t>режим  </a:t>
            </a:r>
            <a:r>
              <a:rPr lang="ru-RU" b="1" dirty="0">
                <a:solidFill>
                  <a:srgbClr val="000099"/>
                </a:solidFill>
              </a:rPr>
              <a:t>рода </a:t>
            </a:r>
            <a:r>
              <a:rPr lang="ru-RU" b="1" dirty="0" err="1">
                <a:solidFill>
                  <a:srgbClr val="000099"/>
                </a:solidFill>
              </a:rPr>
              <a:t>Токугавы</a:t>
            </a:r>
            <a:r>
              <a:rPr lang="ru-RU" b="1" dirty="0">
                <a:solidFill>
                  <a:srgbClr val="000099"/>
                </a:solidFill>
              </a:rPr>
              <a:t>.  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Правители  </a:t>
            </a:r>
            <a:r>
              <a:rPr lang="ru-RU" b="1" dirty="0">
                <a:solidFill>
                  <a:srgbClr val="000099"/>
                </a:solidFill>
              </a:rPr>
              <a:t>страны  </a:t>
            </a:r>
            <a:r>
              <a:rPr lang="ru-RU" b="1" dirty="0" smtClean="0">
                <a:solidFill>
                  <a:srgbClr val="000099"/>
                </a:solidFill>
              </a:rPr>
              <a:t>насильственным </a:t>
            </a:r>
            <a:r>
              <a:rPr lang="ru-RU" b="1" dirty="0">
                <a:solidFill>
                  <a:srgbClr val="000099"/>
                </a:solidFill>
              </a:rPr>
              <a:t>путем пытались предотвратить разрушение </a:t>
            </a:r>
            <a:r>
              <a:rPr lang="ru-RU" b="1" dirty="0" smtClean="0">
                <a:solidFill>
                  <a:srgbClr val="000099"/>
                </a:solidFill>
              </a:rPr>
              <a:t>традиционного </a:t>
            </a:r>
            <a:r>
              <a:rPr lang="ru-RU" b="1" dirty="0">
                <a:solidFill>
                  <a:srgbClr val="000099"/>
                </a:solidFill>
              </a:rPr>
              <a:t>общества. Хотя «закрытие» Японии и было неполным, оно нанесло значительный урон торговцам, связанным с внешним рынком. 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99"/>
                </a:solidFill>
              </a:rPr>
              <a:t>Лишившись </a:t>
            </a:r>
            <a:r>
              <a:rPr lang="ru-RU" b="1" dirty="0">
                <a:solidFill>
                  <a:srgbClr val="000099"/>
                </a:solidFill>
              </a:rPr>
              <a:t>своего традиционного занятия, они взялись за скупку земли у разорявшихся крестьян-собственников, заводили в городах предприятия. </a:t>
            </a:r>
            <a:endParaRPr lang="en-US" b="1" dirty="0" smtClean="0">
              <a:solidFill>
                <a:srgbClr val="000099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99"/>
                </a:solidFill>
              </a:rPr>
              <a:t>«</a:t>
            </a:r>
            <a:r>
              <a:rPr lang="ru-RU" b="1" dirty="0">
                <a:solidFill>
                  <a:srgbClr val="000099"/>
                </a:solidFill>
              </a:rPr>
              <a:t>Закрытие</a:t>
            </a:r>
            <a:r>
              <a:rPr lang="ru-RU" b="1" dirty="0" smtClean="0">
                <a:solidFill>
                  <a:srgbClr val="000099"/>
                </a:solidFill>
              </a:rPr>
              <a:t>» </a:t>
            </a:r>
            <a:r>
              <a:rPr lang="ru-RU" b="1" dirty="0">
                <a:solidFill>
                  <a:srgbClr val="000099"/>
                </a:solidFill>
              </a:rPr>
              <a:t>страны закрепляло также и техническое отставание Японии от стран Запада.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Словарь терминов:</a:t>
            </a:r>
            <a:r>
              <a:rPr lang="ru-RU" b="1" u="sng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err="1">
                <a:solidFill>
                  <a:schemeClr val="tx1"/>
                </a:solidFill>
              </a:rPr>
              <a:t>Коло́ния</a:t>
            </a:r>
            <a:r>
              <a:rPr lang="ru-RU" u="sng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— это зависимая территория, находящаяся под властью иностранного государства (метрополии), без самостоятельной политической и экономической власти, управляемая на основе особого режима.</a:t>
            </a:r>
          </a:p>
          <a:p>
            <a:r>
              <a:rPr lang="ru-RU" b="1" u="sng" dirty="0" err="1">
                <a:solidFill>
                  <a:schemeClr val="tx1"/>
                </a:solidFill>
              </a:rPr>
              <a:t>Метропо́лия</a:t>
            </a:r>
            <a:r>
              <a:rPr lang="ru-RU" u="sng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— государство по отношению к своим колониям, поселениям за пределами своих границ, эксплуатируемым территориям, зависимым странам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43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428625"/>
            <a:ext cx="8429625" cy="785813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Великие географические открытия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88" y="1714500"/>
            <a:ext cx="8429625" cy="785813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Колониальные завоевания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3000375"/>
            <a:ext cx="2786062" cy="196532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Государства Востока,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утратившие независимость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Индия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3000375"/>
            <a:ext cx="5214937" cy="196532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Государства Востока,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сохранившие свободу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ценой «закрытия» своих стран для европейцев (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изоляция от мира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Китай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Япония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5357813"/>
            <a:ext cx="8715375" cy="12858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XVIII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век – страны Востока 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продолжали жить в рамках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традиционного общества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отставали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своем развитии от стран Европы</a:t>
            </a:r>
          </a:p>
        </p:txBody>
      </p:sp>
      <p:cxnSp>
        <p:nvCxnSpPr>
          <p:cNvPr id="8" name="Прямая со стрелкой 7"/>
          <p:cNvCxnSpPr>
            <a:stCxn id="2" idx="2"/>
            <a:endCxn id="3" idx="0"/>
          </p:cNvCxnSpPr>
          <p:nvPr/>
        </p:nvCxnSpPr>
        <p:spPr>
          <a:xfrm>
            <a:off x="4572000" y="1214438"/>
            <a:ext cx="0" cy="5000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15063" y="2500313"/>
            <a:ext cx="928687" cy="5715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4" idx="0"/>
          </p:cNvCxnSpPr>
          <p:nvPr/>
        </p:nvCxnSpPr>
        <p:spPr>
          <a:xfrm flipH="1">
            <a:off x="1606550" y="2500313"/>
            <a:ext cx="1108075" cy="5000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>
            <a:off x="1606550" y="4965700"/>
            <a:ext cx="750888" cy="3206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715125" y="4965700"/>
            <a:ext cx="809625" cy="39211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ChangeArrowheads="1"/>
          </p:cNvSpPr>
          <p:nvPr/>
        </p:nvSpPr>
        <p:spPr bwMode="auto">
          <a:xfrm>
            <a:off x="838200" y="381000"/>
            <a:ext cx="7620000" cy="3276600"/>
          </a:xfrm>
          <a:prstGeom prst="downArrowCallout">
            <a:avLst>
              <a:gd name="adj1" fmla="val 27132"/>
              <a:gd name="adj2" fmla="val 33915"/>
              <a:gd name="adj3" fmla="val 16412"/>
              <a:gd name="adj4" fmla="val 66667"/>
            </a:avLst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7200" b="1">
                <a:solidFill>
                  <a:srgbClr val="CC0000"/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37890" name="AutoShape 3"/>
          <p:cNvSpPr>
            <a:spLocks noChangeArrowheads="1"/>
          </p:cNvSpPr>
          <p:nvPr/>
        </p:nvSpPr>
        <p:spPr bwMode="auto">
          <a:xfrm>
            <a:off x="228600" y="3352800"/>
            <a:ext cx="8686800" cy="3124200"/>
          </a:xfrm>
          <a:prstGeom prst="horizontalScroll">
            <a:avLst>
              <a:gd name="adj" fmla="val 12500"/>
            </a:avLst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762000" y="4495800"/>
            <a:ext cx="800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0099"/>
                </a:solidFill>
                <a:latin typeface="Calibri" pitchFamily="34" charset="0"/>
              </a:rPr>
              <a:t>§ 2</a:t>
            </a:r>
            <a:r>
              <a:rPr lang="en-US" sz="4800" b="1">
                <a:solidFill>
                  <a:srgbClr val="000099"/>
                </a:solidFill>
                <a:latin typeface="Calibri" pitchFamily="34" charset="0"/>
              </a:rPr>
              <a:t>9-30</a:t>
            </a:r>
            <a:r>
              <a:rPr lang="ru-RU" sz="4800" b="1">
                <a:solidFill>
                  <a:srgbClr val="000099"/>
                </a:solidFill>
                <a:latin typeface="Calibri" pitchFamily="34" charset="0"/>
              </a:rPr>
              <a:t>. Р/т № 1-5 стр. 69-71.</a:t>
            </a:r>
            <a:endParaRPr lang="ru-RU" sz="480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57" y="443346"/>
            <a:ext cx="7406640" cy="653935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Индия под властью Великобритании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357" y="1263534"/>
            <a:ext cx="5561215" cy="527026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Индия была завоевана англичанами при помощи индийских наемников-сипаев. Они же держали Индию в подчинении, превратившись, по существу, в полицейскую силу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. Однако с захватом всей Индии к середине XIX в. англичане стали меньше считаться с сипаями, посылали их на войны за пределы Индии: в Афганистан, Иран, Бирму, Китай, сократили жалованье, отменили многие привилегии.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Последней каплей было введение в 1857 г. новых патронов, смазанных говяжьим жиром и свиным салом. При заряжении ружья обертку надо было срывать зубами, что задевало религиозные чувства сипаев-индусов и сипаев-мусульман, ибо одним религия запрещала употреблять в пищу говядину, а другим свинину. Сипаи отказывались принимать новые патроны от англичан, хотя впоследствии легко пустили их в дело против них же.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6598" r="26663"/>
          <a:stretch/>
        </p:blipFill>
        <p:spPr>
          <a:xfrm>
            <a:off x="6172200" y="1486886"/>
            <a:ext cx="2406535" cy="4561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50021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986" y="415637"/>
            <a:ext cx="8475254" cy="2427317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мае 1857 г. восстали три </a:t>
            </a:r>
            <a:r>
              <a:rPr lang="ru-RU" dirty="0" err="1">
                <a:solidFill>
                  <a:schemeClr val="tx1"/>
                </a:solidFill>
              </a:rPr>
              <a:t>сипайских</a:t>
            </a:r>
            <a:r>
              <a:rPr lang="ru-RU" dirty="0">
                <a:solidFill>
                  <a:schemeClr val="tx1"/>
                </a:solidFill>
              </a:rPr>
              <a:t> полка. Они перебили английских офицеров, сожгли казармы и двинулись к Дели. Их появление у ворот столицы Индии послужило сигналом к восстанию в самом городе. Лишь немногим английским чиновникам и офицерам удалось бежать, остальные были истреблены, дома сторонников англичан разграблены. Была провозглашена власть </a:t>
            </a:r>
            <a:r>
              <a:rPr lang="ru-RU" dirty="0" err="1">
                <a:solidFill>
                  <a:schemeClr val="tx1"/>
                </a:solidFill>
              </a:rPr>
              <a:t>могольского</a:t>
            </a:r>
            <a:r>
              <a:rPr lang="ru-RU" dirty="0">
                <a:solidFill>
                  <a:schemeClr val="tx1"/>
                </a:solidFill>
              </a:rPr>
              <a:t> императора, который стал номинальным главой правительства.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749" y="2630141"/>
            <a:ext cx="3447491" cy="3255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987" y="2327565"/>
            <a:ext cx="5227666" cy="4707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indent="-18288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ru-RU" sz="2200" dirty="0"/>
              <a:t>В первые же месяцы обнаружились слабости восстания, обусловленные внутренней раздробленностью Индии. Южная Индия сохранила спокойствие, а </a:t>
            </a:r>
            <a:r>
              <a:rPr lang="ru-RU" sz="2200" dirty="0" err="1"/>
              <a:t>сипайские</a:t>
            </a:r>
            <a:r>
              <a:rPr lang="ru-RU" sz="2200" dirty="0"/>
              <a:t> войска Мадраса и Бомбея оставались верны англичанам. В среде местных вождей возникли разногласия.</a:t>
            </a:r>
          </a:p>
          <a:p>
            <a:pPr marL="228600" indent="-18288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ru-RU" sz="2200" dirty="0"/>
              <a:t>Тактика пассивной обороны, неорганизованность сипаев, военная помощь, оказанные англичанами верным им князьям, спасли колониальный режим. </a:t>
            </a:r>
            <a:endParaRPr lang="ru-RU" sz="2200" dirty="0" smtClean="0"/>
          </a:p>
          <a:p>
            <a:pPr marL="228600" indent="-182880" defTabSz="91440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ru-RU" sz="2200" dirty="0" smtClean="0"/>
              <a:t>13 </a:t>
            </a:r>
            <a:r>
              <a:rPr lang="ru-RU" sz="2200" dirty="0"/>
              <a:t>сентября 1857 г. англичане начали штурм Дели и после шести дней кровопролитных боев заняли город. Вскоре восстание сипаев было подавлено.</a:t>
            </a:r>
          </a:p>
        </p:txBody>
      </p:sp>
    </p:spTree>
    <p:extLst>
      <p:ext uri="{BB962C8B-B14F-4D97-AF65-F5344CB8AC3E}">
        <p14:creationId xmlns="" xmlns:p14="http://schemas.microsoft.com/office/powerpoint/2010/main" val="4223774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178" y="561109"/>
            <a:ext cx="8157902" cy="40386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>
                <a:solidFill>
                  <a:schemeClr val="tx1"/>
                </a:solidFill>
              </a:rPr>
              <a:t>ВОПРОСЫ И ЗАДАНИЯ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1.  С какой целью европейские страны стремились захватить ко­лонии? Как происходило становление колониальной системы до начала XIX в.?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2.  Как была поделена Африка?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3.  Какие последствия для жителей Индии имело английское вла­дычество? В чем причины восстания сипаев? Назовите причи­ны поражения восстания.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4.  Используя текст лекции и дополнительную литературу, за­полните таблицу.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2112164"/>
              </p:ext>
            </p:extLst>
          </p:nvPr>
        </p:nvGraphicFramePr>
        <p:xfrm>
          <a:off x="760614" y="3840480"/>
          <a:ext cx="7793182" cy="2082797"/>
        </p:xfrm>
        <a:graphic>
          <a:graphicData uri="http://schemas.openxmlformats.org/drawingml/2006/table">
            <a:tbl>
              <a:tblPr firstRow="1" firstCol="1" bandRow="1"/>
              <a:tblGrid>
                <a:gridCol w="1855520">
                  <a:extLst>
                    <a:ext uri="{9D8B030D-6E8A-4147-A177-3AD203B41FA5}">
                      <a16:colId xmlns="" xmlns:a16="http://schemas.microsoft.com/office/drawing/2014/main" val="266536736"/>
                    </a:ext>
                  </a:extLst>
                </a:gridCol>
                <a:gridCol w="3045611">
                  <a:extLst>
                    <a:ext uri="{9D8B030D-6E8A-4147-A177-3AD203B41FA5}">
                      <a16:colId xmlns="" xmlns:a16="http://schemas.microsoft.com/office/drawing/2014/main" val="1705757083"/>
                    </a:ext>
                  </a:extLst>
                </a:gridCol>
                <a:gridCol w="2892051">
                  <a:extLst>
                    <a:ext uri="{9D8B030D-6E8A-4147-A177-3AD203B41FA5}">
                      <a16:colId xmlns="" xmlns:a16="http://schemas.microsoft.com/office/drawing/2014/main" val="211549442"/>
                    </a:ext>
                  </a:extLst>
                </a:gridCol>
              </a:tblGrid>
              <a:tr h="1365080">
                <a:tc>
                  <a:txBody>
                    <a:bodyPr/>
                    <a:lstStyle/>
                    <a:p>
                      <a:pPr marL="19050" marR="19050" algn="ctr" fontAlgn="base">
                        <a:lnSpc>
                          <a:spcPct val="107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Метрополии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19050" algn="ctr" fontAlgn="base">
                        <a:lnSpc>
                          <a:spcPct val="107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Колониальные владения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19050" algn="ctr" fontAlgn="base">
                        <a:lnSpc>
                          <a:spcPct val="107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колониальной политики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8151990"/>
                  </a:ext>
                </a:extLst>
              </a:tr>
              <a:tr h="713102">
                <a:tc>
                  <a:txBody>
                    <a:bodyPr/>
                    <a:lstStyle/>
                    <a:p>
                      <a:pPr marL="19050" marR="19050" algn="ctr" fontAlgn="base">
                        <a:lnSpc>
                          <a:spcPct val="107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19050" algn="ctr" fontAlgn="base">
                        <a:lnSpc>
                          <a:spcPct val="107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19050" algn="ctr" fontAlgn="base">
                        <a:lnSpc>
                          <a:spcPct val="107000"/>
                        </a:lnSpc>
                        <a:spcBef>
                          <a:spcPts val="1875"/>
                        </a:spcBef>
                        <a:spcAft>
                          <a:spcPts val="225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652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651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Колониальная экспансия европейских стран.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352800"/>
            <a:ext cx="4167448" cy="28720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некоторых колониях, особенно в Америке, европейцы истребляли коренных жителей и занимали их территории. В других колониях коренное население облагали податями (Индия, Индонезия).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4801" y="1295401"/>
            <a:ext cx="8411160" cy="2013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Изменения в жизни государств Европы с начала периода Нового времени вели к их резкому усилению, увеличению </a:t>
            </a:r>
            <a:r>
              <a:rPr lang="ru-RU" b="1" dirty="0" smtClean="0">
                <a:solidFill>
                  <a:schemeClr val="tx1"/>
                </a:solidFill>
              </a:rPr>
              <a:t>военной мощи</a:t>
            </a:r>
            <a:r>
              <a:rPr lang="ru-RU" dirty="0" smtClean="0">
                <a:solidFill>
                  <a:schemeClr val="tx1"/>
                </a:solidFill>
              </a:rPr>
              <a:t>. Благодаря этому были покорены многие земли в других частях света. В Америке, Азии, Африке, а позже и в Австралии появились европейские владения — колонии. Туда переселялись многие жители Европы, местное население попадало под их власть.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1095" y="3308465"/>
            <a:ext cx="3453938" cy="3190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6041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40386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колониях </a:t>
            </a:r>
            <a:r>
              <a:rPr lang="ru-RU" dirty="0">
                <a:solidFill>
                  <a:schemeClr val="tx1"/>
                </a:solidFill>
              </a:rPr>
              <a:t>местные жители и рабы производили многие товары, которые затем шли в страны-метрополии. Поскольку труд рабов был бесплатным, а у местных жителей продукты отбирались почти даром, то </a:t>
            </a:r>
            <a:r>
              <a:rPr lang="ru-RU" b="1" dirty="0">
                <a:solidFill>
                  <a:schemeClr val="tx1"/>
                </a:solidFill>
              </a:rPr>
              <a:t>колониальные товары были для жителей метрополий очень дешевыми</a:t>
            </a:r>
            <a:r>
              <a:rPr lang="ru-RU" dirty="0">
                <a:solidFill>
                  <a:schemeClr val="tx1"/>
                </a:solidFill>
              </a:rPr>
              <a:t>. Прежде всего везли сырье (полезные ископаемые, хлопок, сахар), необходимое для работы мануфактур и фабрик. Местные жители и переселенцы в колониях покупали изделия промышленности и сельского хозяйства метрополий. Колонии, таким образом, становились </a:t>
            </a:r>
            <a:r>
              <a:rPr lang="ru-RU" b="1" dirty="0">
                <a:solidFill>
                  <a:schemeClr val="tx1"/>
                </a:solidFill>
              </a:rPr>
              <a:t>рынком сбыта товаров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Поэтому </a:t>
            </a:r>
            <a:r>
              <a:rPr lang="ru-RU" dirty="0">
                <a:solidFill>
                  <a:schemeClr val="tx1"/>
                </a:solidFill>
              </a:rPr>
              <a:t>многие страны стремились к обладанию колониями.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049" y="3549592"/>
            <a:ext cx="2579672" cy="2857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4351" y="3549593"/>
            <a:ext cx="3117133" cy="2857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440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85" y="627612"/>
            <a:ext cx="8320001" cy="145057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начале Нового времени </a:t>
            </a:r>
            <a:r>
              <a:rPr lang="ru-RU" dirty="0" smtClean="0">
                <a:solidFill>
                  <a:schemeClr val="tx1"/>
                </a:solidFill>
              </a:rPr>
              <a:t>Испания </a:t>
            </a:r>
            <a:r>
              <a:rPr lang="ru-RU" dirty="0">
                <a:solidFill>
                  <a:schemeClr val="tx1"/>
                </a:solidFill>
              </a:rPr>
              <a:t>овладела обширнейшими колониями в Америке — от реки Миссури на севере до Магелланова пролива на юге, а также Филиппинами в Тихом океане. Португалия получила Бразилию, территории на берегах Африки и Индии, Индонезию.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678" y="2078183"/>
            <a:ext cx="6546035" cy="4246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318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600"/>
            <a:ext cx="8171412" cy="208233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XVII в. к колониальным захватам приступили Голландия, Англия и Франция. Сразу же развернулась жестокая борьба между этими станами, с одной стороны, и Испанией, Португалией — с другой. Первоначально первенствовали голландцы. Они отняли у португальцев большую часть их колоний в Африке, Индии, Индонезии.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555" y="2597985"/>
            <a:ext cx="5138819" cy="323174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95399" y="2310938"/>
            <a:ext cx="3074156" cy="4172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С XV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err="1" smtClean="0">
                <a:solidFill>
                  <a:schemeClr val="tx1"/>
                </a:solidFill>
              </a:rPr>
              <a:t>Iв</a:t>
            </a:r>
            <a:r>
              <a:rPr lang="ru-RU" dirty="0" smtClean="0">
                <a:solidFill>
                  <a:schemeClr val="tx1"/>
                </a:solidFill>
              </a:rPr>
              <a:t>. первенство в колониальных захватах прочно переходит к Англии, которую после окончательного покорения ею Шотландии и Ирландии называли Великобританией. У испанцев англичане отнимают некоторые острова в Карибском море, у голландцев — колонии на юге Африки и в Индии. Английские колонии образуются в Северной Америке.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793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526471"/>
            <a:ext cx="7406640" cy="65796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Завершение колониального раздела мира.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67565"/>
            <a:ext cx="5644342" cy="536599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 концу XIX в. ведущие европейские державы почти полностью разделили между собой мир на колонии и сферы влияния.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конце XVII в. на крайнем юге Африки закрепились голландцы (Капская колония). Их потомки получили название буров. В начале XIX в. англичане захватили Капскую колонию. Буры ушли на север и создали на землях, отобранных у коренного населения, Южно-Африканскую Республику (Трансвааль) и Оранжевое свободное государство. Северное побережье Африки явилось объектом захватов Франции, которая в результате длительных войн к середине XIX в. овладела Алжиром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717" t="9028" r="3529" b="2652"/>
          <a:stretch/>
        </p:blipFill>
        <p:spPr>
          <a:xfrm>
            <a:off x="5872942" y="1349281"/>
            <a:ext cx="2730731" cy="5119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8001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2563" y="1412875"/>
          <a:ext cx="878497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Индия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Китай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Япония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9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1526-1530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правление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падишаха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императора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Бабура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Великого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1556-1605 гг.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– правление Акбара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Кризис и распад империи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Борьба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европейских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держав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за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Индию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1368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1644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b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правление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династии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Мин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1644-1911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правление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маньчжурск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ой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династи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Цин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3. “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Изоляция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Китая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1603-1868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гг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правление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князей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Японии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из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династии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Токугава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- с</a:t>
                      </a:r>
                      <a:r>
                        <a:rPr lang="ru-RU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ёгунат</a:t>
                      </a: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Токугава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“</a:t>
                      </a:r>
                      <a:r>
                        <a:rPr lang="en-US" sz="2000" b="1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Изоляция</a:t>
                      </a: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” </a:t>
                      </a:r>
                      <a:r>
                        <a:rPr lang="en-US" sz="2000" b="1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Японии</a:t>
                      </a: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000" b="1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375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86471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cs typeface="Arial" pitchFamily="34" charset="0"/>
              </a:rPr>
              <a:t>Начало европейской колонизации</a:t>
            </a:r>
            <a:r>
              <a:rPr lang="en-US" sz="3200" b="1">
                <a:solidFill>
                  <a:srgbClr val="C00000"/>
                </a:solidFill>
                <a:cs typeface="Arial" pitchFamily="34" charset="0"/>
              </a:rPr>
              <a:t> государств Востока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2423</Words>
  <Application>Microsoft Office PowerPoint</Application>
  <PresentationFormat>Экран (4:3)</PresentationFormat>
  <Paragraphs>197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Слайд 1</vt:lpstr>
      <vt:lpstr>Слайд 2</vt:lpstr>
      <vt:lpstr>Словарь терминов: </vt:lpstr>
      <vt:lpstr>Колониальная экспансия европейских стран. </vt:lpstr>
      <vt:lpstr>Слайд 5</vt:lpstr>
      <vt:lpstr>Слайд 6</vt:lpstr>
      <vt:lpstr>Слайд 7</vt:lpstr>
      <vt:lpstr>Завершение колониального раздела мира. </vt:lpstr>
      <vt:lpstr>Слайд 9</vt:lpstr>
      <vt:lpstr>Индия в раннее Новое время</vt:lpstr>
      <vt:lpstr>Слайд 11</vt:lpstr>
      <vt:lpstr>1526 год – вторжение правителя Кабула (Афганистана) Бабура в Индию и завоевание огромных территорий – начало образования Могольской империи.</vt:lpstr>
      <vt:lpstr>1526-1530 гг. – правление падишаха (императора) Бабура Великого</vt:lpstr>
      <vt:lpstr>Слайд 14</vt:lpstr>
      <vt:lpstr>1556-1605 гг. – правление Акбара</vt:lpstr>
      <vt:lpstr>Слайд 16</vt:lpstr>
      <vt:lpstr>1556-1605 гг. – правление Акбара</vt:lpstr>
      <vt:lpstr>Кризис и распад империи</vt:lpstr>
      <vt:lpstr>Слайд 19</vt:lpstr>
      <vt:lpstr>Слайд 20</vt:lpstr>
      <vt:lpstr>Слайд 21</vt:lpstr>
      <vt:lpstr>1368 - 1644 гг. –  правление династии Мин в Китае</vt:lpstr>
      <vt:lpstr>1644-1911 гг. – правление маньчжурской династии Цин</vt:lpstr>
      <vt:lpstr>Слайд 24</vt:lpstr>
      <vt:lpstr>Слайд 25</vt:lpstr>
      <vt:lpstr>Слайд 26</vt:lpstr>
      <vt:lpstr>Слайд 27</vt:lpstr>
      <vt:lpstr>Слайд 28</vt:lpstr>
      <vt:lpstr>Последствия «закрытия» Японии:</vt:lpstr>
      <vt:lpstr>Слайд 30</vt:lpstr>
      <vt:lpstr>Слайд 31</vt:lpstr>
      <vt:lpstr>Индия под властью Великобритании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Вадим</cp:lastModifiedBy>
  <cp:revision>5</cp:revision>
  <dcterms:created xsi:type="dcterms:W3CDTF">2006-08-16T00:00:00Z</dcterms:created>
  <dcterms:modified xsi:type="dcterms:W3CDTF">2023-01-11T17:00:21Z</dcterms:modified>
</cp:coreProperties>
</file>