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2" r:id="rId16"/>
    <p:sldId id="273" r:id="rId17"/>
    <p:sldId id="274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642918"/>
            <a:ext cx="7772400" cy="1470025"/>
          </a:xfrm>
        </p:spPr>
        <p:txBody>
          <a:bodyPr/>
          <a:lstStyle/>
          <a:p>
            <a:r>
              <a:rPr lang="ru-RU" b="1" dirty="0" smtClean="0"/>
              <a:t>Практическое занятие №19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5786" y="1785926"/>
            <a:ext cx="7643866" cy="4500594"/>
          </a:xfrm>
        </p:spPr>
        <p:txBody>
          <a:bodyPr>
            <a:normAutofit/>
          </a:bodyPr>
          <a:lstStyle/>
          <a:p>
            <a:pPr algn="l"/>
            <a:r>
              <a:rPr lang="ru-RU" sz="3600" dirty="0" smtClean="0">
                <a:solidFill>
                  <a:schemeClr val="tx1"/>
                </a:solidFill>
              </a:rPr>
              <a:t>ТЕМА: Первая помощь при отравлении. </a:t>
            </a:r>
            <a:endParaRPr lang="ru-RU" sz="3600" b="1" dirty="0" smtClean="0">
              <a:solidFill>
                <a:schemeClr val="tx1"/>
              </a:solidFill>
            </a:endParaRPr>
          </a:p>
          <a:p>
            <a:pPr algn="l"/>
            <a:r>
              <a:rPr lang="ru-RU" sz="3600" dirty="0" smtClean="0">
                <a:solidFill>
                  <a:schemeClr val="tx1"/>
                </a:solidFill>
              </a:rPr>
              <a:t>ЦЕЛЬ: Научиться оказывать ПМП при  отравлении.</a:t>
            </a:r>
          </a:p>
          <a:p>
            <a:pPr algn="l"/>
            <a:endParaRPr lang="ru-RU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357166"/>
            <a:ext cx="8643998" cy="785818"/>
          </a:xfrm>
        </p:spPr>
        <p:txBody>
          <a:bodyPr>
            <a:normAutofit fontScale="90000"/>
          </a:bodyPr>
          <a:lstStyle/>
          <a:p>
            <a:pPr algn="l"/>
            <a:r>
              <a:rPr lang="ru-RU" sz="3200" dirty="0" smtClean="0"/>
              <a:t>Первая помощь пищевого отравления должна включать следующие меры:</a:t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00108"/>
            <a:ext cx="9144000" cy="5500726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ru-RU" b="1" dirty="0" smtClean="0"/>
              <a:t>Промывание желудка.</a:t>
            </a:r>
            <a:r>
              <a:rPr lang="ru-RU" dirty="0" smtClean="0"/>
              <a:t>  Для этого необходимо приготовить содовый раствор (1 столовая ложка соды на 1,5 – 2 л теплой кипяченной воды). Необходимо выпить немного раствора, а затем вызвать рвоту, надавив двумя пальцами на корень языка. Повторить несколько раз. </a:t>
            </a:r>
          </a:p>
          <a:p>
            <a:pPr lvl="0"/>
            <a:r>
              <a:rPr lang="ru-RU" b="1" dirty="0" smtClean="0"/>
              <a:t>Прием сорбентов. </a:t>
            </a:r>
            <a:r>
              <a:rPr lang="ru-RU" dirty="0" smtClean="0"/>
              <a:t>К наиболее известным сорбентам относится активированный уголь. </a:t>
            </a:r>
          </a:p>
          <a:p>
            <a:pPr lvl="0"/>
            <a:r>
              <a:rPr lang="ru-RU" b="1" dirty="0" smtClean="0"/>
              <a:t>Обильное питье</a:t>
            </a:r>
            <a:r>
              <a:rPr lang="ru-RU" dirty="0" smtClean="0"/>
              <a:t>. При отравлении необходимо пить 2-3 л кипяченной воды в сутки. Воду желательно подсаливать, добавляя 1 столовую ложку поваренной соли на 1 л воды. </a:t>
            </a:r>
          </a:p>
          <a:p>
            <a:pPr lvl="0"/>
            <a:r>
              <a:rPr lang="ru-RU" b="1" dirty="0" smtClean="0"/>
              <a:t>Соблюдение режима и диеты. </a:t>
            </a:r>
            <a:r>
              <a:rPr lang="ru-RU" dirty="0" smtClean="0"/>
              <a:t>В случае сильного отравления и отторжения организмом еды следует от нее отказаться в первый день после отравления. 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3.Химическое отравление 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Химические вещества могут попадать в организм с вдыхаемыми парами, через пищевод, а также кожу и слизистые.</a:t>
            </a:r>
            <a:endParaRPr lang="ru-RU" dirty="0"/>
          </a:p>
        </p:txBody>
      </p:sp>
      <p:pic>
        <p:nvPicPr>
          <p:cNvPr id="23554" name="Picture 2" descr="http://otravleniya.com/wp-content/uploads/2016/06/bytovaya-himiy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1" y="1571612"/>
            <a:ext cx="4000528" cy="45243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14282" y="285728"/>
            <a:ext cx="4357718" cy="657227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dirty="0" smtClean="0"/>
              <a:t>При отравлении химическими парами:</a:t>
            </a:r>
          </a:p>
          <a:p>
            <a:pPr>
              <a:buNone/>
            </a:pPr>
            <a:endParaRPr lang="ru-RU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Одышка и затрудненное дыхание; </a:t>
            </a:r>
          </a:p>
          <a:p>
            <a:pPr marL="514350" lvl="0" indent="-514350">
              <a:buFont typeface="+mj-lt"/>
              <a:buAutoNum type="arabicPeriod"/>
            </a:pPr>
            <a:endParaRPr lang="ru-RU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Химический ожог верхних дыхательных путей; 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Резкая бледность и посинение кожи; 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Потеря сознания, галлюцинации. 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14876" y="214290"/>
            <a:ext cx="4214842" cy="6357982"/>
          </a:xfrm>
        </p:spPr>
        <p:txBody>
          <a:bodyPr>
            <a:normAutofit fontScale="85000" lnSpcReduction="20000"/>
          </a:bodyPr>
          <a:lstStyle/>
          <a:p>
            <a:pPr lvl="0">
              <a:buNone/>
            </a:pPr>
            <a:r>
              <a:rPr lang="ru-RU" b="1" dirty="0" smtClean="0"/>
              <a:t>При отравлении химикатами через пищевод:</a:t>
            </a:r>
          </a:p>
          <a:p>
            <a:pPr lvl="0">
              <a:buNone/>
            </a:pPr>
            <a:endParaRPr lang="ru-RU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Сильная боль в горле, пищеводе, желудке в результате ожога слизистых; 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Тошнота; 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Рвота, в том числе с примесью черных сгустков свернувшейся крови; 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Диарея, в том числе со стулом черного цвета при кровотечениях из кишечника; 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Обезвоживание организма в результате рвоты и диареи. </a:t>
            </a:r>
            <a:br>
              <a:rPr lang="ru-RU" dirty="0" smtClean="0"/>
            </a:b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57158" y="428604"/>
            <a:ext cx="4786346" cy="6215106"/>
          </a:xfrm>
        </p:spPr>
        <p:txBody>
          <a:bodyPr>
            <a:normAutofit lnSpcReduction="10000"/>
          </a:bodyPr>
          <a:lstStyle/>
          <a:p>
            <a:pPr lvl="0">
              <a:buNone/>
            </a:pPr>
            <a:r>
              <a:rPr lang="ru-RU" b="1" dirty="0" smtClean="0"/>
              <a:t>Симптомы при отравлении химическими веществами, попавшими на кожу и слизистые оболочки: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Ожоги кожи различной степени на месте попадания химического вещества; 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Сильная боль; 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Аллергическая реакция: зуд, покраснение, сыпь; 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При сильных отравлениях – нарушение дыхания и ритма сердца.</a:t>
            </a:r>
          </a:p>
          <a:p>
            <a:endParaRPr lang="ru-RU" dirty="0"/>
          </a:p>
        </p:txBody>
      </p:sp>
      <p:pic>
        <p:nvPicPr>
          <p:cNvPr id="25602" name="Picture 2" descr="http://fluffyhelp.ru/img/chto-takoe-otravlenie_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52078" y="3947838"/>
            <a:ext cx="4191922" cy="29101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285720" y="357166"/>
            <a:ext cx="8643998" cy="6215106"/>
          </a:xfrm>
        </p:spPr>
        <p:txBody>
          <a:bodyPr>
            <a:normAutofit fontScale="85000" lnSpcReduction="20000"/>
          </a:bodyPr>
          <a:lstStyle/>
          <a:p>
            <a:pPr lvl="0">
              <a:buNone/>
            </a:pPr>
            <a:r>
              <a:rPr lang="ru-RU" b="1" dirty="0" smtClean="0"/>
              <a:t>При отравлении химическими парами</a:t>
            </a:r>
            <a:r>
              <a:rPr lang="ru-RU" dirty="0" smtClean="0"/>
              <a:t>: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  немедленно вывести пострадавшего на воздух. </a:t>
            </a:r>
            <a:endParaRPr lang="ru-RU" sz="2800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  желательно определить каким именно веществом произошло отравление. Характер вещества помогут определить найденные открытые пузырьки, коробки, упаковки лекарств. Об их обнаружении необходимо сообщить медикам или криминалистам. </a:t>
            </a:r>
            <a:endParaRPr lang="ru-RU" sz="2800" dirty="0" smtClean="0"/>
          </a:p>
          <a:p>
            <a:pPr lvl="0">
              <a:buNone/>
            </a:pPr>
            <a:r>
              <a:rPr lang="ru-RU" b="1" dirty="0" smtClean="0"/>
              <a:t>Если отравляющее вещество попало во внутрь необходимо:  </a:t>
            </a:r>
            <a:endParaRPr lang="ru-RU" sz="2800" b="1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sz="2800" dirty="0" smtClean="0"/>
              <a:t> п</a:t>
            </a:r>
            <a:r>
              <a:rPr lang="ru-RU" dirty="0" smtClean="0"/>
              <a:t>ромыть желудок содовым раствором и вызвать рвоту; Дать пострадавшему обволакивающие средства типа </a:t>
            </a:r>
            <a:r>
              <a:rPr lang="ru-RU" dirty="0" err="1" smtClean="0"/>
              <a:t>Алмагеля</a:t>
            </a:r>
            <a:r>
              <a:rPr lang="ru-RU" dirty="0" smtClean="0"/>
              <a:t>, белка, крахмала. Это необходимо для того, чтобы токсины не всасывались через слизистую оболочку желудка; </a:t>
            </a:r>
            <a:endParaRPr lang="ru-RU" sz="2400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дать абсорбенты; </a:t>
            </a:r>
            <a:endParaRPr lang="ru-RU" sz="2400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как можно быстрее доставить пострадавшего в больницу. </a:t>
            </a:r>
            <a:endParaRPr lang="ru-RU" sz="24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>
            <a:normAutofit fontScale="90000"/>
          </a:bodyPr>
          <a:lstStyle/>
          <a:p>
            <a:pPr lvl="0"/>
            <a:r>
              <a:rPr lang="ru-RU" b="1" dirty="0" smtClean="0"/>
              <a:t>Отравление алкоголем 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785794"/>
            <a:ext cx="8786842" cy="3786214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Известно, что этанол распадается в печени с образованием токсичных продуктов, оказывающих наркотическое действие. При употреблении алкоголя в больших количествах образование этих веществ резко возрастает, что может привести к тяжелой интоксикации и отравлению.  Доза алкоголя, способная вызвать отравление у каждого человека индивидуальна и зависит от пола, возраста, состояния здоровья, количества съеденного и скорости выпитого алкоголя.</a:t>
            </a:r>
            <a:endParaRPr lang="ru-RU" dirty="0"/>
          </a:p>
        </p:txBody>
      </p:sp>
      <p:pic>
        <p:nvPicPr>
          <p:cNvPr id="27650" name="Picture 2" descr="http://www.polese.by/wp-content/uploads/2018/07/alkogolnoe-otravlenie-simptomy-i-lechenie-v-domashnix-usloviyax-lo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4230265"/>
            <a:ext cx="5500726" cy="262773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Симптомами алкогольного отравления являются: 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500174"/>
            <a:ext cx="4286280" cy="4625989"/>
          </a:xfrm>
        </p:spPr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Рвота; 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Судороги; 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Нарушение дыхания; 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Спутанное сознание; 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Бледность и </a:t>
            </a:r>
            <a:r>
              <a:rPr lang="ru-RU" dirty="0" err="1" smtClean="0"/>
              <a:t>синюшность</a:t>
            </a:r>
            <a:r>
              <a:rPr lang="ru-RU" dirty="0" smtClean="0"/>
              <a:t> кожи. </a:t>
            </a:r>
          </a:p>
          <a:p>
            <a:endParaRPr lang="ru-RU" dirty="0"/>
          </a:p>
        </p:txBody>
      </p:sp>
      <p:pic>
        <p:nvPicPr>
          <p:cNvPr id="30722" name="Picture 2" descr="http://bezokov.com/wp-content/uploads/2017/10/alcohol-intoxication-sign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33550" y="1357298"/>
            <a:ext cx="4510450" cy="51435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939784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первая помощь при алкогольном отравлении. </a:t>
            </a:r>
            <a:endParaRPr lang="ru-RU" sz="3200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214282" y="1214422"/>
            <a:ext cx="4857784" cy="5643578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ru-RU" dirty="0" smtClean="0"/>
              <a:t>Промыть желудок с помощью содового раствора; </a:t>
            </a:r>
          </a:p>
          <a:p>
            <a:pPr lvl="0"/>
            <a:r>
              <a:rPr lang="ru-RU" dirty="0" smtClean="0"/>
              <a:t>Дать активированный уголь или любой из других сорбентов); </a:t>
            </a:r>
          </a:p>
          <a:p>
            <a:pPr lvl="0"/>
            <a:r>
              <a:rPr lang="ru-RU" dirty="0" smtClean="0"/>
              <a:t>Не давать больному потерять сознание. Также можно использовать крепкий чай; </a:t>
            </a:r>
          </a:p>
          <a:p>
            <a:pPr lvl="0"/>
            <a:r>
              <a:rPr lang="ru-RU" dirty="0" smtClean="0"/>
              <a:t>Следить за состоянием пострадавшего и при ухудшении его состояния – потери сознания, судорогах, нарушении дыхания, слабого пульса, немедленно вызвать «скорую помощь». </a:t>
            </a:r>
          </a:p>
          <a:p>
            <a:endParaRPr lang="ru-RU" dirty="0"/>
          </a:p>
        </p:txBody>
      </p:sp>
      <p:pic>
        <p:nvPicPr>
          <p:cNvPr id="31746" name="Picture 2" descr="https://obotravlenii.ru/wp-content/uploads/2017/05/Otravlenie-alkogolem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5000628" y="3214686"/>
            <a:ext cx="3643306" cy="33373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428604"/>
            <a:ext cx="8572560" cy="6429396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b="1" dirty="0" smtClean="0"/>
              <a:t>Порядок выполнения.</a:t>
            </a:r>
            <a:endParaRPr lang="ru-RU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Изучить краткие теоретические сведения.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Освоить правила оказания ПМП при различных отравлениях.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Сделать вывод.</a:t>
            </a:r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Содержание отчета.</a:t>
            </a:r>
            <a:endParaRPr lang="ru-RU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Симптомы и первая помощь при отравление угарным газом.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Симптомы и первая помощь при пищевом отравлении.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Симптомы и первая помощь при химическом отравлении.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Симптомы и первая помощь при отравлении алкоголем.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Вывод.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sms-taim.ru/wp-content/uploads/2017/01/pervaja-medicinskaja-pomoshh-pri-otravlenii-4_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7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b="1" dirty="0" smtClean="0"/>
              <a:t>1.Отравление угарным газом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85860"/>
            <a:ext cx="8572560" cy="5072098"/>
          </a:xfrm>
        </p:spPr>
        <p:txBody>
          <a:bodyPr>
            <a:normAutofit/>
          </a:bodyPr>
          <a:lstStyle/>
          <a:p>
            <a:r>
              <a:rPr lang="ru-RU" dirty="0" smtClean="0"/>
              <a:t>К </a:t>
            </a:r>
            <a:r>
              <a:rPr lang="ru-RU" b="1" dirty="0" smtClean="0"/>
              <a:t>первым симптомам</a:t>
            </a:r>
            <a:r>
              <a:rPr lang="ru-RU" dirty="0" smtClean="0"/>
              <a:t> отравления угарным газом относятся:</a:t>
            </a:r>
          </a:p>
          <a:p>
            <a:r>
              <a:rPr lang="ru-RU" dirty="0" smtClean="0"/>
              <a:t> тошнота, </a:t>
            </a:r>
          </a:p>
          <a:p>
            <a:r>
              <a:rPr lang="ru-RU" dirty="0" smtClean="0"/>
              <a:t>рвота, </a:t>
            </a:r>
          </a:p>
          <a:p>
            <a:r>
              <a:rPr lang="ru-RU" dirty="0" smtClean="0"/>
              <a:t>головокружение, </a:t>
            </a:r>
          </a:p>
          <a:p>
            <a:r>
              <a:rPr lang="ru-RU" dirty="0" smtClean="0"/>
              <a:t>частый пульс,</a:t>
            </a:r>
          </a:p>
          <a:p>
            <a:r>
              <a:rPr lang="ru-RU" dirty="0" smtClean="0"/>
              <a:t> дезориентация. </a:t>
            </a:r>
          </a:p>
          <a:p>
            <a:r>
              <a:rPr lang="ru-RU" dirty="0" smtClean="0"/>
              <a:t>Возможно развитие обморока, эйфории, спутанности сознания. 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ttp://arhivurokov.ru/multiurok/4/e/6/4e6c1a4a6d4796cfe18fdf23c609ddcc2efbbf02/img1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8"/>
            <a:ext cx="9144064" cy="68580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357166"/>
            <a:ext cx="8329642" cy="1011222"/>
          </a:xfrm>
        </p:spPr>
        <p:txBody>
          <a:bodyPr>
            <a:normAutofit fontScale="90000"/>
          </a:bodyPr>
          <a:lstStyle/>
          <a:p>
            <a:pPr algn="l"/>
            <a:r>
              <a:rPr lang="ru-RU" sz="3200" dirty="0" smtClean="0"/>
              <a:t>При отравлении угарным газом необходимо принять следующие меры:</a:t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428736"/>
            <a:ext cx="8501090" cy="5114948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ru-RU" dirty="0" smtClean="0"/>
              <a:t>Вывести пострадавшего от источника угарного газа. Обеспечить приток свежего воздуха. </a:t>
            </a:r>
          </a:p>
          <a:p>
            <a:pPr lvl="0"/>
            <a:r>
              <a:rPr lang="ru-RU" dirty="0" smtClean="0"/>
              <a:t>Обеспечить поступление кислорода в организм. Снять верхнюю одежду.</a:t>
            </a:r>
          </a:p>
          <a:p>
            <a:pPr lvl="0"/>
            <a:r>
              <a:rPr lang="ru-RU" dirty="0" smtClean="0"/>
              <a:t>Уложить пострадавшего набок, обеспечить покой; </a:t>
            </a:r>
          </a:p>
          <a:p>
            <a:pPr lvl="0"/>
            <a:r>
              <a:rPr lang="ru-RU" dirty="0" smtClean="0"/>
              <a:t>Если человек в сознании, напоить его горячим сладким чаем; </a:t>
            </a:r>
          </a:p>
          <a:p>
            <a:pPr lvl="0"/>
            <a:r>
              <a:rPr lang="ru-RU" dirty="0" smtClean="0"/>
              <a:t>Дать понюхать ватку, смоченную нашатырным спиртом, для того, чтобы привести человека в сознание; </a:t>
            </a:r>
          </a:p>
          <a:p>
            <a:pPr lvl="0"/>
            <a:r>
              <a:rPr lang="ru-RU" dirty="0" smtClean="0"/>
              <a:t>При необходимости сделать пострадавшему непрямой массаж сердца и провести искусственное дыхание. </a:t>
            </a:r>
            <a:br>
              <a:rPr lang="ru-RU" dirty="0" smtClean="0"/>
            </a:b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2. Пищевое отравление 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3857620" y="1000108"/>
            <a:ext cx="5000660" cy="5857892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Пищевые отравления бывают двух типов:  </a:t>
            </a:r>
          </a:p>
          <a:p>
            <a:pPr lvl="0"/>
            <a:r>
              <a:rPr lang="ru-RU" dirty="0" smtClean="0"/>
              <a:t>Пищевые </a:t>
            </a:r>
            <a:r>
              <a:rPr lang="ru-RU" dirty="0" err="1" smtClean="0"/>
              <a:t>токсикоинфекции</a:t>
            </a:r>
            <a:r>
              <a:rPr lang="ru-RU" dirty="0" smtClean="0"/>
              <a:t>, связанные с употреблением пищи, зараженной патогенными микробами, например, несвежих продуктов. Также не соблюдение правил гигиены и санитарных норм. Например, употребление немытых овощей фруктов и </a:t>
            </a:r>
            <a:r>
              <a:rPr lang="ru-RU" dirty="0" err="1" smtClean="0"/>
              <a:t>тп</a:t>
            </a:r>
            <a:r>
              <a:rPr lang="ru-RU" dirty="0" smtClean="0"/>
              <a:t>. </a:t>
            </a:r>
          </a:p>
          <a:p>
            <a:pPr lvl="0"/>
            <a:r>
              <a:rPr lang="ru-RU" dirty="0" smtClean="0"/>
              <a:t>Токсические неинфекционные отравления – развиваются при попадании в организм различных токсинов, например, химикатов или ядовитых грибов и растений. </a:t>
            </a:r>
          </a:p>
          <a:p>
            <a:endParaRPr lang="ru-RU" dirty="0"/>
          </a:p>
        </p:txBody>
      </p:sp>
      <p:pic>
        <p:nvPicPr>
          <p:cNvPr id="19458" name="Picture 2" descr="http://medicina.dobro-est.com/wp-content/uploads/2016/04/pischevoe_otravlenie_index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357298"/>
            <a:ext cx="3929089" cy="40719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 характерным симптомам пищевого отравления относятся: </a:t>
            </a:r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sz="half" idx="2"/>
          </p:nvPr>
        </p:nvSpPr>
        <p:spPr>
          <a:xfrm>
            <a:off x="4286248" y="1357298"/>
            <a:ext cx="4857752" cy="5500702"/>
          </a:xfrm>
        </p:spPr>
        <p:txBody>
          <a:bodyPr>
            <a:normAutofit fontScale="92500"/>
          </a:bodyPr>
          <a:lstStyle/>
          <a:p>
            <a:pPr lvl="0"/>
            <a:r>
              <a:rPr lang="ru-RU" dirty="0" smtClean="0"/>
              <a:t>Спазмы в животе; </a:t>
            </a:r>
          </a:p>
          <a:p>
            <a:pPr lvl="0"/>
            <a:r>
              <a:rPr lang="ru-RU" dirty="0" smtClean="0"/>
              <a:t>Боли в животе; </a:t>
            </a:r>
          </a:p>
          <a:p>
            <a:pPr lvl="0"/>
            <a:r>
              <a:rPr lang="ru-RU" dirty="0" smtClean="0"/>
              <a:t>Тошнота, рвота; </a:t>
            </a:r>
          </a:p>
          <a:p>
            <a:r>
              <a:rPr lang="ru-RU" dirty="0" smtClean="0"/>
              <a:t>Понос; </a:t>
            </a:r>
          </a:p>
          <a:p>
            <a:pPr lvl="0"/>
            <a:r>
              <a:rPr lang="ru-RU" dirty="0" smtClean="0"/>
              <a:t>Слабость, недомогание. </a:t>
            </a:r>
          </a:p>
          <a:p>
            <a:r>
              <a:rPr lang="ru-RU" dirty="0" smtClean="0"/>
              <a:t>Кроме этих симптомов может подниматься температура до 39 °С и выше, учащаться пульс, развиваться слюнотечение. Эти симптомы являются признаками сильной интоксикации. </a:t>
            </a:r>
          </a:p>
          <a:p>
            <a:endParaRPr lang="ru-RU" dirty="0"/>
          </a:p>
        </p:txBody>
      </p:sp>
      <p:pic>
        <p:nvPicPr>
          <p:cNvPr id="21506" name="Picture 2" descr="http://otravlen.ru/wp-content/uploads/otravlenie-bez-rvoty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928934"/>
            <a:ext cx="4357718" cy="29289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http://today.kz/static/uploads/71458361-1c7a-44a5-8089-7c453c8a13f2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269</Words>
  <PresentationFormat>Экран (4:3)</PresentationFormat>
  <Paragraphs>86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Практическое занятие №19 </vt:lpstr>
      <vt:lpstr>Слайд 2</vt:lpstr>
      <vt:lpstr>Слайд 3</vt:lpstr>
      <vt:lpstr>1.Отравление угарным газом  </vt:lpstr>
      <vt:lpstr>Слайд 5</vt:lpstr>
      <vt:lpstr>При отравлении угарным газом необходимо принять следующие меры: </vt:lpstr>
      <vt:lpstr>2. Пищевое отравление  </vt:lpstr>
      <vt:lpstr>К характерным симптомам пищевого отравления относятся: </vt:lpstr>
      <vt:lpstr>Слайд 9</vt:lpstr>
      <vt:lpstr>Первая помощь пищевого отравления должна включать следующие меры: </vt:lpstr>
      <vt:lpstr>3.Химическое отравление  </vt:lpstr>
      <vt:lpstr>Слайд 12</vt:lpstr>
      <vt:lpstr>Слайд 13</vt:lpstr>
      <vt:lpstr>Слайд 14</vt:lpstr>
      <vt:lpstr>Отравление алкоголем  </vt:lpstr>
      <vt:lpstr>Симптомами алкогольного отравления являются: </vt:lpstr>
      <vt:lpstr>первая помощь при алкогольном отравлении.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Практическое занятие №19 </dc:title>
  <dc:creator>Admin</dc:creator>
  <cp:lastModifiedBy>Admin</cp:lastModifiedBy>
  <cp:revision>16</cp:revision>
  <dcterms:created xsi:type="dcterms:W3CDTF">2019-04-15T10:06:02Z</dcterms:created>
  <dcterms:modified xsi:type="dcterms:W3CDTF">2019-04-17T09:50:40Z</dcterms:modified>
</cp:coreProperties>
</file>