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76" r:id="rId10"/>
    <p:sldId id="264" r:id="rId11"/>
    <p:sldId id="265" r:id="rId12"/>
    <p:sldId id="266" r:id="rId13"/>
    <p:sldId id="267" r:id="rId14"/>
    <p:sldId id="273" r:id="rId15"/>
    <p:sldId id="274" r:id="rId16"/>
    <p:sldId id="275" r:id="rId17"/>
    <p:sldId id="268" r:id="rId18"/>
    <p:sldId id="269" r:id="rId19"/>
    <p:sldId id="270" r:id="rId20"/>
    <p:sldId id="277" r:id="rId21"/>
    <p:sldId id="271" r:id="rId22"/>
    <p:sldId id="278" r:id="rId23"/>
    <p:sldId id="272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Имя существительное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Записать материал с презентации. Выполнить письменно задания со слайдов (6, 9,16, 20, 22,24)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068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8" y="334256"/>
            <a:ext cx="9603275" cy="1049235"/>
          </a:xfrm>
        </p:spPr>
        <p:txBody>
          <a:bodyPr/>
          <a:lstStyle/>
          <a:p>
            <a:r>
              <a:rPr lang="ru-RU" dirty="0"/>
              <a:t>5</a:t>
            </a:r>
            <a:r>
              <a:rPr lang="ru-RU" dirty="0" smtClean="0"/>
              <a:t>. Род </a:t>
            </a:r>
            <a:r>
              <a:rPr lang="ru-RU" dirty="0" err="1" smtClean="0"/>
              <a:t>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0535" y="1088269"/>
            <a:ext cx="10198653" cy="522109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Род у существительных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– это постоянный морфологический признак. Существительные не изменяются по родам.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русском языке три рода: </a:t>
            </a:r>
            <a:r>
              <a:rPr lang="ru-RU" sz="2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мужской, женский</a:t>
            </a: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и </a:t>
            </a:r>
            <a:r>
              <a:rPr lang="ru-RU" sz="2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средний</a:t>
            </a: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Наборы окончаний у существительных разных родов различаются. </a:t>
            </a:r>
            <a:b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одушевлённых существительных </a:t>
            </a:r>
            <a:r>
              <a:rPr lang="ru-RU" sz="2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отнесённость</a:t>
            </a: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 мужскому или женскому роду мотивируется половой принадлежностью, поскольку слова обозначают лиц мужского или женского пола: </a:t>
            </a:r>
            <a:r>
              <a:rPr lang="ru-RU" sz="2200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отец  – мать , брат  – сестра, муж  - жена, мужчина – женщина, юноша – девушка</a:t>
            </a:r>
            <a:r>
              <a:rPr lang="ru-RU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т.д.  Грамматический признак рода соотносится с полом. </a:t>
            </a:r>
            <a:b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неодушевлённых существительных принадлежность слова к одному из трёх родов не мотивируется. Слова </a:t>
            </a:r>
            <a:r>
              <a:rPr lang="ru-RU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200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океан , море, река, озеро, пруд</a:t>
            </a:r>
            <a:r>
              <a:rPr lang="ru-RU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r>
              <a:rPr lang="ru-RU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разного рода, и род не определяется значением слов. Морфологическим показателем рода являются окончания.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14665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Существительные общего рода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5" y="2015732"/>
            <a:ext cx="10532340" cy="4045434"/>
          </a:xfrm>
        </p:spPr>
        <p:txBody>
          <a:bodyPr>
            <a:normAutofit/>
          </a:bodyPr>
          <a:lstStyle/>
          <a:p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могут относиться к лицам как мужского, так и женского пола. Это слова: </a:t>
            </a:r>
            <a:r>
              <a:rPr lang="ru-RU" sz="2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умница,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обжора, соня, жадина, плакса, невежа, невежда, злюка, задира, </a:t>
            </a:r>
            <a:r>
              <a:rPr lang="ru-RU" sz="2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неряха</a:t>
            </a:r>
            <a:r>
              <a:rPr lang="ru-RU" sz="2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злюка, растяпа, копуша, сорвиголова</a:t>
            </a:r>
            <a:r>
              <a:rPr lang="ru-RU" sz="2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и т.п. Форма таких слов совпадает с формой слов женского рода: набор окончаний у них одинаковый. А вот синтаксическая сочетаемость разная.  </a:t>
            </a:r>
            <a:b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По-русски можно сказать:</a:t>
            </a:r>
            <a:b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Она такая умница!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И: </a:t>
            </a:r>
            <a:r>
              <a:rPr lang="ru-RU" sz="2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Он такой умница!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Значение пола одушевлённого лица можно узнать по форме местоимения (как в нашем примере) или прилагательного, или глагола в прошедшем времени: </a:t>
            </a:r>
            <a:r>
              <a:rPr lang="ru-RU" sz="2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Соня проснулся</a:t>
            </a:r>
            <a:r>
              <a:rPr lang="ru-RU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И: </a:t>
            </a:r>
            <a:r>
              <a:rPr lang="ru-RU" sz="2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Соня проснулась.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20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6</a:t>
            </a:r>
            <a:r>
              <a:rPr lang="ru-RU" dirty="0" smtClean="0"/>
              <a:t>. склонение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1853754"/>
            <a:ext cx="11482251" cy="448173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Склонение 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 тип изменения слов. Существительные изменяются по числам и падежам. В зависимости от того, какие формы есть у  слова в разных числах и падежах, по совокупности всех возможных форм, существительные относятся к одному из склонений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Склонений у существительных три: 1-е, 2-е и 3-е</a:t>
            </a: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Вид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склонения – это постоянный, неизменяемый морфологический признак существительных.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 1-му склонению относятся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 женского и мужского рода с окончаниями </a:t>
            </a:r>
            <a:r>
              <a:rPr lang="ru-RU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а,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 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в начальной форме. 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Примеры: 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мама, папа, дедушка, вода, земля, Анна, Аня, лекция 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 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окончание [а].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 2-му склонению относятся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 мужского рода с нулевым окончанием и среднего рода с окончаниями </a:t>
            </a:r>
            <a:r>
              <a:rPr lang="ru-RU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в начальной форме. 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Примеры: 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отец, брат, дом, Александр, море, озеро, здание -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окончание [э]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гений , Алексей 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 3-му склонению относятся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слова женского рода с нулевым окончанием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в начальной форме. 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Примеры: 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мать, мышь, ночь, новость, рожь, ложь.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8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Разносклоняемые существительные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847792" cy="422831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слова, имеющие окончания, свойственные формам разных склонений. </a:t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Таких слов мало. Все они очень древние. Некоторые из них частотны в сегодняшней речи.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существительных на </a:t>
            </a:r>
            <a:r>
              <a:rPr lang="ru-RU" sz="2800" b="1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мя</a:t>
            </a:r>
            <a:r>
              <a:rPr lang="ru-RU" sz="28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 </a:t>
            </a:r>
            <a:r>
              <a:rPr lang="ru-RU" sz="2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стремя, племя, семя, бремя, вымя, темя, время, имя, пламя, 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знамя</a:t>
            </a:r>
            <a:r>
              <a:rPr lang="ru-RU" sz="2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i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путь, дитя</a:t>
            </a:r>
            <a:r>
              <a:rPr lang="ru-RU" sz="28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01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Нулевой тип склонения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Неизменяемые существительные, у которых наблюдается полное совпадение падежных форм: 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</a:rPr>
              <a:t>жалюзи, кино, салями</a:t>
            </a:r>
            <a:endParaRPr lang="ru-RU" sz="2800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17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Адъективный тип склонения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Существительные, образованные в результате перехода прилагательных в имена существительные: 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</a:rPr>
              <a:t>мороженое, столовая, дежурный</a:t>
            </a:r>
            <a:endParaRPr lang="ru-RU" sz="2800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61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Определить тип склонения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Ванная, морж, степь, подушка, автомобиль, море,</a:t>
            </a:r>
            <a:r>
              <a:rPr lang="ru-RU" sz="3600" dirty="0"/>
              <a:t> кофе, </a:t>
            </a:r>
            <a:r>
              <a:rPr lang="ru-RU" sz="3600" dirty="0" smtClean="0"/>
              <a:t>стена, зануда, юноша, мышь, путь.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80310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7. число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069" y="2015733"/>
            <a:ext cx="11704320" cy="428056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Число 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это морфологический признак, изменяемый для одних существительных и неизменяемый, постоянный у других.</a:t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Подавляющее количество русских существительных изменяются по числам. Например: 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дом – дома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девочка – девочки, слон – слоны, ночь – ночи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Существительные, изменяющиеся по числам, имеют формы и единственного, и множественного числа и соответствующие этим формам окончания. У ряда существительных формы единственного и множественного числа различаются не только окончаниями, но и основой. Например: 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 – люди, ребёнок – дети, котёнок – котята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Большинство предметов, обозначаемых существительными, имеющими только форму единственного или множественного лица, не поддаются счёту.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таких существительных число – неизменяемый морфологический признак.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511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Существительные, имеющие форму единственного числа: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8" y="2303115"/>
            <a:ext cx="9603275" cy="3450613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собирательные: 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дворянство, ребятня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вещественные: 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золото, молоко, простокваша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абстрактные (или отвлечённые): 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жадность, злость, добро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некоторые собственные, а именно: 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географические названия: Россия, Суздаль, Петербург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27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Существительные, имеющие форму множественного числа: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756352" cy="4123811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собирательные: 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всходы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вещественные: 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сливки, щи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абстрактные (или отвлечённые): 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хлопоты, выборы, сумерки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некоторые собственные, а именно географические названия: 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Карпаты, Гималаи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некоторые конкретные (предметные), часы, сани, а также  группа существительных, обозначающих предметы, которые состоят из двух частей: 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лыжи, коньки, очки, ворота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425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Общая </a:t>
            </a:r>
            <a:r>
              <a:rPr lang="ru-RU" dirty="0"/>
              <a:t>характеристика имени </a:t>
            </a:r>
            <a:r>
              <a:rPr lang="ru-RU" dirty="0" smtClean="0"/>
              <a:t>существительного (ИС)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10069861" cy="4489571"/>
          </a:xfrm>
        </p:spPr>
        <p:txBody>
          <a:bodyPr>
            <a:normAutofit/>
          </a:bodyPr>
          <a:lstStyle/>
          <a:p>
            <a:r>
              <a:rPr lang="ru-RU" b="1" dirty="0"/>
              <a:t>1. Грамматическое значение – </a:t>
            </a:r>
            <a:r>
              <a:rPr lang="ru-RU" b="1"/>
              <a:t>«</a:t>
            </a:r>
            <a:r>
              <a:rPr lang="ru-RU" b="1" smtClean="0"/>
              <a:t>предметность».</a:t>
            </a:r>
            <a:endParaRPr lang="ru-RU" b="1" dirty="0"/>
          </a:p>
          <a:p>
            <a:r>
              <a:rPr lang="ru-RU" dirty="0"/>
              <a:t> К существительным относятся слова, отвечающие на </a:t>
            </a:r>
            <a:r>
              <a:rPr lang="ru-RU" dirty="0" smtClean="0"/>
              <a:t>вопросы: </a:t>
            </a:r>
            <a:r>
              <a:rPr lang="ru-RU" i="1" dirty="0" smtClean="0"/>
              <a:t>Кто</a:t>
            </a:r>
            <a:r>
              <a:rPr lang="ru-RU" i="1" dirty="0"/>
              <a:t>? , Что</a:t>
            </a:r>
            <a:r>
              <a:rPr lang="ru-RU" i="1" dirty="0" smtClean="0"/>
              <a:t>?</a:t>
            </a:r>
          </a:p>
          <a:p>
            <a:r>
              <a:rPr lang="ru-RU" b="1" dirty="0" smtClean="0"/>
              <a:t>2. Морфологические </a:t>
            </a:r>
            <a:r>
              <a:rPr lang="ru-RU" b="1" dirty="0"/>
              <a:t>признаки:</a:t>
            </a:r>
          </a:p>
          <a:p>
            <a:r>
              <a:rPr lang="ru-RU" dirty="0" smtClean="0"/>
              <a:t>постоянные </a:t>
            </a:r>
            <a:r>
              <a:rPr lang="ru-RU" dirty="0"/>
              <a:t>– нарицательные/собственные, одушевлённые/неодушевлённые, </a:t>
            </a:r>
            <a:r>
              <a:rPr lang="ru-RU" dirty="0" err="1" smtClean="0"/>
              <a:t>лгр</a:t>
            </a:r>
            <a:r>
              <a:rPr lang="ru-RU" dirty="0" smtClean="0"/>
              <a:t>, род</a:t>
            </a:r>
            <a:r>
              <a:rPr lang="ru-RU" dirty="0"/>
              <a:t>, тип склонения;</a:t>
            </a:r>
          </a:p>
          <a:p>
            <a:r>
              <a:rPr lang="ru-RU" dirty="0" smtClean="0"/>
              <a:t>изменяемые </a:t>
            </a:r>
            <a:r>
              <a:rPr lang="ru-RU" dirty="0"/>
              <a:t>– число, падеж</a:t>
            </a:r>
            <a:r>
              <a:rPr lang="ru-RU" dirty="0" smtClean="0"/>
              <a:t>.</a:t>
            </a:r>
          </a:p>
          <a:p>
            <a:r>
              <a:rPr lang="ru-RU" b="1" dirty="0"/>
              <a:t>3. Синтаксическая роль </a:t>
            </a:r>
            <a:r>
              <a:rPr lang="ru-RU" dirty="0"/>
              <a:t>в предложении любая, особенно частотно: подлежащее и дополнение.</a:t>
            </a:r>
          </a:p>
          <a:p>
            <a:r>
              <a:rPr lang="ru-RU" u="sng" dirty="0"/>
              <a:t>Ребята</a:t>
            </a:r>
            <a:r>
              <a:rPr lang="ru-RU" dirty="0"/>
              <a:t> любят каникулы. </a:t>
            </a:r>
          </a:p>
          <a:p>
            <a:endParaRPr lang="ru-RU" dirty="0"/>
          </a:p>
          <a:p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5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Подчеркнуть </a:t>
            </a:r>
            <a:r>
              <a:rPr lang="ru-RU" sz="2400" dirty="0" err="1" smtClean="0"/>
              <a:t>Ис</a:t>
            </a:r>
            <a:r>
              <a:rPr lang="ru-RU" sz="2400" dirty="0" smtClean="0"/>
              <a:t> во </a:t>
            </a:r>
            <a:r>
              <a:rPr lang="ru-RU" sz="2400" dirty="0"/>
              <a:t>множественном числе. </a:t>
            </a:r>
            <a:r>
              <a:rPr lang="ru-RU" sz="2400" dirty="0" smtClean="0"/>
              <a:t>Выписать  из них те, </a:t>
            </a:r>
            <a:r>
              <a:rPr lang="ru-RU" sz="2400" dirty="0"/>
              <a:t>которые употребляются только во множественном </a:t>
            </a:r>
            <a:r>
              <a:rPr lang="ru-RU" sz="2400" dirty="0" smtClean="0"/>
              <a:t>числе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Берлога, рыбаки , пироги , брюки , грибы , осень, берега , яблони , ножницы , мастер, брат, салют, шарфы , пруды , парк, гнёзда , очки , кнопка.</a:t>
            </a:r>
          </a:p>
        </p:txBody>
      </p:sp>
    </p:spTree>
    <p:extLst>
      <p:ext uri="{BB962C8B-B14F-4D97-AF65-F5344CB8AC3E}">
        <p14:creationId xmlns:p14="http://schemas.microsoft.com/office/powerpoint/2010/main" val="1887346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8</a:t>
            </a:r>
            <a:r>
              <a:rPr lang="ru-RU" dirty="0" smtClean="0"/>
              <a:t>. Падеж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782478" cy="4489571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Падеж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– это непостоянный, изменяемый морфологический признак имён существительных.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неизменяемых существительных наблюдается полное совпадение всех падежных форм.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И.п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 кто?, что?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Р.п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 кого?, чего?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Д.п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 кому?, чему?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В.п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 кого?, что?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Т.п. – кем?, чем?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П.п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 (о) ком?, (о) чём?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38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Просклонять </a:t>
            </a:r>
            <a:r>
              <a:rPr lang="ru-RU" dirty="0" err="1" smtClean="0"/>
              <a:t>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Телега, конь, степь, время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165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9</a:t>
            </a:r>
            <a:r>
              <a:rPr lang="ru-RU" dirty="0" smtClean="0"/>
              <a:t>. Синтаксическая </a:t>
            </a:r>
            <a:r>
              <a:rPr lang="ru-RU" dirty="0"/>
              <a:t>роль существительных в предложении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10122112" cy="4528759"/>
          </a:xfrm>
        </p:spPr>
        <p:txBody>
          <a:bodyPr numCol="2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Мать сидит у окна. Она листает  журнал, рассматривает фотографии людей и природы. Моя мать – учитель географии. "Мама", - зову её 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Мать - 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подлежащее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окна – 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обстоятельство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Журнал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дополнение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Фотографии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 дополнение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Людей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 определение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 определение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Мать 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подлежащее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 сказуемое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Географии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 определение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Мама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– обращения, как и вводные слова, предлоги, союзы, частицы членами предложения не являются.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91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Подчеркнуть выделенные ИС как члены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За мной стоял мужчина </a:t>
            </a:r>
            <a:r>
              <a:rPr lang="ru-RU" sz="3200" dirty="0" smtClean="0"/>
              <a:t>с </a:t>
            </a:r>
            <a:r>
              <a:rPr lang="ru-RU" sz="3200" b="1" dirty="0"/>
              <a:t>портфелем</a:t>
            </a:r>
            <a:r>
              <a:rPr lang="ru-RU" sz="3200" dirty="0" smtClean="0"/>
              <a:t>.</a:t>
            </a:r>
          </a:p>
          <a:p>
            <a:r>
              <a:rPr lang="ru-RU" sz="3200" dirty="0"/>
              <a:t>Мужчина пришел </a:t>
            </a:r>
            <a:r>
              <a:rPr lang="ru-RU" sz="3200" dirty="0" smtClean="0"/>
              <a:t>с </a:t>
            </a:r>
            <a:r>
              <a:rPr lang="ru-RU" sz="3200" b="1" dirty="0"/>
              <a:t>портфелем</a:t>
            </a:r>
            <a:r>
              <a:rPr lang="ru-RU" sz="3200" dirty="0" smtClean="0"/>
              <a:t>.</a:t>
            </a:r>
          </a:p>
          <a:p>
            <a:r>
              <a:rPr lang="ru-RU" sz="3200" dirty="0"/>
              <a:t>Он – достойный сын </a:t>
            </a:r>
            <a:r>
              <a:rPr lang="ru-RU" sz="3200" dirty="0" smtClean="0"/>
              <a:t>своей </a:t>
            </a:r>
            <a:r>
              <a:rPr lang="ru-RU" sz="3200" b="1" dirty="0"/>
              <a:t>матери</a:t>
            </a:r>
            <a:r>
              <a:rPr lang="ru-RU" sz="3200" dirty="0" smtClean="0"/>
              <a:t>.</a:t>
            </a:r>
          </a:p>
          <a:p>
            <a:r>
              <a:rPr lang="ru-RU" sz="3200" dirty="0"/>
              <a:t>Он сказал </a:t>
            </a:r>
            <a:r>
              <a:rPr lang="ru-RU" sz="3200" b="1" dirty="0" smtClean="0"/>
              <a:t>матери</a:t>
            </a:r>
            <a:r>
              <a:rPr lang="ru-RU" sz="3200" dirty="0" smtClean="0"/>
              <a:t> </a:t>
            </a:r>
            <a:r>
              <a:rPr lang="ru-RU" sz="3200" dirty="0"/>
              <a:t>не всю правду</a:t>
            </a:r>
            <a:r>
              <a:rPr lang="ru-RU" sz="3200" dirty="0" smtClean="0"/>
              <a:t>.</a:t>
            </a:r>
          </a:p>
          <a:p>
            <a:r>
              <a:rPr lang="ru-RU" sz="3200" dirty="0"/>
              <a:t>Пребывание </a:t>
            </a:r>
            <a:r>
              <a:rPr lang="ru-RU" sz="3200" dirty="0" smtClean="0"/>
              <a:t>в </a:t>
            </a:r>
            <a:r>
              <a:rPr lang="ru-RU" sz="3200" b="1" dirty="0"/>
              <a:t>тишине</a:t>
            </a:r>
            <a:r>
              <a:rPr lang="ru-RU" sz="3200" dirty="0"/>
              <a:t> успокаивает нервы</a:t>
            </a:r>
            <a:r>
              <a:rPr lang="ru-RU" sz="3200" dirty="0" smtClean="0"/>
              <a:t>.</a:t>
            </a:r>
          </a:p>
          <a:p>
            <a:r>
              <a:rPr lang="ru-RU" sz="3200" dirty="0"/>
              <a:t>Шорохи раздались </a:t>
            </a:r>
            <a:r>
              <a:rPr lang="ru-RU" sz="3200" dirty="0" smtClean="0"/>
              <a:t>в </a:t>
            </a:r>
            <a:r>
              <a:rPr lang="ru-RU" sz="3200" dirty="0"/>
              <a:t>зловещей </a:t>
            </a:r>
            <a:r>
              <a:rPr lang="ru-RU" sz="3200" b="1" dirty="0"/>
              <a:t>тишине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8586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usskiy-na-5.ru/files/uploads/r_k05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669" y="274320"/>
            <a:ext cx="8869679" cy="61656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236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Нарицательные </a:t>
            </a:r>
            <a:r>
              <a:rPr lang="ru-RU" dirty="0"/>
              <a:t>– собственные имена существительные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489571"/>
          </a:xfrm>
        </p:spPr>
        <p:txBody>
          <a:bodyPr/>
          <a:lstStyle/>
          <a:p>
            <a:r>
              <a:rPr lang="ru-RU" sz="2600" dirty="0"/>
              <a:t>Нарицательные имена существительные обозначают однородные предметы, т.е. любой предмет из их ряда, а собственные имена существительные называют отдельный конкретный предмет. </a:t>
            </a:r>
            <a:endParaRPr lang="ru-RU" sz="2600" dirty="0" smtClean="0"/>
          </a:p>
          <a:p>
            <a:r>
              <a:rPr lang="ru-RU" sz="2600" i="1" dirty="0" smtClean="0">
                <a:solidFill>
                  <a:schemeClr val="accent1">
                    <a:lumMod val="50000"/>
                  </a:schemeClr>
                </a:solidFill>
              </a:rPr>
              <a:t>ребёнок</a:t>
            </a:r>
            <a:r>
              <a:rPr lang="ru-RU" sz="2600" i="1" dirty="0">
                <a:solidFill>
                  <a:schemeClr val="accent1">
                    <a:lumMod val="50000"/>
                  </a:schemeClr>
                </a:solidFill>
              </a:rPr>
              <a:t>, страна, река, озеро, сказка, репка </a:t>
            </a:r>
            <a:r>
              <a:rPr lang="ru-RU" sz="2600" dirty="0"/>
              <a:t>– нарицательные</a:t>
            </a:r>
          </a:p>
          <a:p>
            <a:r>
              <a:rPr lang="ru-RU" sz="2600" i="1" dirty="0" smtClean="0">
                <a:solidFill>
                  <a:schemeClr val="accent1">
                    <a:lumMod val="50000"/>
                  </a:schemeClr>
                </a:solidFill>
              </a:rPr>
              <a:t>Алексей</a:t>
            </a:r>
            <a:r>
              <a:rPr lang="ru-RU" sz="2600" i="1" dirty="0">
                <a:solidFill>
                  <a:schemeClr val="accent1">
                    <a:lumMod val="50000"/>
                  </a:schemeClr>
                </a:solidFill>
              </a:rPr>
              <a:t>, Россия, Волга, Байкал, «Репка» </a:t>
            </a:r>
            <a:r>
              <a:rPr lang="ru-RU" sz="2600" dirty="0"/>
              <a:t>- собственные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87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Лексико-грамматические разряды нарицательных </a:t>
            </a:r>
            <a:r>
              <a:rPr lang="ru-RU" dirty="0" err="1" smtClean="0"/>
              <a:t>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913107" cy="4476508"/>
          </a:xfrm>
        </p:spPr>
        <p:txBody>
          <a:bodyPr>
            <a:normAutofit/>
          </a:bodyPr>
          <a:lstStyle/>
          <a:p>
            <a:pPr lvl="0"/>
            <a:r>
              <a:rPr lang="ru-RU" sz="2600" dirty="0"/>
              <a:t>конкретные: </a:t>
            </a:r>
            <a:r>
              <a:rPr lang="ru-RU" sz="2600" i="1" dirty="0">
                <a:solidFill>
                  <a:schemeClr val="accent1">
                    <a:lumMod val="50000"/>
                  </a:schemeClr>
                </a:solidFill>
              </a:rPr>
              <a:t>стол, компьютер, документ, мышь, тетрадь, удочка</a:t>
            </a:r>
          </a:p>
          <a:p>
            <a:pPr lvl="0"/>
            <a:r>
              <a:rPr lang="ru-RU" sz="2600" dirty="0"/>
              <a:t>абстрактные (отвлечённые): </a:t>
            </a:r>
            <a:r>
              <a:rPr lang="ru-RU" sz="2600" i="1" dirty="0">
                <a:solidFill>
                  <a:schemeClr val="accent1">
                    <a:lumMod val="50000"/>
                  </a:schemeClr>
                </a:solidFill>
              </a:rPr>
              <a:t>удивление, радость, страх, счастье, чудо</a:t>
            </a:r>
          </a:p>
          <a:p>
            <a:pPr lvl="0"/>
            <a:r>
              <a:rPr lang="ru-RU" sz="2600" dirty="0"/>
              <a:t>вещественные: </a:t>
            </a:r>
            <a:r>
              <a:rPr lang="ru-RU" sz="2600" i="1" dirty="0">
                <a:solidFill>
                  <a:schemeClr val="accent1">
                    <a:lumMod val="50000"/>
                  </a:schemeClr>
                </a:solidFill>
              </a:rPr>
              <a:t>железо, золото, вода, кислород, молоко, кофе</a:t>
            </a:r>
          </a:p>
          <a:p>
            <a:pPr lvl="0"/>
            <a:r>
              <a:rPr lang="ru-RU" sz="2600" dirty="0"/>
              <a:t>собирательные: </a:t>
            </a:r>
            <a:r>
              <a:rPr lang="ru-RU" sz="2600" i="1" dirty="0">
                <a:solidFill>
                  <a:schemeClr val="accent1">
                    <a:lumMod val="50000"/>
                  </a:schemeClr>
                </a:solidFill>
              </a:rPr>
              <a:t>молодёжь, листва, </a:t>
            </a:r>
            <a:r>
              <a:rPr lang="ru-RU" sz="2600" i="1" dirty="0" smtClean="0">
                <a:solidFill>
                  <a:schemeClr val="accent1">
                    <a:lumMod val="50000"/>
                  </a:schemeClr>
                </a:solidFill>
              </a:rPr>
              <a:t>дворянство</a:t>
            </a:r>
            <a:endParaRPr lang="ru-RU" sz="2600" i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50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Определить лексико-грамматический разряд  следующих существительных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834730" cy="4411194"/>
          </a:xfrm>
        </p:spPr>
        <p:txBody>
          <a:bodyPr/>
          <a:lstStyle/>
          <a:p>
            <a:r>
              <a:rPr lang="ru-RU" sz="2400" dirty="0" smtClean="0"/>
              <a:t>Семья</a:t>
            </a:r>
          </a:p>
          <a:p>
            <a:r>
              <a:rPr lang="ru-RU" sz="2400" dirty="0" smtClean="0"/>
              <a:t>Шёлк</a:t>
            </a:r>
          </a:p>
          <a:p>
            <a:r>
              <a:rPr lang="ru-RU" sz="2400" dirty="0" smtClean="0"/>
              <a:t>Бабьё</a:t>
            </a:r>
          </a:p>
          <a:p>
            <a:r>
              <a:rPr lang="ru-RU" sz="2400" dirty="0" smtClean="0"/>
              <a:t>Зерно</a:t>
            </a:r>
          </a:p>
          <a:p>
            <a:r>
              <a:rPr lang="ru-RU" sz="2400" dirty="0" smtClean="0"/>
              <a:t>Глупость</a:t>
            </a:r>
          </a:p>
          <a:p>
            <a:r>
              <a:rPr lang="ru-RU" sz="2400" dirty="0" smtClean="0"/>
              <a:t>Сани</a:t>
            </a:r>
          </a:p>
          <a:p>
            <a:r>
              <a:rPr lang="ru-RU" sz="2400" dirty="0" smtClean="0"/>
              <a:t>Мошкара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161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</a:t>
            </a:r>
            <a:r>
              <a:rPr lang="ru-RU" dirty="0" smtClean="0"/>
              <a:t>. Одушевлённость </a:t>
            </a:r>
            <a:r>
              <a:rPr lang="ru-RU" dirty="0"/>
              <a:t>- неодушевлённость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6835" y="2015732"/>
            <a:ext cx="10737668" cy="46332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Ответ на вопрос «Одушевленное существительное или неодушевленное?» следует выбирать из 4-х возможных:</a:t>
            </a:r>
          </a:p>
          <a:p>
            <a:r>
              <a:rPr lang="ru-RU" sz="2400" dirty="0" smtClean="0"/>
              <a:t>Одушевленное (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мальчик, тигр</a:t>
            </a:r>
            <a:r>
              <a:rPr lang="ru-RU" sz="2400" i="1" dirty="0" smtClean="0"/>
              <a:t>)</a:t>
            </a:r>
          </a:p>
          <a:p>
            <a:r>
              <a:rPr lang="ru-RU" sz="2400" dirty="0" smtClean="0"/>
              <a:t>Неодушевленное (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стол, кабачок</a:t>
            </a:r>
            <a:r>
              <a:rPr lang="ru-RU" sz="2400" dirty="0" smtClean="0"/>
              <a:t>)</a:t>
            </a:r>
          </a:p>
          <a:p>
            <a:r>
              <a:rPr lang="ru-RU" sz="2400" dirty="0" smtClean="0"/>
              <a:t>Существительное с колеблющимися показателями одушевленности/неодушевленности (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микробы, бактерии)</a:t>
            </a:r>
          </a:p>
          <a:p>
            <a:r>
              <a:rPr lang="ru-RU" sz="2400" dirty="0" smtClean="0"/>
              <a:t>Не имеет </a:t>
            </a:r>
            <a:r>
              <a:rPr lang="ru-RU" sz="2400" dirty="0"/>
              <a:t>показателей </a:t>
            </a:r>
            <a:r>
              <a:rPr lang="ru-RU" sz="2400" dirty="0" smtClean="0"/>
              <a:t>одушевленности/неодушевленности (абстрактные и вещественные ИС) (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добро, совесть</a:t>
            </a:r>
            <a:r>
              <a:rPr lang="ru-RU" sz="2400" dirty="0" smtClean="0"/>
              <a:t>)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302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Определяем одушевленность и неодушевленность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 </a:t>
            </a:r>
            <a:r>
              <a:rPr lang="ru-RU" sz="2800" dirty="0"/>
              <a:t>П</a:t>
            </a:r>
            <a:r>
              <a:rPr lang="ru-RU" sz="2800" dirty="0" smtClean="0"/>
              <a:t>оставить существительное в форму мн. числа, именительного, родительного и винительного падежа.</a:t>
            </a:r>
          </a:p>
          <a:p>
            <a:r>
              <a:rPr lang="ru-RU" sz="2800" dirty="0" smtClean="0"/>
              <a:t>2. Посмотреть, формы каких падежей совпадают, если:</a:t>
            </a:r>
          </a:p>
          <a:p>
            <a:r>
              <a:rPr lang="ru-RU" sz="2800" dirty="0" err="1" smtClean="0"/>
              <a:t>Им.пад</a:t>
            </a:r>
            <a:r>
              <a:rPr lang="ru-RU" sz="2800" dirty="0" smtClean="0"/>
              <a:t> = </a:t>
            </a:r>
            <a:r>
              <a:rPr lang="ru-RU" sz="2800" dirty="0" err="1" smtClean="0"/>
              <a:t>вин.пад</a:t>
            </a:r>
            <a:r>
              <a:rPr lang="ru-RU" sz="2800" dirty="0" smtClean="0"/>
              <a:t>. – неодушевленное</a:t>
            </a:r>
          </a:p>
          <a:p>
            <a:r>
              <a:rPr lang="ru-RU" sz="2800" dirty="0" err="1" smtClean="0"/>
              <a:t>Род.пад</a:t>
            </a:r>
            <a:r>
              <a:rPr lang="ru-RU" sz="2800" dirty="0" smtClean="0"/>
              <a:t>. = </a:t>
            </a:r>
            <a:r>
              <a:rPr lang="ru-RU" sz="2800" dirty="0" err="1" smtClean="0"/>
              <a:t>вин.пад</a:t>
            </a:r>
            <a:r>
              <a:rPr lang="ru-RU" sz="2800" dirty="0" smtClean="0"/>
              <a:t>. - одушевленное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23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Определить одушевленность-неодушевленность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поводок, жильцы, пальто, тигр, дуб, </a:t>
            </a:r>
            <a:r>
              <a:rPr lang="ru-RU" sz="4000" dirty="0" smtClean="0"/>
              <a:t>журавль, жадина, бочка, улитка.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6591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356</TotalTime>
  <Words>546</Words>
  <Application>Microsoft Office PowerPoint</Application>
  <PresentationFormat>Широкоэкранный</PresentationFormat>
  <Paragraphs>109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Calibri</vt:lpstr>
      <vt:lpstr>Gill Sans MT</vt:lpstr>
      <vt:lpstr>Symbol</vt:lpstr>
      <vt:lpstr>Times New Roman</vt:lpstr>
      <vt:lpstr>Gallery</vt:lpstr>
      <vt:lpstr>Имя существительное</vt:lpstr>
      <vt:lpstr>1. Общая характеристика имени существительного (ИС)</vt:lpstr>
      <vt:lpstr>Презентация PowerPoint</vt:lpstr>
      <vt:lpstr>2. Нарицательные – собственные имена существительные</vt:lpstr>
      <vt:lpstr>3. Лексико-грамматические разряды нарицательных ис</vt:lpstr>
      <vt:lpstr>Определить лексико-грамматический разряд  следующих существительных</vt:lpstr>
      <vt:lpstr>4. Одушевлённость - неодушевлённость</vt:lpstr>
      <vt:lpstr>Определяем одушевленность и неодушевленность ИС</vt:lpstr>
      <vt:lpstr>Определить одушевленность-неодушевленность ИС</vt:lpstr>
      <vt:lpstr>5. Род ис</vt:lpstr>
      <vt:lpstr>Существительные общего рода</vt:lpstr>
      <vt:lpstr>6. склонение</vt:lpstr>
      <vt:lpstr>Разносклоняемые существительные </vt:lpstr>
      <vt:lpstr>Нулевой тип склонения</vt:lpstr>
      <vt:lpstr>Адъективный тип склонения</vt:lpstr>
      <vt:lpstr>Определить тип склонения ИС</vt:lpstr>
      <vt:lpstr>7. число</vt:lpstr>
      <vt:lpstr>Существительные, имеющие форму единственного числа:</vt:lpstr>
      <vt:lpstr>Существительные, имеющие форму множественного числа:</vt:lpstr>
      <vt:lpstr>Подчеркнуть Ис во множественном числе. Выписать  из них те, которые употребляются только во множественном числе</vt:lpstr>
      <vt:lpstr>8. Падеж</vt:lpstr>
      <vt:lpstr>Просклонять Ис</vt:lpstr>
      <vt:lpstr>9. Синтаксическая роль существительных в предложении</vt:lpstr>
      <vt:lpstr>Подчеркнуть выделенные ИС как члены предложения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существительное</dc:title>
  <dc:creator>az9990@bk.ru</dc:creator>
  <cp:lastModifiedBy>пк</cp:lastModifiedBy>
  <cp:revision>24</cp:revision>
  <dcterms:created xsi:type="dcterms:W3CDTF">2021-03-12T05:19:47Z</dcterms:created>
  <dcterms:modified xsi:type="dcterms:W3CDTF">2023-01-18T10:25:07Z</dcterms:modified>
</cp:coreProperties>
</file>