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sldIdLst>
    <p:sldId id="336" r:id="rId2"/>
    <p:sldId id="390" r:id="rId3"/>
    <p:sldId id="296" r:id="rId4"/>
    <p:sldId id="297" r:id="rId5"/>
    <p:sldId id="391" r:id="rId6"/>
    <p:sldId id="392" r:id="rId7"/>
    <p:sldId id="259" r:id="rId8"/>
    <p:sldId id="395" r:id="rId9"/>
    <p:sldId id="258" r:id="rId10"/>
    <p:sldId id="279" r:id="rId11"/>
    <p:sldId id="280" r:id="rId12"/>
    <p:sldId id="281" r:id="rId13"/>
    <p:sldId id="282" r:id="rId14"/>
    <p:sldId id="283" r:id="rId15"/>
    <p:sldId id="284" r:id="rId16"/>
    <p:sldId id="398" r:id="rId17"/>
    <p:sldId id="265" r:id="rId18"/>
    <p:sldId id="401" r:id="rId19"/>
    <p:sldId id="402" r:id="rId20"/>
    <p:sldId id="262" r:id="rId21"/>
    <p:sldId id="403" r:id="rId22"/>
    <p:sldId id="263" r:id="rId23"/>
    <p:sldId id="264" r:id="rId24"/>
    <p:sldId id="266" r:id="rId25"/>
  </p:sldIdLst>
  <p:sldSz cx="12192000" cy="6858000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22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emf"/><Relationship Id="rId2" Type="http://schemas.openxmlformats.org/officeDocument/2006/relationships/image" Target="../media/image113.emf"/><Relationship Id="rId1" Type="http://schemas.openxmlformats.org/officeDocument/2006/relationships/image" Target="../media/image112.wmf"/><Relationship Id="rId4" Type="http://schemas.openxmlformats.org/officeDocument/2006/relationships/image" Target="../media/image1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4" Type="http://schemas.openxmlformats.org/officeDocument/2006/relationships/image" Target="../media/image1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wmf"/><Relationship Id="rId1" Type="http://schemas.openxmlformats.org/officeDocument/2006/relationships/image" Target="../media/image12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4" Type="http://schemas.openxmlformats.org/officeDocument/2006/relationships/image" Target="../media/image1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17" Type="http://schemas.openxmlformats.org/officeDocument/2006/relationships/image" Target="../media/image49.wmf"/><Relationship Id="rId2" Type="http://schemas.openxmlformats.org/officeDocument/2006/relationships/image" Target="../media/image34.wmf"/><Relationship Id="rId16" Type="http://schemas.openxmlformats.org/officeDocument/2006/relationships/image" Target="../media/image48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33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e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FC52-1F1B-4A82-B83A-0CD8C5223FF4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F0575-27C8-4869-AB34-052B6CE3D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929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01EBC8-A06B-4AA3-B0D2-8BDF9F3B9B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08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01EBC8-A06B-4AA3-B0D2-8BDF9F3B9B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20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3702D-BBA1-40C1-8E3B-6023A2461E87}" type="slidenum">
              <a:rPr lang="ru-RU"/>
              <a:pPr/>
              <a:t>10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BD9F9-44CB-4C7C-8BCF-EDE3D67868ED}" type="slidenum">
              <a:rPr lang="ru-RU"/>
              <a:pPr/>
              <a:t>11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DE831A-98E3-4190-8BF6-02713F8BC6C6}" type="slidenum">
              <a:rPr lang="ru-RU"/>
              <a:pPr/>
              <a:t>12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67CB31-BC7B-47AF-BF49-0CF38924E615}" type="slidenum">
              <a:rPr lang="ru-RU"/>
              <a:pPr/>
              <a:t>13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EA01C-380E-4F99-8488-5CE6A802A9DC}" type="slidenum">
              <a:rPr lang="ru-RU"/>
              <a:pPr/>
              <a:t>14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5F2E7-9116-4F86-AB62-66CE49EAD604}" type="slidenum">
              <a:rPr lang="ru-RU"/>
              <a:pPr/>
              <a:t>15</a:t>
            </a:fld>
            <a:endParaRPr lang="ru-RU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7560A-D7D0-43E5-938F-9705145BC72F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42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37624-0017-4702-8AE4-E20300A98450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20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31491-57BF-465A-9C33-D2F1751448C0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7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17DB86-0D6E-4E10-95CE-694682F3CEEC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01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E14B61-9A59-4960-9AE8-662788620CD4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B9889C-399D-4A3B-AA72-44CE6F9FD8E8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12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9D4B16-67A6-46C4-A792-359E9A7CF865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19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83BBBB-8044-4711-86D7-95A20BB50F12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406AB-B716-4354-B67C-A3FF0B0BA440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279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3E333-4461-4682-A632-2BFCB4E828FE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103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1081A-D808-4E93-92E4-ADFFAE1CC1D8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3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7FCDB8-A754-40A0-AC0C-232CC3FAEA1D}" type="datetime1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06.12.2020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20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7.wmf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3.bin"/><Relationship Id="rId21" Type="http://schemas.openxmlformats.org/officeDocument/2006/relationships/image" Target="../media/image41.wmf"/><Relationship Id="rId34" Type="http://schemas.openxmlformats.org/officeDocument/2006/relationships/oleObject" Target="../embeddings/oleObject37.bin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9.wmf"/><Relationship Id="rId25" Type="http://schemas.openxmlformats.org/officeDocument/2006/relationships/image" Target="../media/image43.wmf"/><Relationship Id="rId33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29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6.wmf"/><Relationship Id="rId24" Type="http://schemas.openxmlformats.org/officeDocument/2006/relationships/oleObject" Target="../embeddings/oleObject32.bin"/><Relationship Id="rId32" Type="http://schemas.openxmlformats.org/officeDocument/2006/relationships/oleObject" Target="../embeddings/oleObject36.bin"/><Relationship Id="rId37" Type="http://schemas.openxmlformats.org/officeDocument/2006/relationships/image" Target="../media/image49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28" Type="http://schemas.openxmlformats.org/officeDocument/2006/relationships/oleObject" Target="../embeddings/oleObject34.bin"/><Relationship Id="rId36" Type="http://schemas.openxmlformats.org/officeDocument/2006/relationships/oleObject" Target="../embeddings/oleObject38.bin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40.wmf"/><Relationship Id="rId31" Type="http://schemas.openxmlformats.org/officeDocument/2006/relationships/image" Target="../media/image4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44.wmf"/><Relationship Id="rId30" Type="http://schemas.openxmlformats.org/officeDocument/2006/relationships/oleObject" Target="../embeddings/oleObject35.bin"/><Relationship Id="rId35" Type="http://schemas.openxmlformats.org/officeDocument/2006/relationships/image" Target="../media/image48.wmf"/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52.wmf"/><Relationship Id="rId5" Type="http://schemas.openxmlformats.org/officeDocument/2006/relationships/image" Target="../media/image33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6.e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7.e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26" Type="http://schemas.openxmlformats.org/officeDocument/2006/relationships/image" Target="../media/image83.png"/><Relationship Id="rId39" Type="http://schemas.openxmlformats.org/officeDocument/2006/relationships/image" Target="../media/image96.png"/><Relationship Id="rId21" Type="http://schemas.openxmlformats.org/officeDocument/2006/relationships/image" Target="../media/image78.png"/><Relationship Id="rId34" Type="http://schemas.openxmlformats.org/officeDocument/2006/relationships/image" Target="../media/image91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29" Type="http://schemas.openxmlformats.org/officeDocument/2006/relationships/image" Target="../media/image86.png"/><Relationship Id="rId41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24" Type="http://schemas.openxmlformats.org/officeDocument/2006/relationships/image" Target="../media/image81.png"/><Relationship Id="rId32" Type="http://schemas.openxmlformats.org/officeDocument/2006/relationships/image" Target="../media/image89.png"/><Relationship Id="rId37" Type="http://schemas.openxmlformats.org/officeDocument/2006/relationships/image" Target="../media/image94.png"/><Relationship Id="rId40" Type="http://schemas.openxmlformats.org/officeDocument/2006/relationships/image" Target="../media/image97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23" Type="http://schemas.openxmlformats.org/officeDocument/2006/relationships/image" Target="../media/image80.png"/><Relationship Id="rId28" Type="http://schemas.openxmlformats.org/officeDocument/2006/relationships/image" Target="../media/image85.png"/><Relationship Id="rId36" Type="http://schemas.openxmlformats.org/officeDocument/2006/relationships/image" Target="../media/image93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31" Type="http://schemas.openxmlformats.org/officeDocument/2006/relationships/image" Target="../media/image88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Relationship Id="rId27" Type="http://schemas.openxmlformats.org/officeDocument/2006/relationships/image" Target="../media/image84.png"/><Relationship Id="rId30" Type="http://schemas.openxmlformats.org/officeDocument/2006/relationships/image" Target="../media/image87.png"/><Relationship Id="rId35" Type="http://schemas.openxmlformats.org/officeDocument/2006/relationships/image" Target="../media/image92.png"/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5" Type="http://schemas.openxmlformats.org/officeDocument/2006/relationships/image" Target="../media/image82.png"/><Relationship Id="rId33" Type="http://schemas.openxmlformats.org/officeDocument/2006/relationships/image" Target="../media/image90.png"/><Relationship Id="rId38" Type="http://schemas.openxmlformats.org/officeDocument/2006/relationships/image" Target="../media/image9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106.e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103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5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10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110.wmf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5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e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13.e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115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6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119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6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21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12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23.wmf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125.wmf"/><Relationship Id="rId4" Type="http://schemas.openxmlformats.org/officeDocument/2006/relationships/image" Target="../media/image122.wmf"/><Relationship Id="rId9" Type="http://schemas.openxmlformats.org/officeDocument/2006/relationships/oleObject" Target="../embeddings/oleObject7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2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8535" y="2115222"/>
            <a:ext cx="6188336" cy="22402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/>
              <a:t>Основы тригонометрии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 rot="16200000">
            <a:off x="7058548" y="2712896"/>
            <a:ext cx="6551847" cy="1298179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/>
              <a:t>ГЛАВА 4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61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51694" y="303214"/>
            <a:ext cx="9650412" cy="9112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/>
              <a:t>Тригонометрическая окружность</a:t>
            </a:r>
            <a:endParaRPr lang="ru-RU" sz="4000" i="1" dirty="0"/>
          </a:p>
        </p:txBody>
      </p:sp>
      <p:sp>
        <p:nvSpPr>
          <p:cNvPr id="73731" name="Oval 3"/>
          <p:cNvSpPr>
            <a:spLocks noChangeArrowheads="1"/>
          </p:cNvSpPr>
          <p:nvPr/>
        </p:nvSpPr>
        <p:spPr bwMode="auto">
          <a:xfrm>
            <a:off x="3800476" y="2016127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5586413" y="1652589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3514725" y="3830639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419725" y="3860803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8696325" y="3844927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667375" y="1214439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5586413" y="2947989"/>
            <a:ext cx="1585912" cy="896938"/>
            <a:chOff x="1449" y="1920"/>
            <a:chExt cx="999" cy="565"/>
          </a:xfrm>
        </p:grpSpPr>
        <p:sp>
          <p:nvSpPr>
            <p:cNvPr id="26656" name="Line 27"/>
            <p:cNvSpPr>
              <a:spLocks noChangeShapeType="1"/>
            </p:cNvSpPr>
            <p:nvPr/>
          </p:nvSpPr>
          <p:spPr bwMode="auto">
            <a:xfrm flipV="1">
              <a:off x="1449" y="1968"/>
              <a:ext cx="999" cy="5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57" name="Text Box 28"/>
            <p:cNvSpPr txBox="1">
              <a:spLocks noChangeArrowheads="1"/>
            </p:cNvSpPr>
            <p:nvPr/>
          </p:nvSpPr>
          <p:spPr bwMode="auto">
            <a:xfrm>
              <a:off x="1632" y="1920"/>
              <a:ext cx="5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R=1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6029325" y="2566989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4581525" y="2490789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4581525" y="4243389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III</a:t>
            </a: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73760" name="Text Box 32"/>
          <p:cNvSpPr txBox="1">
            <a:spLocks noChangeArrowheads="1"/>
          </p:cNvSpPr>
          <p:nvPr/>
        </p:nvSpPr>
        <p:spPr bwMode="auto">
          <a:xfrm>
            <a:off x="6048375" y="4243389"/>
            <a:ext cx="685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>
                <a:latin typeface="Times New Roman" pitchFamily="18" charset="0"/>
              </a:rPr>
              <a:t>IV</a:t>
            </a:r>
            <a:endParaRPr kumimoji="1" lang="ru-RU" sz="2400">
              <a:latin typeface="Times New Roman" pitchFamily="18" charset="0"/>
            </a:endParaRP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7327900" y="3433765"/>
            <a:ext cx="414338" cy="454025"/>
            <a:chOff x="2546" y="2226"/>
            <a:chExt cx="261" cy="286"/>
          </a:xfrm>
        </p:grpSpPr>
        <p:sp>
          <p:nvSpPr>
            <p:cNvPr id="26654" name="Text Box 33"/>
            <p:cNvSpPr txBox="1">
              <a:spLocks noChangeArrowheads="1"/>
            </p:cNvSpPr>
            <p:nvPr/>
          </p:nvSpPr>
          <p:spPr bwMode="auto">
            <a:xfrm>
              <a:off x="2591" y="2226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A</a:t>
              </a:r>
              <a:endParaRPr kumimoji="1" lang="ru-RU" sz="2000">
                <a:latin typeface="Times New Roman" pitchFamily="18" charset="0"/>
              </a:endParaRPr>
            </a:p>
          </p:txBody>
        </p:sp>
        <p:sp>
          <p:nvSpPr>
            <p:cNvPr id="26655" name="AutoShape 34"/>
            <p:cNvSpPr>
              <a:spLocks noChangeArrowheads="1"/>
            </p:cNvSpPr>
            <p:nvPr/>
          </p:nvSpPr>
          <p:spPr bwMode="auto">
            <a:xfrm>
              <a:off x="2546" y="2442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5267325" y="1622428"/>
            <a:ext cx="368300" cy="446087"/>
            <a:chOff x="1248" y="1085"/>
            <a:chExt cx="232" cy="281"/>
          </a:xfrm>
        </p:grpSpPr>
        <p:sp>
          <p:nvSpPr>
            <p:cNvPr id="26652" name="AutoShape 35"/>
            <p:cNvSpPr>
              <a:spLocks noChangeArrowheads="1"/>
            </p:cNvSpPr>
            <p:nvPr/>
          </p:nvSpPr>
          <p:spPr bwMode="auto">
            <a:xfrm>
              <a:off x="1410" y="1296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53" name="Text Box 38"/>
            <p:cNvSpPr txBox="1">
              <a:spLocks noChangeArrowheads="1"/>
            </p:cNvSpPr>
            <p:nvPr/>
          </p:nvSpPr>
          <p:spPr bwMode="auto">
            <a:xfrm>
              <a:off x="1248" y="1085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B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3438526" y="3465515"/>
            <a:ext cx="415925" cy="422275"/>
            <a:chOff x="96" y="2246"/>
            <a:chExt cx="262" cy="266"/>
          </a:xfrm>
        </p:grpSpPr>
        <p:sp>
          <p:nvSpPr>
            <p:cNvPr id="26650" name="AutoShape 36"/>
            <p:cNvSpPr>
              <a:spLocks noChangeArrowheads="1"/>
            </p:cNvSpPr>
            <p:nvPr/>
          </p:nvSpPr>
          <p:spPr bwMode="auto">
            <a:xfrm>
              <a:off x="288" y="2442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51" name="Text Box 39"/>
            <p:cNvSpPr txBox="1">
              <a:spLocks noChangeArrowheads="1"/>
            </p:cNvSpPr>
            <p:nvPr/>
          </p:nvSpPr>
          <p:spPr bwMode="auto">
            <a:xfrm>
              <a:off x="96" y="2246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C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5537201" y="5554664"/>
            <a:ext cx="415925" cy="457200"/>
            <a:chOff x="1418" y="3562"/>
            <a:chExt cx="262" cy="288"/>
          </a:xfrm>
        </p:grpSpPr>
        <p:sp>
          <p:nvSpPr>
            <p:cNvPr id="26648" name="AutoShape 37"/>
            <p:cNvSpPr>
              <a:spLocks noChangeArrowheads="1"/>
            </p:cNvSpPr>
            <p:nvPr/>
          </p:nvSpPr>
          <p:spPr bwMode="auto">
            <a:xfrm>
              <a:off x="1418" y="3562"/>
              <a:ext cx="70" cy="70"/>
            </a:xfrm>
            <a:prstGeom prst="flowChartConnector">
              <a:avLst/>
            </a:prstGeom>
            <a:solidFill>
              <a:srgbClr val="99CC00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9" name="Text Box 40"/>
            <p:cNvSpPr txBox="1">
              <a:spLocks noChangeArrowheads="1"/>
            </p:cNvSpPr>
            <p:nvPr/>
          </p:nvSpPr>
          <p:spPr bwMode="auto">
            <a:xfrm>
              <a:off x="1464" y="3600"/>
              <a:ext cx="2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000">
                  <a:latin typeface="Times New Roman" pitchFamily="18" charset="0"/>
                </a:rPr>
                <a:t>D</a:t>
              </a:r>
              <a:endParaRPr kumimoji="1" lang="ru-RU" sz="2000">
                <a:latin typeface="Times New Roman" pitchFamily="18" charset="0"/>
              </a:endParaRP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5572126" y="1957389"/>
            <a:ext cx="2092325" cy="1905000"/>
            <a:chOff x="1440" y="1296"/>
            <a:chExt cx="1344" cy="1202"/>
          </a:xfrm>
        </p:grpSpPr>
        <p:sp>
          <p:nvSpPr>
            <p:cNvPr id="26646" name="Arc 41"/>
            <p:cNvSpPr>
              <a:spLocks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T0" fmla="*/ 565 w 20474"/>
                <a:gd name="T1" fmla="*/ 0 h 19671"/>
                <a:gd name="T2" fmla="*/ 1296 w 20474"/>
                <a:gd name="T3" fmla="*/ 781 h 19671"/>
                <a:gd name="T4" fmla="*/ 0 w 20474"/>
                <a:gd name="T5" fmla="*/ 1202 h 19671"/>
                <a:gd name="T6" fmla="*/ 0 60000 65536"/>
                <a:gd name="T7" fmla="*/ 0 60000 65536"/>
                <a:gd name="T8" fmla="*/ 0 60000 65536"/>
                <a:gd name="T9" fmla="*/ 0 w 20474"/>
                <a:gd name="T10" fmla="*/ 0 h 19671"/>
                <a:gd name="T11" fmla="*/ 20474 w 20474"/>
                <a:gd name="T12" fmla="*/ 19671 h 19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7" name="Text Box 42"/>
            <p:cNvSpPr txBox="1">
              <a:spLocks noChangeArrowheads="1"/>
            </p:cNvSpPr>
            <p:nvPr/>
          </p:nvSpPr>
          <p:spPr bwMode="auto">
            <a:xfrm>
              <a:off x="2544" y="1536"/>
              <a:ext cx="24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ru-RU" b="1"/>
                <a:t>+</a:t>
              </a:r>
            </a:p>
          </p:txBody>
        </p:sp>
      </p:grpSp>
      <p:grpSp>
        <p:nvGrpSpPr>
          <p:cNvPr id="8" name="Group 79"/>
          <p:cNvGrpSpPr>
            <a:grpSpLocks/>
          </p:cNvGrpSpPr>
          <p:nvPr/>
        </p:nvGrpSpPr>
        <p:grpSpPr bwMode="auto">
          <a:xfrm flipV="1">
            <a:off x="5600701" y="3849689"/>
            <a:ext cx="2092325" cy="1905000"/>
            <a:chOff x="1440" y="1296"/>
            <a:chExt cx="1344" cy="1202"/>
          </a:xfrm>
        </p:grpSpPr>
        <p:sp>
          <p:nvSpPr>
            <p:cNvPr id="26644" name="Arc 80"/>
            <p:cNvSpPr>
              <a:spLocks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T0" fmla="*/ 565 w 20474"/>
                <a:gd name="T1" fmla="*/ 0 h 19671"/>
                <a:gd name="T2" fmla="*/ 1296 w 20474"/>
                <a:gd name="T3" fmla="*/ 781 h 19671"/>
                <a:gd name="T4" fmla="*/ 0 w 20474"/>
                <a:gd name="T5" fmla="*/ 1202 h 19671"/>
                <a:gd name="T6" fmla="*/ 0 60000 65536"/>
                <a:gd name="T7" fmla="*/ 0 60000 65536"/>
                <a:gd name="T8" fmla="*/ 0 60000 65536"/>
                <a:gd name="T9" fmla="*/ 0 w 20474"/>
                <a:gd name="T10" fmla="*/ 0 h 19671"/>
                <a:gd name="T11" fmla="*/ 20474 w 20474"/>
                <a:gd name="T12" fmla="*/ 19671 h 19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45" name="Text Box 81"/>
            <p:cNvSpPr txBox="1">
              <a:spLocks noChangeArrowheads="1"/>
            </p:cNvSpPr>
            <p:nvPr/>
          </p:nvSpPr>
          <p:spPr bwMode="auto">
            <a:xfrm>
              <a:off x="2544" y="1536"/>
              <a:ext cx="240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400" b="1">
                  <a:latin typeface="Times New Roman" pitchFamily="18" charset="0"/>
                </a:rPr>
                <a:t>-</a:t>
              </a:r>
              <a:endParaRPr kumimoji="1" lang="ru-RU" sz="2400" b="1">
                <a:latin typeface="Times New Roman" pitchFamily="18" charset="0"/>
              </a:endParaRPr>
            </a:p>
          </p:txBody>
        </p:sp>
      </p:grp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506756-D1BD-4C6F-9284-964D2EE52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/>
      <p:bldP spid="73757" grpId="0" autoUpdateAnimBg="0"/>
      <p:bldP spid="73758" grpId="0" autoUpdateAnimBg="0"/>
      <p:bldP spid="73759" grpId="0" autoUpdateAnimBg="0"/>
      <p:bldP spid="737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20676"/>
            <a:ext cx="7929562" cy="911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Градусы и радианы</a:t>
            </a:r>
            <a:endParaRPr lang="ru-RU" sz="4000" i="1"/>
          </a:p>
        </p:txBody>
      </p:sp>
      <p:sp>
        <p:nvSpPr>
          <p:cNvPr id="1044" name="Oval 3"/>
          <p:cNvSpPr>
            <a:spLocks noChangeArrowheads="1"/>
          </p:cNvSpPr>
          <p:nvPr/>
        </p:nvSpPr>
        <p:spPr bwMode="auto">
          <a:xfrm>
            <a:off x="3943351" y="2116138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5" name="Line 4"/>
          <p:cNvSpPr>
            <a:spLocks noChangeShapeType="1"/>
          </p:cNvSpPr>
          <p:nvPr/>
        </p:nvSpPr>
        <p:spPr bwMode="auto">
          <a:xfrm>
            <a:off x="5729288" y="17526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046" name="Line 5"/>
          <p:cNvSpPr>
            <a:spLocks noChangeShapeType="1"/>
          </p:cNvSpPr>
          <p:nvPr/>
        </p:nvSpPr>
        <p:spPr bwMode="auto">
          <a:xfrm>
            <a:off x="3657600" y="393065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047" name="Text Box 6"/>
          <p:cNvSpPr txBox="1">
            <a:spLocks noChangeArrowheads="1"/>
          </p:cNvSpPr>
          <p:nvPr/>
        </p:nvSpPr>
        <p:spPr bwMode="auto">
          <a:xfrm>
            <a:off x="5562600" y="3960814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1048" name="Text Box 7"/>
          <p:cNvSpPr txBox="1">
            <a:spLocks noChangeArrowheads="1"/>
          </p:cNvSpPr>
          <p:nvPr/>
        </p:nvSpPr>
        <p:spPr bwMode="auto">
          <a:xfrm>
            <a:off x="9372600" y="3500438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1049" name="Text Box 8"/>
          <p:cNvSpPr txBox="1">
            <a:spLocks noChangeArrowheads="1"/>
          </p:cNvSpPr>
          <p:nvPr/>
        </p:nvSpPr>
        <p:spPr bwMode="auto">
          <a:xfrm>
            <a:off x="5222875" y="1314450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grpSp>
        <p:nvGrpSpPr>
          <p:cNvPr id="1050" name="Group 28"/>
          <p:cNvGrpSpPr>
            <a:grpSpLocks noChangeAspect="1"/>
          </p:cNvGrpSpPr>
          <p:nvPr/>
        </p:nvGrpSpPr>
        <p:grpSpPr bwMode="auto">
          <a:xfrm>
            <a:off x="7010401" y="1593850"/>
            <a:ext cx="1763713" cy="1606550"/>
            <a:chOff x="1440" y="1296"/>
            <a:chExt cx="1344" cy="1202"/>
          </a:xfrm>
        </p:grpSpPr>
        <p:sp>
          <p:nvSpPr>
            <p:cNvPr id="1083" name="Arc 29"/>
            <p:cNvSpPr>
              <a:spLocks noChangeAspect="1"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T0" fmla="*/ 565 w 20474"/>
                <a:gd name="T1" fmla="*/ 0 h 19671"/>
                <a:gd name="T2" fmla="*/ 1296 w 20474"/>
                <a:gd name="T3" fmla="*/ 781 h 19671"/>
                <a:gd name="T4" fmla="*/ 0 w 20474"/>
                <a:gd name="T5" fmla="*/ 1202 h 19671"/>
                <a:gd name="T6" fmla="*/ 0 60000 65536"/>
                <a:gd name="T7" fmla="*/ 0 60000 65536"/>
                <a:gd name="T8" fmla="*/ 0 60000 65536"/>
                <a:gd name="T9" fmla="*/ 0 w 20474"/>
                <a:gd name="T10" fmla="*/ 0 h 19671"/>
                <a:gd name="T11" fmla="*/ 20474 w 20474"/>
                <a:gd name="T12" fmla="*/ 19671 h 19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4" name="Text Box 30"/>
            <p:cNvSpPr txBox="1">
              <a:spLocks noChangeAspect="1" noChangeArrowheads="1"/>
            </p:cNvSpPr>
            <p:nvPr/>
          </p:nvSpPr>
          <p:spPr bwMode="auto">
            <a:xfrm>
              <a:off x="2543" y="1535"/>
              <a:ext cx="241" cy="3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400" b="1">
                  <a:latin typeface="Times New Roman" pitchFamily="18" charset="0"/>
                </a:rPr>
                <a:t>+</a:t>
              </a:r>
              <a:endParaRPr kumimoji="1" lang="ru-RU" sz="2400" b="1">
                <a:latin typeface="Times New Roman" pitchFamily="18" charset="0"/>
              </a:endParaRP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5718175" y="3386139"/>
            <a:ext cx="2992438" cy="574675"/>
            <a:chOff x="2642" y="2133"/>
            <a:chExt cx="1885" cy="362"/>
          </a:xfrm>
        </p:grpSpPr>
        <p:sp>
          <p:nvSpPr>
            <p:cNvPr id="1082" name="Line 34"/>
            <p:cNvSpPr>
              <a:spLocks noChangeShapeType="1"/>
            </p:cNvSpPr>
            <p:nvPr/>
          </p:nvSpPr>
          <p:spPr bwMode="auto">
            <a:xfrm>
              <a:off x="2642" y="2479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42" name="Object 35"/>
            <p:cNvGraphicFramePr>
              <a:graphicFrameLocks noChangeAspect="1"/>
            </p:cNvGraphicFramePr>
            <p:nvPr/>
          </p:nvGraphicFramePr>
          <p:xfrm>
            <a:off x="3855" y="2133"/>
            <a:ext cx="672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47" name="Equation" r:id="rId4" imgW="495000" imgH="266400" progId="Equation.DSMT4">
                    <p:embed/>
                  </p:oleObj>
                </mc:Choice>
                <mc:Fallback>
                  <p:oleObj name="Equation" r:id="rId4" imgW="495000" imgH="266400" progId="Equation.DSMT4">
                    <p:embed/>
                    <p:pic>
                      <p:nvPicPr>
                        <p:cNvPr id="1042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5" y="2133"/>
                          <a:ext cx="672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603876" y="2506664"/>
            <a:ext cx="3154363" cy="985837"/>
            <a:chOff x="2570" y="1579"/>
            <a:chExt cx="1987" cy="621"/>
          </a:xfrm>
        </p:grpSpPr>
        <p:sp>
          <p:nvSpPr>
            <p:cNvPr id="1081" name="Line 36"/>
            <p:cNvSpPr>
              <a:spLocks noChangeShapeType="1"/>
            </p:cNvSpPr>
            <p:nvPr/>
          </p:nvSpPr>
          <p:spPr bwMode="auto">
            <a:xfrm rot="-1800000">
              <a:off x="2570" y="220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41" name="Object 44"/>
            <p:cNvGraphicFramePr>
              <a:graphicFrameLocks noChangeAspect="1"/>
            </p:cNvGraphicFramePr>
            <p:nvPr/>
          </p:nvGraphicFramePr>
          <p:xfrm>
            <a:off x="3712" y="1579"/>
            <a:ext cx="845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48" name="Equation" r:id="rId6" imgW="622080" imgH="457200" progId="Equation.DSMT4">
                    <p:embed/>
                  </p:oleObj>
                </mc:Choice>
                <mc:Fallback>
                  <p:oleObj name="Equation" r:id="rId6" imgW="622080" imgH="457200" progId="Equation.DSMT4">
                    <p:embed/>
                    <p:pic>
                      <p:nvPicPr>
                        <p:cNvPr id="1041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2" y="1579"/>
                          <a:ext cx="845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5473700" y="2027238"/>
            <a:ext cx="2984500" cy="1274762"/>
            <a:chOff x="2488" y="1277"/>
            <a:chExt cx="1880" cy="803"/>
          </a:xfrm>
        </p:grpSpPr>
        <p:sp>
          <p:nvSpPr>
            <p:cNvPr id="1080" name="Line 39"/>
            <p:cNvSpPr>
              <a:spLocks noChangeShapeType="1"/>
            </p:cNvSpPr>
            <p:nvPr/>
          </p:nvSpPr>
          <p:spPr bwMode="auto">
            <a:xfrm rot="-2700000">
              <a:off x="2488" y="208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40" name="Object 45"/>
            <p:cNvGraphicFramePr>
              <a:graphicFrameLocks noChangeAspect="1"/>
            </p:cNvGraphicFramePr>
            <p:nvPr/>
          </p:nvGraphicFramePr>
          <p:xfrm>
            <a:off x="3505" y="1277"/>
            <a:ext cx="863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49" name="Equation" r:id="rId8" imgW="634680" imgH="444240" progId="Equation.DSMT4">
                    <p:embed/>
                  </p:oleObj>
                </mc:Choice>
                <mc:Fallback>
                  <p:oleObj name="Equation" r:id="rId8" imgW="634680" imgH="444240" progId="Equation.DSMT4">
                    <p:embed/>
                    <p:pic>
                      <p:nvPicPr>
                        <p:cNvPr id="104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" y="1277"/>
                          <a:ext cx="863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184901" y="1681163"/>
            <a:ext cx="1916113" cy="2379662"/>
            <a:chOff x="2936" y="1059"/>
            <a:chExt cx="1207" cy="1499"/>
          </a:xfrm>
        </p:grpSpPr>
        <p:sp>
          <p:nvSpPr>
            <p:cNvPr id="1079" name="Line 37"/>
            <p:cNvSpPr>
              <a:spLocks noChangeShapeType="1"/>
            </p:cNvSpPr>
            <p:nvPr/>
          </p:nvSpPr>
          <p:spPr bwMode="auto">
            <a:xfrm rot="-3600000">
              <a:off x="2365" y="1987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9" name="Object 46"/>
            <p:cNvGraphicFramePr>
              <a:graphicFrameLocks noChangeAspect="1"/>
            </p:cNvGraphicFramePr>
            <p:nvPr/>
          </p:nvGraphicFramePr>
          <p:xfrm>
            <a:off x="3280" y="1059"/>
            <a:ext cx="863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0" name="Equation" r:id="rId10" imgW="634680" imgH="457200" progId="Equation.DSMT4">
                    <p:embed/>
                  </p:oleObj>
                </mc:Choice>
                <mc:Fallback>
                  <p:oleObj name="Equation" r:id="rId10" imgW="634680" imgH="457200" progId="Equation.DSMT4">
                    <p:embed/>
                    <p:pic>
                      <p:nvPicPr>
                        <p:cNvPr id="1039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0" y="1059"/>
                          <a:ext cx="863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5740400" y="1411289"/>
            <a:ext cx="1411288" cy="2535237"/>
            <a:chOff x="2656" y="889"/>
            <a:chExt cx="889" cy="1597"/>
          </a:xfrm>
        </p:grpSpPr>
        <p:sp>
          <p:nvSpPr>
            <p:cNvPr id="1078" name="Line 38"/>
            <p:cNvSpPr>
              <a:spLocks noChangeShapeType="1"/>
            </p:cNvSpPr>
            <p:nvPr/>
          </p:nvSpPr>
          <p:spPr bwMode="auto">
            <a:xfrm rot="-5400000">
              <a:off x="2085" y="191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8" name="Object 47"/>
            <p:cNvGraphicFramePr>
              <a:graphicFrameLocks noChangeAspect="1"/>
            </p:cNvGraphicFramePr>
            <p:nvPr/>
          </p:nvGraphicFramePr>
          <p:xfrm>
            <a:off x="2700" y="889"/>
            <a:ext cx="845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1" name="Equation" r:id="rId12" imgW="622080" imgH="444240" progId="Equation.DSMT4">
                    <p:embed/>
                  </p:oleObj>
                </mc:Choice>
                <mc:Fallback>
                  <p:oleObj name="Equation" r:id="rId12" imgW="622080" imgH="444240" progId="Equation.DSMT4">
                    <p:embed/>
                    <p:pic>
                      <p:nvPicPr>
                        <p:cNvPr id="1038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0" y="889"/>
                          <a:ext cx="845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2951164" y="1600200"/>
            <a:ext cx="2332037" cy="2463800"/>
            <a:chOff x="899" y="1008"/>
            <a:chExt cx="1469" cy="1552"/>
          </a:xfrm>
        </p:grpSpPr>
        <p:sp>
          <p:nvSpPr>
            <p:cNvPr id="1077" name="Line 40"/>
            <p:cNvSpPr>
              <a:spLocks noChangeShapeType="1"/>
            </p:cNvSpPr>
            <p:nvPr/>
          </p:nvSpPr>
          <p:spPr bwMode="auto">
            <a:xfrm rot="-7200000">
              <a:off x="1797" y="1989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7" name="Object 48"/>
            <p:cNvGraphicFramePr>
              <a:graphicFrameLocks noChangeAspect="1"/>
            </p:cNvGraphicFramePr>
            <p:nvPr/>
          </p:nvGraphicFramePr>
          <p:xfrm>
            <a:off x="899" y="1008"/>
            <a:ext cx="1069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2" name="Equation" r:id="rId14" imgW="787320" imgH="457200" progId="Equation.DSMT4">
                    <p:embed/>
                  </p:oleObj>
                </mc:Choice>
                <mc:Fallback>
                  <p:oleObj name="Equation" r:id="rId14" imgW="787320" imgH="457200" progId="Equation.DSMT4">
                    <p:embed/>
                    <p:pic>
                      <p:nvPicPr>
                        <p:cNvPr id="1037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9" y="1008"/>
                          <a:ext cx="1069" cy="6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2743200" y="1981201"/>
            <a:ext cx="2349500" cy="2227263"/>
            <a:chOff x="768" y="1248"/>
            <a:chExt cx="1480" cy="1403"/>
          </a:xfrm>
        </p:grpSpPr>
        <p:sp>
          <p:nvSpPr>
            <p:cNvPr id="1076" name="Line 41"/>
            <p:cNvSpPr>
              <a:spLocks noChangeShapeType="1"/>
            </p:cNvSpPr>
            <p:nvPr/>
          </p:nvSpPr>
          <p:spPr bwMode="auto">
            <a:xfrm rot="-8100000">
              <a:off x="1677" y="208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6" name="Object 49"/>
            <p:cNvGraphicFramePr>
              <a:graphicFrameLocks noChangeAspect="1"/>
            </p:cNvGraphicFramePr>
            <p:nvPr/>
          </p:nvGraphicFramePr>
          <p:xfrm>
            <a:off x="768" y="1248"/>
            <a:ext cx="1052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3" name="Equation" r:id="rId16" imgW="774360" imgH="444240" progId="Equation.DSMT4">
                    <p:embed/>
                  </p:oleObj>
                </mc:Choice>
                <mc:Fallback>
                  <p:oleObj name="Equation" r:id="rId16" imgW="774360" imgH="444240" progId="Equation.DSMT4">
                    <p:embed/>
                    <p:pic>
                      <p:nvPicPr>
                        <p:cNvPr id="1036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248"/>
                          <a:ext cx="1052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2265363" y="2441576"/>
            <a:ext cx="3586162" cy="1050925"/>
            <a:chOff x="467" y="1538"/>
            <a:chExt cx="2259" cy="662"/>
          </a:xfrm>
        </p:grpSpPr>
        <p:sp>
          <p:nvSpPr>
            <p:cNvPr id="1075" name="Line 42"/>
            <p:cNvSpPr>
              <a:spLocks noChangeShapeType="1"/>
            </p:cNvSpPr>
            <p:nvPr/>
          </p:nvSpPr>
          <p:spPr bwMode="auto">
            <a:xfrm rot="-9000000">
              <a:off x="1584" y="2200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5" name="Object 50"/>
            <p:cNvGraphicFramePr>
              <a:graphicFrameLocks noChangeAspect="1"/>
            </p:cNvGraphicFramePr>
            <p:nvPr/>
          </p:nvGraphicFramePr>
          <p:xfrm>
            <a:off x="467" y="1538"/>
            <a:ext cx="1069" cy="6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4" name="Equation" r:id="rId18" imgW="787320" imgH="457200" progId="Equation.DSMT4">
                    <p:embed/>
                  </p:oleObj>
                </mc:Choice>
                <mc:Fallback>
                  <p:oleObj name="Equation" r:id="rId18" imgW="787320" imgH="457200" progId="Equation.DSMT4">
                    <p:embed/>
                    <p:pic>
                      <p:nvPicPr>
                        <p:cNvPr id="1035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" y="1538"/>
                          <a:ext cx="1069" cy="6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2359025" y="3386138"/>
            <a:ext cx="3378200" cy="576262"/>
            <a:chOff x="526" y="2133"/>
            <a:chExt cx="2128" cy="363"/>
          </a:xfrm>
        </p:grpSpPr>
        <p:sp>
          <p:nvSpPr>
            <p:cNvPr id="1074" name="Line 43"/>
            <p:cNvSpPr>
              <a:spLocks noChangeShapeType="1"/>
            </p:cNvSpPr>
            <p:nvPr/>
          </p:nvSpPr>
          <p:spPr bwMode="auto">
            <a:xfrm rot="10800000">
              <a:off x="1512" y="2488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4" name="Object 51"/>
            <p:cNvGraphicFramePr>
              <a:graphicFrameLocks noChangeAspect="1"/>
            </p:cNvGraphicFramePr>
            <p:nvPr/>
          </p:nvGraphicFramePr>
          <p:xfrm>
            <a:off x="526" y="2133"/>
            <a:ext cx="914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5" name="Equation" r:id="rId20" imgW="672840" imgH="266400" progId="Equation.DSMT4">
                    <p:embed/>
                  </p:oleObj>
                </mc:Choice>
                <mc:Fallback>
                  <p:oleObj name="Equation" r:id="rId20" imgW="672840" imgH="266400" progId="Equation.DSMT4">
                    <p:embed/>
                    <p:pic>
                      <p:nvPicPr>
                        <p:cNvPr id="1034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" y="2133"/>
                          <a:ext cx="914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82"/>
          <p:cNvGrpSpPr>
            <a:grpSpLocks/>
          </p:cNvGrpSpPr>
          <p:nvPr/>
        </p:nvGrpSpPr>
        <p:grpSpPr bwMode="auto">
          <a:xfrm>
            <a:off x="2287589" y="4310064"/>
            <a:ext cx="3563937" cy="985837"/>
            <a:chOff x="481" y="2715"/>
            <a:chExt cx="2245" cy="621"/>
          </a:xfrm>
        </p:grpSpPr>
        <p:graphicFrame>
          <p:nvGraphicFramePr>
            <p:cNvPr id="1033" name="Object 63"/>
            <p:cNvGraphicFramePr>
              <a:graphicFrameLocks noChangeAspect="1"/>
            </p:cNvGraphicFramePr>
            <p:nvPr/>
          </p:nvGraphicFramePr>
          <p:xfrm>
            <a:off x="481" y="2715"/>
            <a:ext cx="1103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6" name="Equation" r:id="rId22" imgW="812520" imgH="457200" progId="Equation.DSMT4">
                    <p:embed/>
                  </p:oleObj>
                </mc:Choice>
                <mc:Fallback>
                  <p:oleObj name="Equation" r:id="rId22" imgW="812520" imgH="457200" progId="Equation.DSMT4">
                    <p:embed/>
                    <p:pic>
                      <p:nvPicPr>
                        <p:cNvPr id="1033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" y="2715"/>
                          <a:ext cx="1103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73" name="Line 65"/>
            <p:cNvSpPr>
              <a:spLocks noChangeShapeType="1"/>
            </p:cNvSpPr>
            <p:nvPr/>
          </p:nvSpPr>
          <p:spPr bwMode="auto">
            <a:xfrm rot="9000000">
              <a:off x="1584" y="2773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2590801" y="4589464"/>
            <a:ext cx="3408363" cy="1322387"/>
            <a:chOff x="672" y="2891"/>
            <a:chExt cx="2147" cy="833"/>
          </a:xfrm>
        </p:grpSpPr>
        <p:sp>
          <p:nvSpPr>
            <p:cNvPr id="1072" name="Line 68"/>
            <p:cNvSpPr>
              <a:spLocks noChangeShapeType="1"/>
            </p:cNvSpPr>
            <p:nvPr/>
          </p:nvSpPr>
          <p:spPr bwMode="auto">
            <a:xfrm rot="8100000">
              <a:off x="1677" y="289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2" name="Object 75"/>
            <p:cNvGraphicFramePr>
              <a:graphicFrameLocks noChangeAspect="1"/>
            </p:cNvGraphicFramePr>
            <p:nvPr/>
          </p:nvGraphicFramePr>
          <p:xfrm>
            <a:off x="672" y="3120"/>
            <a:ext cx="1085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7" name="Equation" r:id="rId24" imgW="799920" imgH="444240" progId="Equation.DSMT4">
                    <p:embed/>
                  </p:oleObj>
                </mc:Choice>
                <mc:Fallback>
                  <p:oleObj name="Equation" r:id="rId24" imgW="799920" imgH="444240" progId="Equation.DSMT4">
                    <p:embed/>
                    <p:pic>
                      <p:nvPicPr>
                        <p:cNvPr id="1032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3120"/>
                          <a:ext cx="1085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84"/>
          <p:cNvGrpSpPr>
            <a:grpSpLocks/>
          </p:cNvGrpSpPr>
          <p:nvPr/>
        </p:nvGrpSpPr>
        <p:grpSpPr bwMode="auto">
          <a:xfrm>
            <a:off x="3162300" y="3810001"/>
            <a:ext cx="2120900" cy="2798763"/>
            <a:chOff x="1032" y="2400"/>
            <a:chExt cx="1336" cy="1763"/>
          </a:xfrm>
        </p:grpSpPr>
        <p:sp>
          <p:nvSpPr>
            <p:cNvPr id="1071" name="Line 70"/>
            <p:cNvSpPr>
              <a:spLocks noChangeShapeType="1"/>
            </p:cNvSpPr>
            <p:nvPr/>
          </p:nvSpPr>
          <p:spPr bwMode="auto">
            <a:xfrm rot="7200000">
              <a:off x="1797" y="297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1" name="Object 76"/>
            <p:cNvGraphicFramePr>
              <a:graphicFrameLocks noChangeAspect="1"/>
            </p:cNvGraphicFramePr>
            <p:nvPr/>
          </p:nvGraphicFramePr>
          <p:xfrm>
            <a:off x="1032" y="3542"/>
            <a:ext cx="1103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8" name="Equation" r:id="rId26" imgW="812520" imgH="457200" progId="Equation.DSMT4">
                    <p:embed/>
                  </p:oleObj>
                </mc:Choice>
                <mc:Fallback>
                  <p:oleObj name="Equation" r:id="rId26" imgW="812520" imgH="457200" progId="Equation.DSMT4">
                    <p:embed/>
                    <p:pic>
                      <p:nvPicPr>
                        <p:cNvPr id="1031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2" y="3542"/>
                          <a:ext cx="1103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85"/>
          <p:cNvGrpSpPr>
            <a:grpSpLocks/>
          </p:cNvGrpSpPr>
          <p:nvPr/>
        </p:nvGrpSpPr>
        <p:grpSpPr bwMode="auto">
          <a:xfrm>
            <a:off x="4948239" y="3937000"/>
            <a:ext cx="1722437" cy="2736850"/>
            <a:chOff x="2157" y="2480"/>
            <a:chExt cx="1085" cy="1724"/>
          </a:xfrm>
        </p:grpSpPr>
        <p:sp>
          <p:nvSpPr>
            <p:cNvPr id="1070" name="Line 71"/>
            <p:cNvSpPr>
              <a:spLocks noChangeShapeType="1"/>
            </p:cNvSpPr>
            <p:nvPr/>
          </p:nvSpPr>
          <p:spPr bwMode="auto">
            <a:xfrm rot="5400000">
              <a:off x="2077" y="305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0" name="Object 77"/>
            <p:cNvGraphicFramePr>
              <a:graphicFrameLocks noChangeAspect="1"/>
            </p:cNvGraphicFramePr>
            <p:nvPr/>
          </p:nvGraphicFramePr>
          <p:xfrm>
            <a:off x="2157" y="3600"/>
            <a:ext cx="1085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59" name="Equation" r:id="rId28" imgW="799920" imgH="444240" progId="Equation.DSMT4">
                    <p:embed/>
                  </p:oleObj>
                </mc:Choice>
                <mc:Fallback>
                  <p:oleObj name="Equation" r:id="rId28" imgW="799920" imgH="444240" progId="Equation.DSMT4">
                    <p:embed/>
                    <p:pic>
                      <p:nvPicPr>
                        <p:cNvPr id="1030" name="Object 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7" y="3600"/>
                          <a:ext cx="1085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86"/>
          <p:cNvGrpSpPr>
            <a:grpSpLocks/>
          </p:cNvGrpSpPr>
          <p:nvPr/>
        </p:nvGrpSpPr>
        <p:grpSpPr bwMode="auto">
          <a:xfrm>
            <a:off x="6184900" y="3810000"/>
            <a:ext cx="2197100" cy="2514600"/>
            <a:chOff x="2936" y="2400"/>
            <a:chExt cx="1384" cy="1584"/>
          </a:xfrm>
        </p:grpSpPr>
        <p:sp>
          <p:nvSpPr>
            <p:cNvPr id="1069" name="Line 72"/>
            <p:cNvSpPr>
              <a:spLocks noChangeShapeType="1"/>
            </p:cNvSpPr>
            <p:nvPr/>
          </p:nvSpPr>
          <p:spPr bwMode="auto">
            <a:xfrm rot="3600000">
              <a:off x="2365" y="297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9" name="Object 78"/>
            <p:cNvGraphicFramePr>
              <a:graphicFrameLocks noChangeAspect="1"/>
            </p:cNvGraphicFramePr>
            <p:nvPr/>
          </p:nvGraphicFramePr>
          <p:xfrm>
            <a:off x="3235" y="3363"/>
            <a:ext cx="1085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60" name="Equation" r:id="rId30" imgW="799920" imgH="457200" progId="Equation.DSMT4">
                    <p:embed/>
                  </p:oleObj>
                </mc:Choice>
                <mc:Fallback>
                  <p:oleObj name="Equation" r:id="rId30" imgW="799920" imgH="457200" progId="Equation.DSMT4">
                    <p:embed/>
                    <p:pic>
                      <p:nvPicPr>
                        <p:cNvPr id="1029" name="Object 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5" y="3363"/>
                          <a:ext cx="1085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87"/>
          <p:cNvGrpSpPr>
            <a:grpSpLocks/>
          </p:cNvGrpSpPr>
          <p:nvPr/>
        </p:nvGrpSpPr>
        <p:grpSpPr bwMode="auto">
          <a:xfrm>
            <a:off x="6375400" y="3683000"/>
            <a:ext cx="2509838" cy="2184400"/>
            <a:chOff x="3056" y="2320"/>
            <a:chExt cx="1581" cy="1376"/>
          </a:xfrm>
        </p:grpSpPr>
        <p:sp>
          <p:nvSpPr>
            <p:cNvPr id="1068" name="Line 73"/>
            <p:cNvSpPr>
              <a:spLocks noChangeShapeType="1"/>
            </p:cNvSpPr>
            <p:nvPr/>
          </p:nvSpPr>
          <p:spPr bwMode="auto">
            <a:xfrm rot="2700000">
              <a:off x="2485" y="289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8" name="Object 79"/>
            <p:cNvGraphicFramePr>
              <a:graphicFrameLocks noChangeAspect="1"/>
            </p:cNvGraphicFramePr>
            <p:nvPr/>
          </p:nvGraphicFramePr>
          <p:xfrm>
            <a:off x="3552" y="3092"/>
            <a:ext cx="1085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61" name="Equation" r:id="rId32" imgW="799920" imgH="444240" progId="Equation.DSMT4">
                    <p:embed/>
                  </p:oleObj>
                </mc:Choice>
                <mc:Fallback>
                  <p:oleObj name="Equation" r:id="rId32" imgW="799920" imgH="444240" progId="Equation.DSMT4">
                    <p:embed/>
                    <p:pic>
                      <p:nvPicPr>
                        <p:cNvPr id="1028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3092"/>
                          <a:ext cx="1085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88"/>
          <p:cNvGrpSpPr>
            <a:grpSpLocks/>
          </p:cNvGrpSpPr>
          <p:nvPr/>
        </p:nvGrpSpPr>
        <p:grpSpPr bwMode="auto">
          <a:xfrm>
            <a:off x="5630864" y="4389438"/>
            <a:ext cx="3741737" cy="1020762"/>
            <a:chOff x="2587" y="2765"/>
            <a:chExt cx="2357" cy="643"/>
          </a:xfrm>
        </p:grpSpPr>
        <p:sp>
          <p:nvSpPr>
            <p:cNvPr id="1067" name="Line 74"/>
            <p:cNvSpPr>
              <a:spLocks noChangeShapeType="1"/>
            </p:cNvSpPr>
            <p:nvPr/>
          </p:nvSpPr>
          <p:spPr bwMode="auto">
            <a:xfrm rot="1800000">
              <a:off x="2587" y="276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7" name="Object 80"/>
            <p:cNvGraphicFramePr>
              <a:graphicFrameLocks noChangeAspect="1"/>
            </p:cNvGraphicFramePr>
            <p:nvPr/>
          </p:nvGraphicFramePr>
          <p:xfrm>
            <a:off x="3772" y="2787"/>
            <a:ext cx="1172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962" name="Equation" r:id="rId34" imgW="863280" imgH="457200" progId="Equation.DSMT4">
                    <p:embed/>
                  </p:oleObj>
                </mc:Choice>
                <mc:Fallback>
                  <p:oleObj name="Equation" r:id="rId34" imgW="863280" imgH="457200" progId="Equation.DSMT4">
                    <p:embed/>
                    <p:pic>
                      <p:nvPicPr>
                        <p:cNvPr id="1027" name="Object 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2" y="2787"/>
                          <a:ext cx="1172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5857" name="Object 81"/>
          <p:cNvGraphicFramePr>
            <a:graphicFrameLocks noChangeAspect="1"/>
          </p:cNvGraphicFramePr>
          <p:nvPr/>
        </p:nvGraphicFramePr>
        <p:xfrm>
          <a:off x="7551738" y="3921126"/>
          <a:ext cx="16684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3" name="Equation" r:id="rId36" imgW="774360" imgH="266400" progId="Equation.DSMT4">
                  <p:embed/>
                </p:oleObj>
              </mc:Choice>
              <mc:Fallback>
                <p:oleObj name="Equation" r:id="rId36" imgW="774360" imgH="266400" progId="Equation.DSMT4">
                  <p:embed/>
                  <p:pic>
                    <p:nvPicPr>
                      <p:cNvPr id="75857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1738" y="3921126"/>
                        <a:ext cx="1668462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C0AD8E0-3587-490B-9366-DAADA4EF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 flipV="1">
            <a:off x="7643814" y="4740275"/>
            <a:ext cx="1836737" cy="1765300"/>
            <a:chOff x="1440" y="1296"/>
            <a:chExt cx="1344" cy="1202"/>
          </a:xfrm>
        </p:grpSpPr>
        <p:sp>
          <p:nvSpPr>
            <p:cNvPr id="2079" name="Arc 62"/>
            <p:cNvSpPr>
              <a:spLocks/>
            </p:cNvSpPr>
            <p:nvPr/>
          </p:nvSpPr>
          <p:spPr bwMode="auto">
            <a:xfrm>
              <a:off x="1440" y="1296"/>
              <a:ext cx="1296" cy="1202"/>
            </a:xfrm>
            <a:custGeom>
              <a:avLst/>
              <a:gdLst>
                <a:gd name="T0" fmla="*/ 565 w 20474"/>
                <a:gd name="T1" fmla="*/ 0 h 19671"/>
                <a:gd name="T2" fmla="*/ 1296 w 20474"/>
                <a:gd name="T3" fmla="*/ 781 h 19671"/>
                <a:gd name="T4" fmla="*/ 0 w 20474"/>
                <a:gd name="T5" fmla="*/ 1202 h 19671"/>
                <a:gd name="T6" fmla="*/ 0 60000 65536"/>
                <a:gd name="T7" fmla="*/ 0 60000 65536"/>
                <a:gd name="T8" fmla="*/ 0 60000 65536"/>
                <a:gd name="T9" fmla="*/ 0 w 20474"/>
                <a:gd name="T10" fmla="*/ 0 h 19671"/>
                <a:gd name="T11" fmla="*/ 20474 w 20474"/>
                <a:gd name="T12" fmla="*/ 19671 h 196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74" h="19671" fill="none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</a:path>
                <a:path w="20474" h="19671" stroke="0" extrusionOk="0">
                  <a:moveTo>
                    <a:pt x="8923" y="0"/>
                  </a:moveTo>
                  <a:cubicBezTo>
                    <a:pt x="14380" y="2476"/>
                    <a:pt x="18563" y="7107"/>
                    <a:pt x="20473" y="12787"/>
                  </a:cubicBezTo>
                  <a:lnTo>
                    <a:pt x="0" y="1967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lg" len="lg"/>
              <a:tailEnd type="none" w="med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80" name="Text Box 63"/>
            <p:cNvSpPr txBox="1">
              <a:spLocks noChangeArrowheads="1"/>
            </p:cNvSpPr>
            <p:nvPr/>
          </p:nvSpPr>
          <p:spPr bwMode="auto">
            <a:xfrm>
              <a:off x="2544" y="1582"/>
              <a:ext cx="240" cy="3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sz="2400" b="1">
                  <a:latin typeface="Times New Roman" pitchFamily="18" charset="0"/>
                </a:rPr>
                <a:t>-</a:t>
              </a:r>
              <a:endParaRPr kumimoji="1" lang="ru-RU" sz="2400" b="1">
                <a:latin typeface="Times New Roman" pitchFamily="18" charset="0"/>
              </a:endParaRPr>
            </a:p>
          </p:txBody>
        </p:sp>
      </p:grp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20676"/>
            <a:ext cx="7929562" cy="911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Градусы и радианы</a:t>
            </a:r>
            <a:endParaRPr lang="ru-RU" sz="4000" i="1"/>
          </a:p>
        </p:txBody>
      </p:sp>
      <p:sp>
        <p:nvSpPr>
          <p:cNvPr id="2059" name="Oval 3"/>
          <p:cNvSpPr>
            <a:spLocks noChangeArrowheads="1"/>
          </p:cNvSpPr>
          <p:nvPr/>
        </p:nvSpPr>
        <p:spPr bwMode="auto">
          <a:xfrm>
            <a:off x="3943351" y="2116138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Line 4"/>
          <p:cNvSpPr>
            <a:spLocks noChangeShapeType="1"/>
          </p:cNvSpPr>
          <p:nvPr/>
        </p:nvSpPr>
        <p:spPr bwMode="auto">
          <a:xfrm flipH="1">
            <a:off x="5729288" y="1314450"/>
            <a:ext cx="0" cy="508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061" name="Line 5"/>
          <p:cNvSpPr>
            <a:spLocks noChangeShapeType="1"/>
          </p:cNvSpPr>
          <p:nvPr/>
        </p:nvSpPr>
        <p:spPr bwMode="auto">
          <a:xfrm>
            <a:off x="3657600" y="3930650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062" name="Text Box 6"/>
          <p:cNvSpPr txBox="1">
            <a:spLocks noChangeArrowheads="1"/>
          </p:cNvSpPr>
          <p:nvPr/>
        </p:nvSpPr>
        <p:spPr bwMode="auto">
          <a:xfrm>
            <a:off x="5562600" y="3960814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2063" name="Text Box 7"/>
          <p:cNvSpPr txBox="1">
            <a:spLocks noChangeArrowheads="1"/>
          </p:cNvSpPr>
          <p:nvPr/>
        </p:nvSpPr>
        <p:spPr bwMode="auto">
          <a:xfrm>
            <a:off x="9372600" y="3500438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2064" name="Text Box 8"/>
          <p:cNvSpPr txBox="1">
            <a:spLocks noChangeArrowheads="1"/>
          </p:cNvSpPr>
          <p:nvPr/>
        </p:nvSpPr>
        <p:spPr bwMode="auto">
          <a:xfrm>
            <a:off x="5222875" y="1314450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718175" y="3386139"/>
            <a:ext cx="2992438" cy="574675"/>
            <a:chOff x="2642" y="2133"/>
            <a:chExt cx="1885" cy="362"/>
          </a:xfrm>
        </p:grpSpPr>
        <p:sp>
          <p:nvSpPr>
            <p:cNvPr id="2078" name="Line 13"/>
            <p:cNvSpPr>
              <a:spLocks noChangeShapeType="1"/>
            </p:cNvSpPr>
            <p:nvPr/>
          </p:nvSpPr>
          <p:spPr bwMode="auto">
            <a:xfrm>
              <a:off x="2642" y="2479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6" name="Object 14"/>
            <p:cNvGraphicFramePr>
              <a:graphicFrameLocks noChangeAspect="1"/>
            </p:cNvGraphicFramePr>
            <p:nvPr/>
          </p:nvGraphicFramePr>
          <p:xfrm>
            <a:off x="3855" y="2133"/>
            <a:ext cx="672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68" name="Equation" r:id="rId4" imgW="495000" imgH="266400" progId="Equation.DSMT4">
                    <p:embed/>
                  </p:oleObj>
                </mc:Choice>
                <mc:Fallback>
                  <p:oleObj name="Equation" r:id="rId4" imgW="495000" imgH="266400" progId="Equation.DSMT4">
                    <p:embed/>
                    <p:pic>
                      <p:nvPicPr>
                        <p:cNvPr id="2056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5" y="2133"/>
                          <a:ext cx="672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572000" y="1371601"/>
            <a:ext cx="2217738" cy="2574925"/>
            <a:chOff x="1920" y="864"/>
            <a:chExt cx="1397" cy="1622"/>
          </a:xfrm>
        </p:grpSpPr>
        <p:sp>
          <p:nvSpPr>
            <p:cNvPr id="2077" name="Line 25"/>
            <p:cNvSpPr>
              <a:spLocks noChangeShapeType="1"/>
            </p:cNvSpPr>
            <p:nvPr/>
          </p:nvSpPr>
          <p:spPr bwMode="auto">
            <a:xfrm rot="-5400000">
              <a:off x="2085" y="191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5" name="Object 26"/>
            <p:cNvGraphicFramePr>
              <a:graphicFrameLocks noChangeAspect="1"/>
            </p:cNvGraphicFramePr>
            <p:nvPr/>
          </p:nvGraphicFramePr>
          <p:xfrm>
            <a:off x="1920" y="864"/>
            <a:ext cx="1397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69" name="Equation" r:id="rId6" imgW="1028520" imgH="444240" progId="Equation.DSMT4">
                    <p:embed/>
                  </p:oleObj>
                </mc:Choice>
                <mc:Fallback>
                  <p:oleObj name="Equation" r:id="rId6" imgW="1028520" imgH="444240" progId="Equation.DSMT4">
                    <p:embed/>
                    <p:pic>
                      <p:nvPicPr>
                        <p:cNvPr id="2055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864"/>
                          <a:ext cx="1397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1905001" y="3386138"/>
            <a:ext cx="3832225" cy="576262"/>
            <a:chOff x="240" y="2133"/>
            <a:chExt cx="2414" cy="363"/>
          </a:xfrm>
        </p:grpSpPr>
        <p:sp>
          <p:nvSpPr>
            <p:cNvPr id="2076" name="Line 37"/>
            <p:cNvSpPr>
              <a:spLocks noChangeShapeType="1"/>
            </p:cNvSpPr>
            <p:nvPr/>
          </p:nvSpPr>
          <p:spPr bwMode="auto">
            <a:xfrm rot="10800000">
              <a:off x="1512" y="2488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4" name="Object 38"/>
            <p:cNvGraphicFramePr>
              <a:graphicFrameLocks noChangeAspect="1"/>
            </p:cNvGraphicFramePr>
            <p:nvPr/>
          </p:nvGraphicFramePr>
          <p:xfrm>
            <a:off x="240" y="2133"/>
            <a:ext cx="1259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0" name="Equation" r:id="rId8" imgW="927000" imgH="266400" progId="Equation.DSMT4">
                    <p:embed/>
                  </p:oleObj>
                </mc:Choice>
                <mc:Fallback>
                  <p:oleObj name="Equation" r:id="rId8" imgW="927000" imgH="266400" progId="Equation.DSMT4">
                    <p:embed/>
                    <p:pic>
                      <p:nvPicPr>
                        <p:cNvPr id="2054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133"/>
                          <a:ext cx="1259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4879976" y="3937000"/>
            <a:ext cx="1858963" cy="2736850"/>
            <a:chOff x="2114" y="2480"/>
            <a:chExt cx="1171" cy="1724"/>
          </a:xfrm>
        </p:grpSpPr>
        <p:sp>
          <p:nvSpPr>
            <p:cNvPr id="2075" name="Line 49"/>
            <p:cNvSpPr>
              <a:spLocks noChangeShapeType="1"/>
            </p:cNvSpPr>
            <p:nvPr/>
          </p:nvSpPr>
          <p:spPr bwMode="auto">
            <a:xfrm rot="5400000">
              <a:off x="2077" y="305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3" name="Object 50"/>
            <p:cNvGraphicFramePr>
              <a:graphicFrameLocks noChangeAspect="1"/>
            </p:cNvGraphicFramePr>
            <p:nvPr/>
          </p:nvGraphicFramePr>
          <p:xfrm>
            <a:off x="2114" y="3600"/>
            <a:ext cx="1171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1" name="Equation" r:id="rId10" imgW="863280" imgH="444240" progId="Equation.DSMT4">
                    <p:embed/>
                  </p:oleObj>
                </mc:Choice>
                <mc:Fallback>
                  <p:oleObj name="Equation" r:id="rId10" imgW="863280" imgH="444240" progId="Equation.DSMT4">
                    <p:embed/>
                    <p:pic>
                      <p:nvPicPr>
                        <p:cNvPr id="2053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4" y="3600"/>
                          <a:ext cx="1171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6184901" y="3810000"/>
            <a:ext cx="2265363" cy="2514600"/>
            <a:chOff x="2936" y="2400"/>
            <a:chExt cx="1427" cy="1584"/>
          </a:xfrm>
        </p:grpSpPr>
        <p:sp>
          <p:nvSpPr>
            <p:cNvPr id="2074" name="Line 52"/>
            <p:cNvSpPr>
              <a:spLocks noChangeShapeType="1"/>
            </p:cNvSpPr>
            <p:nvPr/>
          </p:nvSpPr>
          <p:spPr bwMode="auto">
            <a:xfrm rot="3600000">
              <a:off x="2365" y="297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2" name="Object 53"/>
            <p:cNvGraphicFramePr>
              <a:graphicFrameLocks noChangeAspect="1"/>
            </p:cNvGraphicFramePr>
            <p:nvPr/>
          </p:nvGraphicFramePr>
          <p:xfrm>
            <a:off x="3192" y="3363"/>
            <a:ext cx="1171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2" name="Equation" r:id="rId12" imgW="863280" imgH="457200" progId="Equation.DSMT4">
                    <p:embed/>
                  </p:oleObj>
                </mc:Choice>
                <mc:Fallback>
                  <p:oleObj name="Equation" r:id="rId12" imgW="863280" imgH="457200" progId="Equation.DSMT4">
                    <p:embed/>
                    <p:pic>
                      <p:nvPicPr>
                        <p:cNvPr id="2052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2" y="3363"/>
                          <a:ext cx="1171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6375400" y="3683000"/>
            <a:ext cx="2578100" cy="2184400"/>
            <a:chOff x="3056" y="2320"/>
            <a:chExt cx="1624" cy="1376"/>
          </a:xfrm>
        </p:grpSpPr>
        <p:sp>
          <p:nvSpPr>
            <p:cNvPr id="2073" name="Line 55"/>
            <p:cNvSpPr>
              <a:spLocks noChangeShapeType="1"/>
            </p:cNvSpPr>
            <p:nvPr/>
          </p:nvSpPr>
          <p:spPr bwMode="auto">
            <a:xfrm rot="2700000">
              <a:off x="2485" y="2891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1" name="Object 56"/>
            <p:cNvGraphicFramePr>
              <a:graphicFrameLocks noChangeAspect="1"/>
            </p:cNvGraphicFramePr>
            <p:nvPr/>
          </p:nvGraphicFramePr>
          <p:xfrm>
            <a:off x="3509" y="3092"/>
            <a:ext cx="1171" cy="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3" name="Equation" r:id="rId14" imgW="863280" imgH="444240" progId="Equation.DSMT4">
                    <p:embed/>
                  </p:oleObj>
                </mc:Choice>
                <mc:Fallback>
                  <p:oleObj name="Equation" r:id="rId14" imgW="863280" imgH="444240" progId="Equation.DSMT4">
                    <p:embed/>
                    <p:pic>
                      <p:nvPicPr>
                        <p:cNvPr id="2051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9" y="3092"/>
                          <a:ext cx="1171" cy="6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5630864" y="4389438"/>
            <a:ext cx="3741737" cy="1020762"/>
            <a:chOff x="2587" y="2765"/>
            <a:chExt cx="2357" cy="643"/>
          </a:xfrm>
        </p:grpSpPr>
        <p:sp>
          <p:nvSpPr>
            <p:cNvPr id="2072" name="Line 58"/>
            <p:cNvSpPr>
              <a:spLocks noChangeShapeType="1"/>
            </p:cNvSpPr>
            <p:nvPr/>
          </p:nvSpPr>
          <p:spPr bwMode="auto">
            <a:xfrm rot="1800000">
              <a:off x="2587" y="2765"/>
              <a:ext cx="1142" cy="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0" name="Object 59"/>
            <p:cNvGraphicFramePr>
              <a:graphicFrameLocks noChangeAspect="1"/>
            </p:cNvGraphicFramePr>
            <p:nvPr/>
          </p:nvGraphicFramePr>
          <p:xfrm>
            <a:off x="3772" y="2787"/>
            <a:ext cx="1172" cy="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574" name="Equation" r:id="rId16" imgW="863280" imgH="457200" progId="Equation.DSMT4">
                    <p:embed/>
                  </p:oleObj>
                </mc:Choice>
                <mc:Fallback>
                  <p:oleObj name="Equation" r:id="rId16" imgW="863280" imgH="457200" progId="Equation.DSMT4">
                    <p:embed/>
                    <p:pic>
                      <p:nvPicPr>
                        <p:cNvPr id="205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2" y="2787"/>
                          <a:ext cx="1172" cy="6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274E4120-FDB2-49DF-ADA6-85478124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20676"/>
            <a:ext cx="7929562" cy="911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Косинус и синус</a:t>
            </a:r>
            <a:endParaRPr lang="ru-RU" sz="4000" i="1"/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819151" y="2261281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605088" y="1897743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533400" y="4075793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438400" y="4105957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715000" y="4090081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686050" y="1459593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79906" name="Line 34"/>
          <p:cNvSpPr>
            <a:spLocks noChangeShapeType="1"/>
          </p:cNvSpPr>
          <p:nvPr/>
        </p:nvSpPr>
        <p:spPr bwMode="auto">
          <a:xfrm>
            <a:off x="3924300" y="2812143"/>
            <a:ext cx="0" cy="1290638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07" name="Line 35"/>
          <p:cNvSpPr>
            <a:spLocks noChangeShapeType="1"/>
          </p:cNvSpPr>
          <p:nvPr/>
        </p:nvSpPr>
        <p:spPr bwMode="auto">
          <a:xfrm flipH="1">
            <a:off x="2605088" y="2824843"/>
            <a:ext cx="1319212" cy="0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08" name="AutoShape 36"/>
          <p:cNvSpPr>
            <a:spLocks noChangeArrowheads="1"/>
          </p:cNvSpPr>
          <p:nvPr/>
        </p:nvSpPr>
        <p:spPr bwMode="auto">
          <a:xfrm>
            <a:off x="3860801" y="4034519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09" name="AutoShape 37"/>
          <p:cNvSpPr>
            <a:spLocks noChangeArrowheads="1"/>
          </p:cNvSpPr>
          <p:nvPr/>
        </p:nvSpPr>
        <p:spPr bwMode="auto">
          <a:xfrm>
            <a:off x="2549526" y="2769282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3794125" y="4198031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cost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79911" name="Text Box 39"/>
          <p:cNvSpPr txBox="1">
            <a:spLocks noChangeArrowheads="1"/>
          </p:cNvSpPr>
          <p:nvPr/>
        </p:nvSpPr>
        <p:spPr bwMode="auto">
          <a:xfrm>
            <a:off x="2057400" y="2659743"/>
            <a:ext cx="3810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sint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79890" name="AutoShape 18"/>
          <p:cNvSpPr>
            <a:spLocks noChangeArrowheads="1"/>
          </p:cNvSpPr>
          <p:nvPr/>
        </p:nvSpPr>
        <p:spPr bwMode="auto">
          <a:xfrm>
            <a:off x="3873501" y="2780394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3886201" y="2507343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E2D60E8-20C1-4E40-9065-43BB21BF6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18" name="Скругленный прямоугольник 4">
            <a:extLst>
              <a:ext uri="{FF2B5EF4-FFF2-40B4-BE49-F238E27FC236}">
                <a16:creationId xmlns:a16="http://schemas.microsoft.com/office/drawing/2014/main" id="{4CE6D431-DE9D-4F50-AB52-436E24F576CA}"/>
              </a:ext>
            </a:extLst>
          </p:cNvPr>
          <p:cNvSpPr/>
          <p:nvPr/>
        </p:nvSpPr>
        <p:spPr>
          <a:xfrm>
            <a:off x="4327525" y="1255920"/>
            <a:ext cx="6855922" cy="159908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sz="2400" b="1" dirty="0">
                <a:solidFill>
                  <a:srgbClr val="00206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Косинусом угла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называется абсцисса точки, полученной поворотом точки (1;0) вокруг начала координат на угол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(обозначается </a:t>
            </a:r>
            <a:r>
              <a:rPr lang="ru-RU" sz="2400" dirty="0" err="1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cos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)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D69C26B-79E0-4A09-8EAC-64FB8186D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608" y="1592943"/>
            <a:ext cx="609600" cy="609600"/>
          </a:xfrm>
          <a:prstGeom prst="rect">
            <a:avLst/>
          </a:prstGeom>
        </p:spPr>
      </p:pic>
      <p:sp>
        <p:nvSpPr>
          <p:cNvPr id="20" name="Скругленный прямоугольник 4">
            <a:extLst>
              <a:ext uri="{FF2B5EF4-FFF2-40B4-BE49-F238E27FC236}">
                <a16:creationId xmlns:a16="http://schemas.microsoft.com/office/drawing/2014/main" id="{B6CC233D-D064-4F6E-8702-322EC81E8B40}"/>
              </a:ext>
            </a:extLst>
          </p:cNvPr>
          <p:cNvSpPr/>
          <p:nvPr/>
        </p:nvSpPr>
        <p:spPr>
          <a:xfrm>
            <a:off x="4359276" y="4894943"/>
            <a:ext cx="6855922" cy="159908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Синусом угла 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называется ордината точки, полученной поворотом точки (1;0) вокруг начала координат на угол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  (обозначается</a:t>
            </a:r>
            <a:r>
              <a:rPr lang="en-US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sin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).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2ABF2DB6-DB40-4290-A292-567E033ED5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3359" y="5231966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9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06" grpId="0" animBg="1"/>
      <p:bldP spid="79907" grpId="0" animBg="1"/>
      <p:bldP spid="79908" grpId="0" animBg="1"/>
      <p:bldP spid="79909" grpId="0" animBg="1"/>
      <p:bldP spid="79910" grpId="0" autoUpdateAnimBg="0"/>
      <p:bldP spid="79911" grpId="0" autoUpdateAnimBg="0"/>
      <p:bldP spid="79890" grpId="0" animBg="1"/>
      <p:bldP spid="79912" grpId="0" autoUpdateAnimBg="0"/>
      <p:bldP spid="1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20676"/>
            <a:ext cx="7929562" cy="911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Тангенс</a:t>
            </a:r>
            <a:endParaRPr lang="ru-RU" sz="4000" i="1"/>
          </a:p>
        </p:txBody>
      </p:sp>
      <p:sp>
        <p:nvSpPr>
          <p:cNvPr id="3076" name="Oval 3"/>
          <p:cNvSpPr>
            <a:spLocks noChangeArrowheads="1"/>
          </p:cNvSpPr>
          <p:nvPr/>
        </p:nvSpPr>
        <p:spPr bwMode="auto">
          <a:xfrm>
            <a:off x="819151" y="2145167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2605088" y="1781629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533400" y="3959679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438400" y="3989843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5715000" y="3973967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2686050" y="1343479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 flipH="1">
            <a:off x="2759076" y="2238829"/>
            <a:ext cx="1812925" cy="1568450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4364039" y="2335668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4572000" y="2238829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tgt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81935" name="AutoShape 15"/>
          <p:cNvSpPr>
            <a:spLocks noChangeArrowheads="1"/>
          </p:cNvSpPr>
          <p:nvPr/>
        </p:nvSpPr>
        <p:spPr bwMode="auto">
          <a:xfrm>
            <a:off x="3927476" y="2708730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3733801" y="2238829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4418014" y="1343479"/>
            <a:ext cx="1587" cy="470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4495800" y="3991430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3089" name="Rectangle 21"/>
          <p:cNvSpPr>
            <a:spLocks noChangeArrowheads="1"/>
          </p:cNvSpPr>
          <p:nvPr/>
        </p:nvSpPr>
        <p:spPr bwMode="auto">
          <a:xfrm>
            <a:off x="1646238" y="2819855"/>
            <a:ext cx="79216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/>
              <a:t>II</a:t>
            </a:r>
            <a:endParaRPr kumimoji="1" lang="ru-RU"/>
          </a:p>
        </p:txBody>
      </p:sp>
      <p:sp>
        <p:nvSpPr>
          <p:cNvPr id="3090" name="Rectangle 22"/>
          <p:cNvSpPr>
            <a:spLocks noChangeArrowheads="1"/>
          </p:cNvSpPr>
          <p:nvPr/>
        </p:nvSpPr>
        <p:spPr bwMode="auto">
          <a:xfrm>
            <a:off x="3067050" y="2789693"/>
            <a:ext cx="254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/>
              <a:t>I</a:t>
            </a:r>
            <a:endParaRPr kumimoji="1" lang="ru-RU" sz="2000"/>
          </a:p>
        </p:txBody>
      </p:sp>
      <p:sp>
        <p:nvSpPr>
          <p:cNvPr id="3091" name="Rectangle 23"/>
          <p:cNvSpPr>
            <a:spLocks noChangeArrowheads="1"/>
          </p:cNvSpPr>
          <p:nvPr/>
        </p:nvSpPr>
        <p:spPr bwMode="auto">
          <a:xfrm>
            <a:off x="1646238" y="4681992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III</a:t>
            </a:r>
            <a:endParaRPr kumimoji="1" lang="ru-RU"/>
          </a:p>
        </p:txBody>
      </p:sp>
      <p:sp>
        <p:nvSpPr>
          <p:cNvPr id="3092" name="Rectangle 24"/>
          <p:cNvSpPr>
            <a:spLocks noChangeArrowheads="1"/>
          </p:cNvSpPr>
          <p:nvPr/>
        </p:nvSpPr>
        <p:spPr bwMode="auto">
          <a:xfrm>
            <a:off x="3121025" y="4681992"/>
            <a:ext cx="4000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/>
              <a:t>IV</a:t>
            </a:r>
            <a:endParaRPr kumimoji="1"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FF46515-06F4-4AFB-BBE2-96001008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28" name="Скругленный прямоугольник 4">
            <a:extLst>
              <a:ext uri="{FF2B5EF4-FFF2-40B4-BE49-F238E27FC236}">
                <a16:creationId xmlns:a16="http://schemas.microsoft.com/office/drawing/2014/main" id="{ADFE3E4A-9629-4EBF-93E0-436EBF67B7C5}"/>
              </a:ext>
            </a:extLst>
          </p:cNvPr>
          <p:cNvSpPr/>
          <p:nvPr/>
        </p:nvSpPr>
        <p:spPr>
          <a:xfrm>
            <a:off x="5245101" y="1817220"/>
            <a:ext cx="5945697" cy="159908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Тангенсом угла 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называется отношение синуса угла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к его косинусу (обозначается </a:t>
            </a:r>
            <a:r>
              <a:rPr lang="en-US" altLang="ru-RU" sz="2400" dirty="0" err="1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tg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)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4E77ACD9-B3C6-4715-903F-06F9FBE06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1360" y="2281240"/>
            <a:ext cx="609600" cy="609600"/>
          </a:xfrm>
          <a:prstGeom prst="rect">
            <a:avLst/>
          </a:prstGeom>
        </p:spPr>
      </p:pic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2DCF60C-5900-433B-BD2F-2F68614B5E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369084"/>
              </p:ext>
            </p:extLst>
          </p:nvPr>
        </p:nvGraphicFramePr>
        <p:xfrm>
          <a:off x="6527625" y="4104159"/>
          <a:ext cx="3225975" cy="1639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Equation" r:id="rId5" imgW="1143239" imgH="580857" progId="Equation.DSMT4">
                  <p:embed/>
                </p:oleObj>
              </mc:Choice>
              <mc:Fallback>
                <p:oleObj name="Equation" r:id="rId5" imgW="1143239" imgH="5808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27625" y="4104159"/>
                        <a:ext cx="3225975" cy="1639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9" grpId="0" animBg="1"/>
      <p:bldP spid="81931" grpId="0" animBg="1"/>
      <p:bldP spid="81933" grpId="0" autoUpdateAnimBg="0"/>
      <p:bldP spid="81935" grpId="0" animBg="1"/>
      <p:bldP spid="81936" grpId="0" autoUpdateAnimBg="0"/>
      <p:bldP spid="81937" grpId="0" animBg="1"/>
      <p:bldP spid="81938" grpId="0" autoUpdateAnimBg="0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320676"/>
            <a:ext cx="7929562" cy="9112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Котангенс</a:t>
            </a:r>
            <a:endParaRPr lang="ru-RU" sz="4000" i="1"/>
          </a:p>
        </p:txBody>
      </p:sp>
      <p:sp>
        <p:nvSpPr>
          <p:cNvPr id="4100" name="Oval 3"/>
          <p:cNvSpPr>
            <a:spLocks noChangeArrowheads="1"/>
          </p:cNvSpPr>
          <p:nvPr/>
        </p:nvSpPr>
        <p:spPr bwMode="auto">
          <a:xfrm>
            <a:off x="1051380" y="2217738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2837317" y="18542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765629" y="403225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670629" y="4062414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947229" y="4046538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x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918279" y="1416050"/>
            <a:ext cx="381000" cy="438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y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 flipH="1">
            <a:off x="2837317" y="2174876"/>
            <a:ext cx="2119312" cy="1857375"/>
          </a:xfrm>
          <a:prstGeom prst="line">
            <a:avLst/>
          </a:prstGeom>
          <a:noFill/>
          <a:ln w="12700">
            <a:solidFill>
              <a:srgbClr val="6699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978" name="AutoShape 10"/>
          <p:cNvSpPr>
            <a:spLocks noChangeArrowheads="1"/>
          </p:cNvSpPr>
          <p:nvPr/>
        </p:nvSpPr>
        <p:spPr bwMode="auto">
          <a:xfrm>
            <a:off x="4845505" y="2159001"/>
            <a:ext cx="111125" cy="111125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4728029" y="1854200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2000" i="1">
                <a:latin typeface="Times New Roman" pitchFamily="18" charset="0"/>
              </a:rPr>
              <a:t>ctgt</a:t>
            </a:r>
            <a:endParaRPr kumimoji="1" lang="ru-RU" sz="2000" i="1">
              <a:latin typeface="Times New Roman" pitchFamily="18" charset="0"/>
            </a:endParaRPr>
          </a:p>
        </p:txBody>
      </p:sp>
      <p:sp>
        <p:nvSpPr>
          <p:cNvPr id="83980" name="AutoShape 12"/>
          <p:cNvSpPr>
            <a:spLocks noChangeArrowheads="1"/>
          </p:cNvSpPr>
          <p:nvPr/>
        </p:nvSpPr>
        <p:spPr bwMode="auto">
          <a:xfrm>
            <a:off x="4159705" y="2781301"/>
            <a:ext cx="111125" cy="111125"/>
          </a:xfrm>
          <a:prstGeom prst="flowChartConnector">
            <a:avLst/>
          </a:prstGeom>
          <a:solidFill>
            <a:srgbClr val="99CC00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3966030" y="2311400"/>
            <a:ext cx="4730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2400" i="1">
                <a:latin typeface="Times New Roman" pitchFamily="18" charset="0"/>
              </a:rPr>
              <a:t>t</a:t>
            </a:r>
            <a:endParaRPr kumimoji="1" lang="ru-RU" sz="2400" i="1">
              <a:latin typeface="Times New Roman" pitchFamily="18" charset="0"/>
            </a:endParaRPr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 rot="5400000">
            <a:off x="3193711" y="-130968"/>
            <a:ext cx="1587" cy="4705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2670629" y="1930401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ru-RU" sz="1600">
                <a:latin typeface="Times New Roman" pitchFamily="18" charset="0"/>
              </a:rPr>
              <a:t>0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1795917" y="2892426"/>
            <a:ext cx="311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</a:t>
            </a:r>
            <a:endParaRPr kumimoji="1" lang="ru-RU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299279" y="2892426"/>
            <a:ext cx="247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/>
              <a:t>I</a:t>
            </a:r>
            <a:endParaRPr kumimoji="1" lang="ru-RU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1795917" y="4683126"/>
            <a:ext cx="374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III</a:t>
            </a:r>
            <a:endParaRPr kumimoji="1" lang="ru-RU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346904" y="4683126"/>
            <a:ext cx="4000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/>
              <a:t>IV</a:t>
            </a:r>
            <a:endParaRPr kumimoji="1"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9A4F5D9-177F-47A1-BBF9-F8BD4A26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26" name="Скругленный прямоугольник 4">
            <a:extLst>
              <a:ext uri="{FF2B5EF4-FFF2-40B4-BE49-F238E27FC236}">
                <a16:creationId xmlns:a16="http://schemas.microsoft.com/office/drawing/2014/main" id="{AE7764F9-061F-4F85-A533-0EACC3180215}"/>
              </a:ext>
            </a:extLst>
          </p:cNvPr>
          <p:cNvSpPr/>
          <p:nvPr/>
        </p:nvSpPr>
        <p:spPr>
          <a:xfrm>
            <a:off x="5761492" y="2304580"/>
            <a:ext cx="5564697" cy="159908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Котангенсом угла 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называется отношение косинуса угла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к его синусу (обозначается </a:t>
            </a:r>
            <a:r>
              <a:rPr lang="en-US" altLang="ru-RU" sz="2400" dirty="0" err="1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ctg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α</a:t>
            </a:r>
            <a:r>
              <a:rPr lang="ru-RU" alt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)</a:t>
            </a: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9318C54D-F547-4F92-91C4-AC20FA5B8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751" y="2768600"/>
            <a:ext cx="609600" cy="609600"/>
          </a:xfrm>
          <a:prstGeom prst="rect">
            <a:avLst/>
          </a:prstGeom>
        </p:spPr>
      </p:pic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B493974A-6ADF-423B-B565-BAF5C2EA40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83658"/>
              </p:ext>
            </p:extLst>
          </p:nvPr>
        </p:nvGraphicFramePr>
        <p:xfrm>
          <a:off x="6816045" y="4579825"/>
          <a:ext cx="3169784" cy="1440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3" name="Equation" r:id="rId5" imgW="1362025" imgH="619134" progId="Equation.DSMT4">
                  <p:embed/>
                </p:oleObj>
              </mc:Choice>
              <mc:Fallback>
                <p:oleObj name="Equation" r:id="rId5" imgW="1362025" imgH="61913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16045" y="4579825"/>
                        <a:ext cx="3169784" cy="1440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7" grpId="0" animBg="1"/>
      <p:bldP spid="83978" grpId="0" animBg="1"/>
      <p:bldP spid="83979" grpId="0" autoUpdateAnimBg="0"/>
      <p:bldP spid="83980" grpId="0" animBg="1"/>
      <p:bldP spid="83981" grpId="0" autoUpdateAnimBg="0"/>
      <p:bldP spid="83982" grpId="0" animBg="1"/>
      <p:bldP spid="83983" grpId="0" autoUpdateAnimBg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DC788-7B92-4BBD-AF1B-2F86A3DE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Знаки тригонометрических функций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735242-B7C2-465A-B57E-62DF3641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pic>
        <p:nvPicPr>
          <p:cNvPr id="74754" name="Picture 2" descr="Четверть числовой окружности">
            <a:extLst>
              <a:ext uri="{FF2B5EF4-FFF2-40B4-BE49-F238E27FC236}">
                <a16:creationId xmlns:a16="http://schemas.microsoft.com/office/drawing/2014/main" id="{9466D25F-EA5F-4400-B073-21880F3AA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531" y="1336543"/>
            <a:ext cx="5442438" cy="538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9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A90FAF7-639B-4562-84C9-55A63063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CFC0E-99D3-4F37-B912-111DC078C0C1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EC46453-0548-4321-A5F0-37A0255AD15F}"/>
              </a:ext>
            </a:extLst>
          </p:cNvPr>
          <p:cNvSpPr/>
          <p:nvPr/>
        </p:nvSpPr>
        <p:spPr>
          <a:xfrm>
            <a:off x="403351" y="44119"/>
            <a:ext cx="64087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+mj-lt"/>
                <a:ea typeface="+mj-ea"/>
                <a:cs typeface="+mj-cs"/>
              </a:rPr>
              <a:t>Тригонометрический круг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735960" y="1268760"/>
            <a:ext cx="0" cy="46085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071664" y="3784928"/>
            <a:ext cx="6696744" cy="41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3791744" y="1844824"/>
            <a:ext cx="3816424" cy="3816424"/>
          </a:xfrm>
          <a:prstGeom prst="ellipse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929734" y="4013478"/>
            <a:ext cx="2153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Century Gothic" panose="020B0502020202020204" pitchFamily="34" charset="0"/>
              </a:rPr>
              <a:t>Ось косинусов</a:t>
            </a:r>
            <a:endParaRPr lang="ru-RU" sz="1050" b="1" dirty="0">
              <a:solidFill>
                <a:schemeClr val="tx2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88959" y="835415"/>
            <a:ext cx="18517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Ось синусов</a:t>
            </a:r>
            <a:endParaRPr lang="ru-RU" sz="1050" b="1" dirty="0">
              <a:solidFill>
                <a:schemeClr val="accent2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14682" y="2150149"/>
            <a:ext cx="18325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Ось </a:t>
            </a:r>
          </a:p>
          <a:p>
            <a:r>
              <a:rPr lang="ru-RU" sz="2000" b="1" dirty="0">
                <a:solidFill>
                  <a:schemeClr val="accent4"/>
                </a:solidFill>
                <a:latin typeface="Century Gothic" panose="020B0502020202020204" pitchFamily="34" charset="0"/>
              </a:rPr>
              <a:t>котангенсов</a:t>
            </a:r>
            <a:endParaRPr lang="ru-RU" sz="1050" b="1" dirty="0">
              <a:solidFill>
                <a:schemeClr val="accent4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58850" y="498971"/>
            <a:ext cx="1531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A7A3E"/>
                </a:solidFill>
                <a:latin typeface="Century Gothic" panose="020B0502020202020204" pitchFamily="34" charset="0"/>
              </a:rPr>
              <a:t>Ось </a:t>
            </a:r>
          </a:p>
          <a:p>
            <a:r>
              <a:rPr lang="ru-RU" sz="2000" b="1" dirty="0">
                <a:solidFill>
                  <a:srgbClr val="0A7A3E"/>
                </a:solidFill>
                <a:latin typeface="Century Gothic" panose="020B0502020202020204" pitchFamily="34" charset="0"/>
              </a:rPr>
              <a:t>тангенсов</a:t>
            </a:r>
            <a:endParaRPr lang="ru-RU" sz="1050" b="1" dirty="0">
              <a:solidFill>
                <a:srgbClr val="0A7A3E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7605480" y="3393790"/>
                <a:ext cx="4106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000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5480" y="3393790"/>
                <a:ext cx="41069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6447425" y="3805367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425" y="3805367"/>
                <a:ext cx="386644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6734377" y="3758862"/>
                <a:ext cx="538224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377" y="3758862"/>
                <a:ext cx="538224" cy="6741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7687242" y="2348791"/>
                <a:ext cx="538224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7242" y="2348791"/>
                <a:ext cx="538224" cy="6750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7666510" y="1434804"/>
                <a:ext cx="4106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000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510" y="1434804"/>
                <a:ext cx="41069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7666510" y="274097"/>
                <a:ext cx="538224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510" y="274097"/>
                <a:ext cx="538224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5739812" y="2534125"/>
                <a:ext cx="3866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812" y="2534125"/>
                <a:ext cx="386644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5716054" y="4416129"/>
                <a:ext cx="59824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054" y="4416129"/>
                <a:ext cx="598241" cy="6109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4392870" y="3805367"/>
                <a:ext cx="64953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870" y="3805367"/>
                <a:ext cx="649537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7068054" y="3778360"/>
                <a:ext cx="538224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054" y="3778360"/>
                <a:ext cx="538224" cy="6732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Прямоугольник 27"/>
              <p:cNvSpPr/>
              <p:nvPr/>
            </p:nvSpPr>
            <p:spPr>
              <a:xfrm>
                <a:off x="5240285" y="2048909"/>
                <a:ext cx="538224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85" y="2048909"/>
                <a:ext cx="538224" cy="67415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/>
              <p:cNvSpPr/>
              <p:nvPr/>
            </p:nvSpPr>
            <p:spPr>
              <a:xfrm>
                <a:off x="4028788" y="3842464"/>
                <a:ext cx="537390" cy="537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788" y="3842464"/>
                <a:ext cx="537390" cy="537135"/>
              </a:xfrm>
              <a:prstGeom prst="rect">
                <a:avLst/>
              </a:prstGeom>
              <a:blipFill>
                <a:blip r:embed="rId13"/>
                <a:stretch>
                  <a:fillRect l="-10227" b="-5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>
                <a:off x="5133612" y="4855015"/>
                <a:ext cx="537390" cy="537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612" y="4855015"/>
                <a:ext cx="537390" cy="537135"/>
              </a:xfrm>
              <a:prstGeom prst="rect">
                <a:avLst/>
              </a:prstGeom>
              <a:blipFill>
                <a:blip r:embed="rId14"/>
                <a:stretch>
                  <a:fillRect l="-9091" b="-4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/>
              <p:cNvSpPr/>
              <p:nvPr/>
            </p:nvSpPr>
            <p:spPr>
              <a:xfrm>
                <a:off x="3713931" y="3803106"/>
                <a:ext cx="537391" cy="536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931" y="3803106"/>
                <a:ext cx="537391" cy="536494"/>
              </a:xfrm>
              <a:prstGeom prst="rect">
                <a:avLst/>
              </a:prstGeom>
              <a:blipFill>
                <a:blip r:embed="rId15"/>
                <a:stretch>
                  <a:fillRect l="-9091" b="-5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Прямоугольник 32"/>
              <p:cNvSpPr/>
              <p:nvPr/>
            </p:nvSpPr>
            <p:spPr>
              <a:xfrm>
                <a:off x="5673671" y="5066635"/>
                <a:ext cx="537391" cy="536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71" y="5066635"/>
                <a:ext cx="537391" cy="536494"/>
              </a:xfrm>
              <a:prstGeom prst="rect">
                <a:avLst/>
              </a:prstGeom>
              <a:blipFill>
                <a:blip r:embed="rId16"/>
                <a:stretch>
                  <a:fillRect l="-10227" b="-5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/>
          <p:cNvCxnSpPr/>
          <p:nvPr/>
        </p:nvCxnSpPr>
        <p:spPr>
          <a:xfrm>
            <a:off x="1847528" y="1844824"/>
            <a:ext cx="792088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7606278" y="188642"/>
            <a:ext cx="2912" cy="67690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Прямоугольник 37"/>
              <p:cNvSpPr/>
              <p:nvPr/>
            </p:nvSpPr>
            <p:spPr>
              <a:xfrm>
                <a:off x="6427464" y="1147945"/>
                <a:ext cx="538224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464" y="1147945"/>
                <a:ext cx="538224" cy="6750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Прямоугольник 38"/>
              <p:cNvSpPr/>
              <p:nvPr/>
            </p:nvSpPr>
            <p:spPr>
              <a:xfrm>
                <a:off x="4297484" y="1258346"/>
                <a:ext cx="537391" cy="537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484" y="1258346"/>
                <a:ext cx="537391" cy="537840"/>
              </a:xfrm>
              <a:prstGeom prst="rect">
                <a:avLst/>
              </a:prstGeom>
              <a:blipFill>
                <a:blip r:embed="rId18"/>
                <a:stretch>
                  <a:fillRect l="-9091" b="-4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Прямоугольник 39"/>
              <p:cNvSpPr/>
              <p:nvPr/>
            </p:nvSpPr>
            <p:spPr>
              <a:xfrm>
                <a:off x="7680178" y="4470794"/>
                <a:ext cx="537391" cy="537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178" y="4470794"/>
                <a:ext cx="537391" cy="537840"/>
              </a:xfrm>
              <a:prstGeom prst="rect">
                <a:avLst/>
              </a:prstGeom>
              <a:blipFill>
                <a:blip r:embed="rId19"/>
                <a:stretch>
                  <a:fillRect l="-10227" b="-44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Прямоугольник 40"/>
              <p:cNvSpPr/>
              <p:nvPr/>
            </p:nvSpPr>
            <p:spPr>
              <a:xfrm>
                <a:off x="8723306" y="1385648"/>
                <a:ext cx="538224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306" y="1385648"/>
                <a:ext cx="538224" cy="40197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Прямоугольник 41"/>
              <p:cNvSpPr/>
              <p:nvPr/>
            </p:nvSpPr>
            <p:spPr>
              <a:xfrm>
                <a:off x="2112327" y="1367868"/>
                <a:ext cx="711349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327" y="1367868"/>
                <a:ext cx="711349" cy="40197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Прямоугольник 43"/>
              <p:cNvSpPr/>
              <p:nvPr/>
            </p:nvSpPr>
            <p:spPr>
              <a:xfrm>
                <a:off x="7602405" y="6456030"/>
                <a:ext cx="711349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405" y="6456030"/>
                <a:ext cx="711349" cy="40197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Прямоугольник 44"/>
              <p:cNvSpPr/>
              <p:nvPr/>
            </p:nvSpPr>
            <p:spPr>
              <a:xfrm>
                <a:off x="3562684" y="1415738"/>
                <a:ext cx="4940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dirty="0"/>
                  <a:t>- </a:t>
                </a:r>
                <a14:m>
                  <m:oMath xmlns:m="http://schemas.openxmlformats.org/officeDocument/2006/math">
                    <m:r>
                      <a:rPr lang="ru-RU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2000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684" y="1415738"/>
                <a:ext cx="494046" cy="400110"/>
              </a:xfrm>
              <a:prstGeom prst="rect">
                <a:avLst/>
              </a:prstGeom>
              <a:blipFill>
                <a:blip r:embed="rId23"/>
                <a:stretch>
                  <a:fillRect l="-12346" t="-6061" b="-27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Прямоугольник 45"/>
              <p:cNvSpPr/>
              <p:nvPr/>
            </p:nvSpPr>
            <p:spPr>
              <a:xfrm>
                <a:off x="7701849" y="5374957"/>
                <a:ext cx="4940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b="1" dirty="0"/>
                  <a:t>- </a:t>
                </a:r>
                <a14:m>
                  <m:oMath xmlns:m="http://schemas.openxmlformats.org/officeDocument/2006/math">
                    <m:r>
                      <a:rPr lang="ru-RU" sz="20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2000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849" y="5374957"/>
                <a:ext cx="494046" cy="400110"/>
              </a:xfrm>
              <a:prstGeom prst="rect">
                <a:avLst/>
              </a:prstGeom>
              <a:blipFill>
                <a:blip r:embed="rId24"/>
                <a:stretch>
                  <a:fillRect l="-12346" t="-7692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Дуга 51"/>
          <p:cNvSpPr/>
          <p:nvPr/>
        </p:nvSpPr>
        <p:spPr>
          <a:xfrm>
            <a:off x="7995975" y="2654623"/>
            <a:ext cx="1524506" cy="1538467"/>
          </a:xfrm>
          <a:prstGeom prst="arc">
            <a:avLst/>
          </a:pr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/>
          <p:cNvSpPr/>
          <p:nvPr/>
        </p:nvSpPr>
        <p:spPr>
          <a:xfrm rot="5400000">
            <a:off x="7878835" y="4307960"/>
            <a:ext cx="1524506" cy="1538467"/>
          </a:xfrm>
          <a:prstGeom prst="arc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люс 52"/>
          <p:cNvSpPr/>
          <p:nvPr/>
        </p:nvSpPr>
        <p:spPr>
          <a:xfrm>
            <a:off x="9100371" y="2295369"/>
            <a:ext cx="420111" cy="454443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5" name="Минус 54"/>
          <p:cNvSpPr/>
          <p:nvPr/>
        </p:nvSpPr>
        <p:spPr>
          <a:xfrm>
            <a:off x="9388778" y="5529986"/>
            <a:ext cx="327759" cy="30946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Прямоугольник 56"/>
              <p:cNvSpPr/>
              <p:nvPr/>
            </p:nvSpPr>
            <p:spPr>
              <a:xfrm>
                <a:off x="7033151" y="2824916"/>
                <a:ext cx="407483" cy="568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151" y="2824916"/>
                <a:ext cx="407483" cy="56887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Прямоугольник 57"/>
              <p:cNvSpPr/>
              <p:nvPr/>
            </p:nvSpPr>
            <p:spPr>
              <a:xfrm flipH="1">
                <a:off x="6679596" y="2348790"/>
                <a:ext cx="496805" cy="567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79596" y="2348790"/>
                <a:ext cx="496805" cy="56707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Прямоугольник 59"/>
              <p:cNvSpPr/>
              <p:nvPr/>
            </p:nvSpPr>
            <p:spPr>
              <a:xfrm>
                <a:off x="5745249" y="1212636"/>
                <a:ext cx="407483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249" y="1212636"/>
                <a:ext cx="407483" cy="56707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Прямоугольник 60"/>
              <p:cNvSpPr/>
              <p:nvPr/>
            </p:nvSpPr>
            <p:spPr>
              <a:xfrm>
                <a:off x="4746924" y="2088358"/>
                <a:ext cx="54534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924" y="2088358"/>
                <a:ext cx="545342" cy="6127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Прямоугольник 61"/>
              <p:cNvSpPr/>
              <p:nvPr/>
            </p:nvSpPr>
            <p:spPr>
              <a:xfrm flipH="1">
                <a:off x="3928667" y="2003459"/>
                <a:ext cx="496805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928667" y="2003459"/>
                <a:ext cx="496805" cy="610936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Прямоугольник 62"/>
              <p:cNvSpPr/>
              <p:nvPr/>
            </p:nvSpPr>
            <p:spPr>
              <a:xfrm>
                <a:off x="3460073" y="2649059"/>
                <a:ext cx="54534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073" y="2649059"/>
                <a:ext cx="545342" cy="618311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Прямоугольник 55"/>
              <p:cNvSpPr/>
              <p:nvPr/>
            </p:nvSpPr>
            <p:spPr>
              <a:xfrm>
                <a:off x="3328912" y="3702021"/>
                <a:ext cx="40748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912" y="3702021"/>
                <a:ext cx="407484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Прямоугольник 64"/>
              <p:cNvSpPr/>
              <p:nvPr/>
            </p:nvSpPr>
            <p:spPr>
              <a:xfrm>
                <a:off x="3525800" y="4620461"/>
                <a:ext cx="545342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800" y="4620461"/>
                <a:ext cx="545342" cy="610873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 flipH="1">
                <a:off x="3877830" y="5106258"/>
                <a:ext cx="496805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877830" y="5106258"/>
                <a:ext cx="496805" cy="616515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Прямоугольник 66"/>
              <p:cNvSpPr/>
              <p:nvPr/>
            </p:nvSpPr>
            <p:spPr>
              <a:xfrm>
                <a:off x="4353799" y="5451829"/>
                <a:ext cx="545342" cy="611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799" y="5451829"/>
                <a:ext cx="545342" cy="611706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Прямоугольник 67"/>
              <p:cNvSpPr/>
              <p:nvPr/>
            </p:nvSpPr>
            <p:spPr>
              <a:xfrm>
                <a:off x="5248082" y="5660430"/>
                <a:ext cx="54534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082" y="5660430"/>
                <a:ext cx="545342" cy="610936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Прямоугольник 68"/>
              <p:cNvSpPr/>
              <p:nvPr/>
            </p:nvSpPr>
            <p:spPr>
              <a:xfrm>
                <a:off x="6768399" y="4347732"/>
                <a:ext cx="619080" cy="568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99" y="4347732"/>
                <a:ext cx="619080" cy="568874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Прямоугольник 69"/>
              <p:cNvSpPr/>
              <p:nvPr/>
            </p:nvSpPr>
            <p:spPr>
              <a:xfrm flipH="1">
                <a:off x="6947346" y="5194212"/>
                <a:ext cx="496805" cy="567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947346" y="5194212"/>
                <a:ext cx="496805" cy="567078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Прямоугольник 70"/>
              <p:cNvSpPr/>
              <p:nvPr/>
            </p:nvSpPr>
            <p:spPr>
              <a:xfrm>
                <a:off x="6440115" y="5484824"/>
                <a:ext cx="441147" cy="4604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b="1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115" y="5484824"/>
                <a:ext cx="441147" cy="460447"/>
              </a:xfrm>
              <a:prstGeom prst="rect">
                <a:avLst/>
              </a:prstGeom>
              <a:blipFill>
                <a:blip r:embed="rId38"/>
                <a:stretch>
                  <a:fillRect l="-10959" t="-1333" b="-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Прямоугольник 71"/>
              <p:cNvSpPr/>
              <p:nvPr/>
            </p:nvSpPr>
            <p:spPr>
              <a:xfrm>
                <a:off x="5689942" y="5681385"/>
                <a:ext cx="670375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942" y="5681385"/>
                <a:ext cx="670375" cy="567078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Блок-схема: узел 72"/>
          <p:cNvSpPr/>
          <p:nvPr/>
        </p:nvSpPr>
        <p:spPr>
          <a:xfrm>
            <a:off x="7280761" y="2722976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Блок-схема: узел 75"/>
          <p:cNvSpPr/>
          <p:nvPr/>
        </p:nvSpPr>
        <p:spPr>
          <a:xfrm>
            <a:off x="7529110" y="6742233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узел 76"/>
          <p:cNvSpPr/>
          <p:nvPr/>
        </p:nvSpPr>
        <p:spPr>
          <a:xfrm>
            <a:off x="6996046" y="2341330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Блок-схема: узел 77"/>
          <p:cNvSpPr/>
          <p:nvPr/>
        </p:nvSpPr>
        <p:spPr>
          <a:xfrm>
            <a:off x="6577887" y="2019122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Блок-схема: узел 78"/>
          <p:cNvSpPr/>
          <p:nvPr/>
        </p:nvSpPr>
        <p:spPr>
          <a:xfrm>
            <a:off x="5634611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4690858" y="2018146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4281942" y="2322716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Блок-схема: узел 81"/>
          <p:cNvSpPr/>
          <p:nvPr/>
        </p:nvSpPr>
        <p:spPr>
          <a:xfrm>
            <a:off x="3939036" y="2703220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Блок-схема: узел 82"/>
          <p:cNvSpPr/>
          <p:nvPr/>
        </p:nvSpPr>
        <p:spPr>
          <a:xfrm>
            <a:off x="3701241" y="3681884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Блок-схема: узел 83"/>
          <p:cNvSpPr/>
          <p:nvPr/>
        </p:nvSpPr>
        <p:spPr>
          <a:xfrm>
            <a:off x="3967367" y="4677121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Блок-схема: узел 84"/>
          <p:cNvSpPr/>
          <p:nvPr/>
        </p:nvSpPr>
        <p:spPr>
          <a:xfrm>
            <a:off x="4253312" y="5018130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узел 85"/>
          <p:cNvSpPr/>
          <p:nvPr/>
        </p:nvSpPr>
        <p:spPr>
          <a:xfrm>
            <a:off x="4652420" y="5354565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Блок-схема: узел 86"/>
          <p:cNvSpPr/>
          <p:nvPr/>
        </p:nvSpPr>
        <p:spPr>
          <a:xfrm>
            <a:off x="5643533" y="5589241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Блок-схема: узел 87"/>
          <p:cNvSpPr/>
          <p:nvPr/>
        </p:nvSpPr>
        <p:spPr>
          <a:xfrm>
            <a:off x="6568289" y="534919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Блок-схема: узел 88"/>
          <p:cNvSpPr/>
          <p:nvPr/>
        </p:nvSpPr>
        <p:spPr>
          <a:xfrm>
            <a:off x="6987162" y="5006551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Блок-схема: узел 89"/>
          <p:cNvSpPr/>
          <p:nvPr/>
        </p:nvSpPr>
        <p:spPr>
          <a:xfrm>
            <a:off x="7300154" y="4627165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Блок-схема: узел 90"/>
          <p:cNvSpPr/>
          <p:nvPr/>
        </p:nvSpPr>
        <p:spPr>
          <a:xfrm>
            <a:off x="7529110" y="371291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Блок-схема: узел 91"/>
          <p:cNvSpPr/>
          <p:nvPr/>
        </p:nvSpPr>
        <p:spPr>
          <a:xfrm>
            <a:off x="7290282" y="371291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Блок-схема: узел 92"/>
          <p:cNvSpPr/>
          <p:nvPr/>
        </p:nvSpPr>
        <p:spPr>
          <a:xfrm>
            <a:off x="6977005" y="368452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Блок-схема: узел 93"/>
          <p:cNvSpPr/>
          <p:nvPr/>
        </p:nvSpPr>
        <p:spPr>
          <a:xfrm>
            <a:off x="6577513" y="371291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Блок-схема: узел 94"/>
          <p:cNvSpPr/>
          <p:nvPr/>
        </p:nvSpPr>
        <p:spPr>
          <a:xfrm>
            <a:off x="4672967" y="3705325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Блок-схема: узел 95"/>
          <p:cNvSpPr/>
          <p:nvPr/>
        </p:nvSpPr>
        <p:spPr>
          <a:xfrm>
            <a:off x="4272369" y="3702021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Блок-схема: узел 96"/>
          <p:cNvSpPr/>
          <p:nvPr/>
        </p:nvSpPr>
        <p:spPr>
          <a:xfrm>
            <a:off x="3967841" y="371291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Блок-схема: узел 97"/>
          <p:cNvSpPr/>
          <p:nvPr/>
        </p:nvSpPr>
        <p:spPr>
          <a:xfrm>
            <a:off x="5634493" y="2708920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Блок-схема: узел 98"/>
          <p:cNvSpPr/>
          <p:nvPr/>
        </p:nvSpPr>
        <p:spPr>
          <a:xfrm>
            <a:off x="5642767" y="2360076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узел 99"/>
          <p:cNvSpPr/>
          <p:nvPr/>
        </p:nvSpPr>
        <p:spPr>
          <a:xfrm>
            <a:off x="5634493" y="2064957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узел 100"/>
          <p:cNvSpPr/>
          <p:nvPr/>
        </p:nvSpPr>
        <p:spPr>
          <a:xfrm>
            <a:off x="5634493" y="4666025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Блок-схема: узел 101"/>
          <p:cNvSpPr/>
          <p:nvPr/>
        </p:nvSpPr>
        <p:spPr>
          <a:xfrm>
            <a:off x="5625478" y="5037660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Блок-схема: узел 102"/>
          <p:cNvSpPr/>
          <p:nvPr/>
        </p:nvSpPr>
        <p:spPr>
          <a:xfrm>
            <a:off x="5634493" y="5350074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Блок-схема: узел 103"/>
          <p:cNvSpPr/>
          <p:nvPr/>
        </p:nvSpPr>
        <p:spPr>
          <a:xfrm>
            <a:off x="2486254" y="1775601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Блок-схема: узел 104"/>
          <p:cNvSpPr/>
          <p:nvPr/>
        </p:nvSpPr>
        <p:spPr>
          <a:xfrm>
            <a:off x="3807425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Блок-схема: узел 105"/>
          <p:cNvSpPr/>
          <p:nvPr/>
        </p:nvSpPr>
        <p:spPr>
          <a:xfrm>
            <a:off x="4577972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Блок-схема: узел 106"/>
          <p:cNvSpPr/>
          <p:nvPr/>
        </p:nvSpPr>
        <p:spPr>
          <a:xfrm>
            <a:off x="6740055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Блок-схема: узел 107"/>
          <p:cNvSpPr/>
          <p:nvPr/>
        </p:nvSpPr>
        <p:spPr>
          <a:xfrm>
            <a:off x="7556779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Блок-схема: узел 108"/>
          <p:cNvSpPr/>
          <p:nvPr/>
        </p:nvSpPr>
        <p:spPr>
          <a:xfrm>
            <a:off x="8854130" y="1769838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Блок-схема: узел 109"/>
          <p:cNvSpPr/>
          <p:nvPr/>
        </p:nvSpPr>
        <p:spPr>
          <a:xfrm>
            <a:off x="7560020" y="2589816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Блок-схема: узел 110"/>
          <p:cNvSpPr/>
          <p:nvPr/>
        </p:nvSpPr>
        <p:spPr>
          <a:xfrm>
            <a:off x="7529110" y="426963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Блок-схема: узел 111"/>
          <p:cNvSpPr/>
          <p:nvPr/>
        </p:nvSpPr>
        <p:spPr>
          <a:xfrm>
            <a:off x="7530396" y="4800869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Блок-схема: узел 112"/>
          <p:cNvSpPr/>
          <p:nvPr/>
        </p:nvSpPr>
        <p:spPr>
          <a:xfrm>
            <a:off x="7529443" y="5607177"/>
            <a:ext cx="144016" cy="144016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6" name="Прямая соединительная линия 115"/>
          <p:cNvCxnSpPr>
            <a:stCxn id="73" idx="4"/>
            <a:endCxn id="90" idx="0"/>
          </p:cNvCxnSpPr>
          <p:nvPr/>
        </p:nvCxnSpPr>
        <p:spPr>
          <a:xfrm>
            <a:off x="7352770" y="2866993"/>
            <a:ext cx="19393" cy="1760173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endCxn id="89" idx="4"/>
          </p:cNvCxnSpPr>
          <p:nvPr/>
        </p:nvCxnSpPr>
        <p:spPr>
          <a:xfrm>
            <a:off x="7038568" y="2432085"/>
            <a:ext cx="20603" cy="2718483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endCxn id="88" idx="4"/>
          </p:cNvCxnSpPr>
          <p:nvPr/>
        </p:nvCxnSpPr>
        <p:spPr>
          <a:xfrm flipH="1">
            <a:off x="6640298" y="2100215"/>
            <a:ext cx="16461" cy="3393000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H="1">
            <a:off x="4721989" y="2158124"/>
            <a:ext cx="50077" cy="3372441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endCxn id="85" idx="5"/>
          </p:cNvCxnSpPr>
          <p:nvPr/>
        </p:nvCxnSpPr>
        <p:spPr>
          <a:xfrm>
            <a:off x="4371713" y="2426107"/>
            <a:ext cx="4525" cy="2714949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endCxn id="84" idx="4"/>
          </p:cNvCxnSpPr>
          <p:nvPr/>
        </p:nvCxnSpPr>
        <p:spPr>
          <a:xfrm flipH="1">
            <a:off x="4039375" y="2807981"/>
            <a:ext cx="8334" cy="2013157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>
            <a:stCxn id="80" idx="6"/>
            <a:endCxn id="78" idx="5"/>
          </p:cNvCxnSpPr>
          <p:nvPr/>
        </p:nvCxnSpPr>
        <p:spPr>
          <a:xfrm>
            <a:off x="4834874" y="2090155"/>
            <a:ext cx="1865938" cy="51893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>
            <a:endCxn id="77" idx="6"/>
          </p:cNvCxnSpPr>
          <p:nvPr/>
        </p:nvCxnSpPr>
        <p:spPr>
          <a:xfrm>
            <a:off x="4386534" y="2404256"/>
            <a:ext cx="2753528" cy="9083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4054420" y="2780929"/>
            <a:ext cx="3349267" cy="50907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endCxn id="90" idx="4"/>
          </p:cNvCxnSpPr>
          <p:nvPr/>
        </p:nvCxnSpPr>
        <p:spPr>
          <a:xfrm>
            <a:off x="4063056" y="4766691"/>
            <a:ext cx="3309107" cy="4491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>
            <a:endCxn id="89" idx="5"/>
          </p:cNvCxnSpPr>
          <p:nvPr/>
        </p:nvCxnSpPr>
        <p:spPr>
          <a:xfrm flipV="1">
            <a:off x="4377327" y="5129476"/>
            <a:ext cx="2732761" cy="846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>
            <a:endCxn id="88" idx="6"/>
          </p:cNvCxnSpPr>
          <p:nvPr/>
        </p:nvCxnSpPr>
        <p:spPr>
          <a:xfrm flipV="1">
            <a:off x="4748717" y="5421208"/>
            <a:ext cx="1963588" cy="6315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единительная линия 1033"/>
          <p:cNvCxnSpPr>
            <a:stCxn id="104" idx="4"/>
            <a:endCxn id="90" idx="6"/>
          </p:cNvCxnSpPr>
          <p:nvPr/>
        </p:nvCxnSpPr>
        <p:spPr>
          <a:xfrm>
            <a:off x="2558262" y="1919617"/>
            <a:ext cx="4885908" cy="2779556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>
            <a:stCxn id="105" idx="5"/>
            <a:endCxn id="89" idx="5"/>
          </p:cNvCxnSpPr>
          <p:nvPr/>
        </p:nvCxnSpPr>
        <p:spPr>
          <a:xfrm>
            <a:off x="3930351" y="1892764"/>
            <a:ext cx="3179737" cy="3236713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>
            <a:stCxn id="106" idx="5"/>
            <a:endCxn id="88" idx="1"/>
          </p:cNvCxnSpPr>
          <p:nvPr/>
        </p:nvCxnSpPr>
        <p:spPr>
          <a:xfrm>
            <a:off x="4700898" y="1892764"/>
            <a:ext cx="1888483" cy="3477527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>
            <a:stCxn id="107" idx="3"/>
            <a:endCxn id="86" idx="4"/>
          </p:cNvCxnSpPr>
          <p:nvPr/>
        </p:nvCxnSpPr>
        <p:spPr>
          <a:xfrm flipH="1">
            <a:off x="4724428" y="1892763"/>
            <a:ext cx="2036718" cy="3605818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>
            <a:stCxn id="108" idx="3"/>
            <a:endCxn id="85" idx="7"/>
          </p:cNvCxnSpPr>
          <p:nvPr/>
        </p:nvCxnSpPr>
        <p:spPr>
          <a:xfrm flipH="1">
            <a:off x="4376238" y="1892763"/>
            <a:ext cx="3201633" cy="3146458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>
            <a:stCxn id="109" idx="3"/>
            <a:endCxn id="84" idx="6"/>
          </p:cNvCxnSpPr>
          <p:nvPr/>
        </p:nvCxnSpPr>
        <p:spPr>
          <a:xfrm flipH="1">
            <a:off x="4111383" y="1892763"/>
            <a:ext cx="4763838" cy="2856366"/>
          </a:xfrm>
          <a:prstGeom prst="line">
            <a:avLst/>
          </a:prstGeom>
          <a:ln w="38100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>
            <a:stCxn id="111" idx="4"/>
            <a:endCxn id="86" idx="5"/>
          </p:cNvCxnSpPr>
          <p:nvPr/>
        </p:nvCxnSpPr>
        <p:spPr>
          <a:xfrm flipH="1">
            <a:off x="4775346" y="570980"/>
            <a:ext cx="2825773" cy="4906511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>
            <a:stCxn id="108" idx="3"/>
            <a:endCxn id="85" idx="6"/>
          </p:cNvCxnSpPr>
          <p:nvPr/>
        </p:nvCxnSpPr>
        <p:spPr>
          <a:xfrm flipH="1">
            <a:off x="4397328" y="1892764"/>
            <a:ext cx="3180542" cy="3197375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>
            <a:stCxn id="110" idx="6"/>
            <a:endCxn id="84" idx="5"/>
          </p:cNvCxnSpPr>
          <p:nvPr/>
        </p:nvCxnSpPr>
        <p:spPr>
          <a:xfrm flipH="1">
            <a:off x="4090292" y="2661824"/>
            <a:ext cx="3613744" cy="2138222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>
            <a:stCxn id="112" idx="6"/>
            <a:endCxn id="82" idx="5"/>
          </p:cNvCxnSpPr>
          <p:nvPr/>
        </p:nvCxnSpPr>
        <p:spPr>
          <a:xfrm flipH="1" flipV="1">
            <a:off x="4061962" y="2826145"/>
            <a:ext cx="3612451" cy="2046732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>
            <a:stCxn id="113" idx="2"/>
            <a:endCxn id="81" idx="0"/>
          </p:cNvCxnSpPr>
          <p:nvPr/>
        </p:nvCxnSpPr>
        <p:spPr>
          <a:xfrm flipH="1" flipV="1">
            <a:off x="4353951" y="2322717"/>
            <a:ext cx="3175493" cy="3356469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>
            <a:endCxn id="80" idx="0"/>
          </p:cNvCxnSpPr>
          <p:nvPr/>
        </p:nvCxnSpPr>
        <p:spPr>
          <a:xfrm flipH="1" flipV="1">
            <a:off x="4762867" y="2018146"/>
            <a:ext cx="2547599" cy="4592308"/>
          </a:xfrm>
          <a:prstGeom prst="line">
            <a:avLst/>
          </a:prstGeom>
          <a:ln w="38100">
            <a:solidFill>
              <a:srgbClr val="0A7A3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Прямоугольник 58"/>
              <p:cNvSpPr/>
              <p:nvPr/>
            </p:nvSpPr>
            <p:spPr>
              <a:xfrm>
                <a:off x="6298747" y="2010281"/>
                <a:ext cx="407483" cy="568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747" y="2010281"/>
                <a:ext cx="407483" cy="568874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Прямоугольник 30"/>
              <p:cNvSpPr/>
              <p:nvPr/>
            </p:nvSpPr>
            <p:spPr>
              <a:xfrm>
                <a:off x="5753801" y="1824688"/>
                <a:ext cx="538224" cy="67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ru-RU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b="1" dirty="0"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801" y="1824688"/>
                <a:ext cx="538224" cy="673261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50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9650" y="275020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ru-RU" altLang="ru-RU" sz="4400" dirty="0"/>
              <a:t>Основные тригонометрические тождества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648198"/>
              </p:ext>
            </p:extLst>
          </p:nvPr>
        </p:nvGraphicFramePr>
        <p:xfrm>
          <a:off x="4323250" y="2831124"/>
          <a:ext cx="3499599" cy="99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4" name="Формула" r:id="rId3" imgW="1396800" imgH="393480" progId="Equation.3">
                  <p:embed/>
                </p:oleObj>
              </mc:Choice>
              <mc:Fallback>
                <p:oleObj name="Формула" r:id="rId3" imgW="1396800" imgH="393480" progId="Equation.3">
                  <p:embed/>
                  <p:pic>
                    <p:nvPicPr>
                      <p:cNvPr id="409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250" y="2831124"/>
                        <a:ext cx="3499599" cy="99815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984789"/>
              </p:ext>
            </p:extLst>
          </p:nvPr>
        </p:nvGraphicFramePr>
        <p:xfrm>
          <a:off x="4323250" y="4019240"/>
          <a:ext cx="3637702" cy="99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5" name="Формула" r:id="rId5" imgW="1447560" imgH="393480" progId="Equation.3">
                  <p:embed/>
                </p:oleObj>
              </mc:Choice>
              <mc:Fallback>
                <p:oleObj name="Формула" r:id="rId5" imgW="1447560" imgH="393480" progId="Equation.3">
                  <p:embed/>
                  <p:pic>
                    <p:nvPicPr>
                      <p:cNvPr id="409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250" y="4019240"/>
                        <a:ext cx="3637702" cy="99815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089831"/>
              </p:ext>
            </p:extLst>
          </p:nvPr>
        </p:nvGraphicFramePr>
        <p:xfrm>
          <a:off x="6224311" y="5438395"/>
          <a:ext cx="347938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6" name="Формула" r:id="rId7" imgW="850680" imgH="203040" progId="Equation.3">
                  <p:embed/>
                </p:oleObj>
              </mc:Choice>
              <mc:Fallback>
                <p:oleObj name="Формула" r:id="rId7" imgW="850680" imgH="203040" progId="Equation.3">
                  <p:embed/>
                  <p:pic>
                    <p:nvPicPr>
                      <p:cNvPr id="409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311" y="5438395"/>
                        <a:ext cx="3479385" cy="7620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200388"/>
              </p:ext>
            </p:extLst>
          </p:nvPr>
        </p:nvGraphicFramePr>
        <p:xfrm>
          <a:off x="2558561" y="5450469"/>
          <a:ext cx="184470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7" name="Формула" r:id="rId9" imgW="939600" imgH="393480" progId="Equation.3">
                  <p:embed/>
                </p:oleObj>
              </mc:Choice>
              <mc:Fallback>
                <p:oleObj name="Формула" r:id="rId9" imgW="939600" imgH="393480" progId="Equation.3">
                  <p:embed/>
                  <p:pic>
                    <p:nvPicPr>
                      <p:cNvPr id="4097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561" y="5450469"/>
                        <a:ext cx="184470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658183"/>
              </p:ext>
            </p:extLst>
          </p:nvPr>
        </p:nvGraphicFramePr>
        <p:xfrm>
          <a:off x="4361351" y="5557621"/>
          <a:ext cx="284927" cy="52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8" name="Формула" r:id="rId11" imgW="88560" imgH="164880" progId="Equation.3">
                  <p:embed/>
                </p:oleObj>
              </mc:Choice>
              <mc:Fallback>
                <p:oleObj name="Формула" r:id="rId11" imgW="88560" imgH="164880" progId="Equation.3">
                  <p:embed/>
                  <p:pic>
                    <p:nvPicPr>
                      <p:cNvPr id="4097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1351" y="5557621"/>
                        <a:ext cx="284927" cy="52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919277"/>
              </p:ext>
            </p:extLst>
          </p:nvPr>
        </p:nvGraphicFramePr>
        <p:xfrm>
          <a:off x="577361" y="5646598"/>
          <a:ext cx="1981200" cy="423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9" name="Формула" r:id="rId13" imgW="761760" imgH="177480" progId="Equation.3">
                  <p:embed/>
                </p:oleObj>
              </mc:Choice>
              <mc:Fallback>
                <p:oleObj name="Формула" r:id="rId13" imgW="761760" imgH="177480" progId="Equation.3">
                  <p:embed/>
                  <p:pic>
                    <p:nvPicPr>
                      <p:cNvPr id="4097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61" y="5646598"/>
                        <a:ext cx="1981200" cy="4233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85878"/>
              </p:ext>
            </p:extLst>
          </p:nvPr>
        </p:nvGraphicFramePr>
        <p:xfrm>
          <a:off x="5766289" y="495103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0" name="Формула" r:id="rId15" imgW="114120" imgH="215640" progId="Equation.3">
                  <p:embed/>
                </p:oleObj>
              </mc:Choice>
              <mc:Fallback>
                <p:oleObj name="Формула" r:id="rId15" imgW="114120" imgH="215640" progId="Equation.3">
                  <p:embed/>
                  <p:pic>
                    <p:nvPicPr>
                      <p:cNvPr id="5" name="Объект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66289" y="495103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B084E141-8EDE-4762-8942-3016623565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000156"/>
              </p:ext>
            </p:extLst>
          </p:nvPr>
        </p:nvGraphicFramePr>
        <p:xfrm>
          <a:off x="3737464" y="1691070"/>
          <a:ext cx="4777535" cy="853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1" name="Equation" r:id="rId17" imgW="4371885" imgH="780855" progId="Equation.DSMT4">
                  <p:embed/>
                </p:oleObj>
              </mc:Choice>
              <mc:Fallback>
                <p:oleObj name="Equation" r:id="rId17" imgW="4371885" imgH="78085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37464" y="1691070"/>
                        <a:ext cx="4777535" cy="853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45965AD-9908-4496-B7E8-08DC4B11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47800"/>
            <a:ext cx="7848600" cy="533400"/>
          </a:xfrm>
        </p:spPr>
        <p:txBody>
          <a:bodyPr/>
          <a:lstStyle/>
          <a:p>
            <a:r>
              <a:rPr lang="en-US" altLang="ru-RU" sz="2400" dirty="0">
                <a:solidFill>
                  <a:schemeClr val="tx1"/>
                </a:solidFill>
              </a:rPr>
              <a:t>        </a:t>
            </a:r>
            <a:r>
              <a:rPr lang="ru-RU" altLang="ru-RU" sz="2400" dirty="0">
                <a:solidFill>
                  <a:schemeClr val="tx1"/>
                </a:solidFill>
              </a:rPr>
              <a:t>Разделим обе части равенства на 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742121"/>
              </p:ext>
            </p:extLst>
          </p:nvPr>
        </p:nvGraphicFramePr>
        <p:xfrm>
          <a:off x="3429000" y="533401"/>
          <a:ext cx="43434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5" name="Equation" r:id="rId3" imgW="1143000" imgH="203040" progId="Equation.DSMT4">
                  <p:embed/>
                </p:oleObj>
              </mc:Choice>
              <mc:Fallback>
                <p:oleObj name="Equation" r:id="rId3" imgW="1143000" imgH="203040" progId="Equation.DSMT4">
                  <p:embed/>
                  <p:pic>
                    <p:nvPicPr>
                      <p:cNvPr id="399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33401"/>
                        <a:ext cx="4343400" cy="7477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3376614" y="2176463"/>
          <a:ext cx="4522787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6" name="Формула" r:id="rId5" imgW="1130040" imgH="393480" progId="Equation.3">
                  <p:embed/>
                </p:oleObj>
              </mc:Choice>
              <mc:Fallback>
                <p:oleObj name="Формула" r:id="rId5" imgW="1130040" imgH="393480" progId="Equation.3">
                  <p:embed/>
                  <p:pic>
                    <p:nvPicPr>
                      <p:cNvPr id="399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4" y="2176463"/>
                        <a:ext cx="4522787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548408"/>
              </p:ext>
            </p:extLst>
          </p:nvPr>
        </p:nvGraphicFramePr>
        <p:xfrm>
          <a:off x="3456539" y="4734718"/>
          <a:ext cx="44450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7" name="Equation" r:id="rId7" imgW="1079280" imgH="393480" progId="Equation.DSMT4">
                  <p:embed/>
                </p:oleObj>
              </mc:Choice>
              <mc:Fallback>
                <p:oleObj name="Equation" r:id="rId7" imgW="1079280" imgH="393480" progId="Equation.DSMT4">
                  <p:embed/>
                  <p:pic>
                    <p:nvPicPr>
                      <p:cNvPr id="399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539" y="4734718"/>
                        <a:ext cx="44450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3354939" y="2252523"/>
            <a:ext cx="4648200" cy="128615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3276600" y="4648200"/>
            <a:ext cx="4876800" cy="1371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477401"/>
              </p:ext>
            </p:extLst>
          </p:nvPr>
        </p:nvGraphicFramePr>
        <p:xfrm>
          <a:off x="8983540" y="1346776"/>
          <a:ext cx="1181649" cy="57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8" name="Формула" r:id="rId9" imgW="419040" imgH="203040" progId="Equation.3">
                  <p:embed/>
                </p:oleObj>
              </mc:Choice>
              <mc:Fallback>
                <p:oleObj name="Формула" r:id="rId9" imgW="419040" imgH="203040" progId="Equation.3">
                  <p:embed/>
                  <p:pic>
                    <p:nvPicPr>
                      <p:cNvPr id="2" name="Объект 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983540" y="1346776"/>
                        <a:ext cx="1181649" cy="572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86000" y="3962401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/>
              <a:t>Разделим </a:t>
            </a:r>
            <a:r>
              <a:rPr lang="en-US" altLang="ru-RU" sz="3200" dirty="0"/>
              <a:t> </a:t>
            </a:r>
            <a:r>
              <a:rPr lang="ru-RU" altLang="ru-RU" sz="3200" dirty="0"/>
              <a:t>обе </a:t>
            </a:r>
            <a:r>
              <a:rPr lang="en-US" altLang="ru-RU" sz="3200" dirty="0"/>
              <a:t> </a:t>
            </a:r>
            <a:r>
              <a:rPr lang="ru-RU" altLang="ru-RU" sz="3200" dirty="0"/>
              <a:t>части </a:t>
            </a:r>
            <a:r>
              <a:rPr lang="en-US" altLang="ru-RU" sz="3200" dirty="0"/>
              <a:t> </a:t>
            </a:r>
            <a:r>
              <a:rPr lang="ru-RU" altLang="ru-RU" sz="3200" dirty="0"/>
              <a:t>равенства </a:t>
            </a:r>
            <a:r>
              <a:rPr lang="en-US" altLang="ru-RU" sz="3200" dirty="0"/>
              <a:t> </a:t>
            </a:r>
            <a:r>
              <a:rPr lang="ru-RU" altLang="ru-RU" sz="3200" dirty="0"/>
              <a:t>на</a:t>
            </a:r>
            <a:r>
              <a:rPr lang="en-US" altLang="ru-RU" sz="3200" dirty="0"/>
              <a:t> </a:t>
            </a:r>
            <a:r>
              <a:rPr lang="ru-RU" altLang="ru-RU" sz="3200" dirty="0"/>
              <a:t>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678692"/>
              </p:ext>
            </p:extLst>
          </p:nvPr>
        </p:nvGraphicFramePr>
        <p:xfrm>
          <a:off x="9389269" y="3918020"/>
          <a:ext cx="1254898" cy="57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9" name="Формула" r:id="rId11" imgW="444240" imgH="203040" progId="Equation.3">
                  <p:embed/>
                </p:oleObj>
              </mc:Choice>
              <mc:Fallback>
                <p:oleObj name="Формула" r:id="rId11" imgW="444240" imgH="203040" progId="Equation.3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9269" y="3918020"/>
                        <a:ext cx="1254898" cy="57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A5EE88-83AF-4A8B-BF00-291EC2EC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/>
              <a:t>Основные понятия тригонометрии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8526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7A80C9A-3976-4E23-8E37-5068EF513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2638" y="-41131"/>
            <a:ext cx="10058400" cy="1609344"/>
          </a:xfrm>
        </p:spPr>
        <p:txBody>
          <a:bodyPr/>
          <a:lstStyle/>
          <a:p>
            <a:pPr eaLnBrk="1" hangingPunct="1"/>
            <a:r>
              <a:rPr lang="ru-RU" altLang="ru-RU" dirty="0"/>
              <a:t>Формулы сложения</a:t>
            </a:r>
          </a:p>
        </p:txBody>
      </p:sp>
      <p:sp>
        <p:nvSpPr>
          <p:cNvPr id="7176" name="Rectangle 3">
            <a:extLst>
              <a:ext uri="{FF2B5EF4-FFF2-40B4-BE49-F238E27FC236}">
                <a16:creationId xmlns:a16="http://schemas.microsoft.com/office/drawing/2014/main" id="{0603B071-849E-4266-BDE1-F51EE9965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1279382"/>
            <a:ext cx="10058400" cy="405079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800" b="1" dirty="0">
                <a:solidFill>
                  <a:schemeClr val="hlink"/>
                </a:solidFill>
              </a:rPr>
              <a:t>Теорема.</a:t>
            </a:r>
            <a:r>
              <a:rPr lang="ru-RU" altLang="ru-RU" sz="2800" dirty="0"/>
              <a:t> Для любых</a:t>
            </a:r>
            <a:r>
              <a:rPr lang="en-US" altLang="ru-RU" sz="2800" dirty="0"/>
              <a:t> </a:t>
            </a:r>
            <a:r>
              <a:rPr lang="el-GR" altLang="ru-RU" sz="2800" dirty="0"/>
              <a:t>α</a:t>
            </a:r>
            <a:r>
              <a:rPr lang="ru-RU" altLang="ru-RU" sz="2800" dirty="0"/>
              <a:t> и</a:t>
            </a:r>
            <a:r>
              <a:rPr lang="en-US" altLang="ru-RU" sz="2800" dirty="0"/>
              <a:t> </a:t>
            </a:r>
            <a:r>
              <a:rPr lang="el-GR" altLang="ru-RU" sz="2800" dirty="0"/>
              <a:t>β</a:t>
            </a:r>
            <a:r>
              <a:rPr lang="en-US" altLang="ru-RU" sz="2800" dirty="0"/>
              <a:t> </a:t>
            </a:r>
            <a:r>
              <a:rPr lang="ru-RU" altLang="ru-RU" sz="2800" dirty="0"/>
              <a:t>справедливо равенство</a:t>
            </a:r>
            <a:endParaRPr lang="ru-RU" altLang="ru-RU" sz="2800" dirty="0">
              <a:solidFill>
                <a:srgbClr val="FF0066"/>
              </a:solidFill>
            </a:endParaRPr>
          </a:p>
        </p:txBody>
      </p:sp>
      <p:sp>
        <p:nvSpPr>
          <p:cNvPr id="7182" name="Rectangle 10">
            <a:extLst>
              <a:ext uri="{FF2B5EF4-FFF2-40B4-BE49-F238E27FC236}">
                <a16:creationId xmlns:a16="http://schemas.microsoft.com/office/drawing/2014/main" id="{ED965354-7F9F-46E1-9414-A70AC69C5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3" name="Rectangle 12">
            <a:extLst>
              <a:ext uri="{FF2B5EF4-FFF2-40B4-BE49-F238E27FC236}">
                <a16:creationId xmlns:a16="http://schemas.microsoft.com/office/drawing/2014/main" id="{F709D7F2-57DC-42CF-AE2B-B3784E835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4" name="Rectangle 14">
            <a:extLst>
              <a:ext uri="{FF2B5EF4-FFF2-40B4-BE49-F238E27FC236}">
                <a16:creationId xmlns:a16="http://schemas.microsoft.com/office/drawing/2014/main" id="{965043CA-91CD-4281-8D81-68F861985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5" name="Rectangle 16">
            <a:extLst>
              <a:ext uri="{FF2B5EF4-FFF2-40B4-BE49-F238E27FC236}">
                <a16:creationId xmlns:a16="http://schemas.microsoft.com/office/drawing/2014/main" id="{F149C02D-641B-461C-8B20-E9415B826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6" name="Rectangle 18">
            <a:extLst>
              <a:ext uri="{FF2B5EF4-FFF2-40B4-BE49-F238E27FC236}">
                <a16:creationId xmlns:a16="http://schemas.microsoft.com/office/drawing/2014/main" id="{CB47AD54-FF56-47D7-AFA9-45DFDD40E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173" name="Object 9">
            <a:extLst>
              <a:ext uri="{FF2B5EF4-FFF2-40B4-BE49-F238E27FC236}">
                <a16:creationId xmlns:a16="http://schemas.microsoft.com/office/drawing/2014/main" id="{84BCA97B-06D5-4957-86D9-2954D54F84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804730"/>
              </p:ext>
            </p:extLst>
          </p:nvPr>
        </p:nvGraphicFramePr>
        <p:xfrm>
          <a:off x="508000" y="4412599"/>
          <a:ext cx="5303838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79" name="Equation" r:id="rId3" imgW="1447560" imgH="419040" progId="Equation.DSMT4">
                  <p:embed/>
                </p:oleObj>
              </mc:Choice>
              <mc:Fallback>
                <p:oleObj name="Equation" r:id="rId3" imgW="1447560" imgH="419040" progId="Equation.DSMT4">
                  <p:embed/>
                  <p:pic>
                    <p:nvPicPr>
                      <p:cNvPr id="7173" name="Object 9">
                        <a:extLst>
                          <a:ext uri="{FF2B5EF4-FFF2-40B4-BE49-F238E27FC236}">
                            <a16:creationId xmlns:a16="http://schemas.microsoft.com/office/drawing/2014/main" id="{84BCA97B-06D5-4957-86D9-2954D54F84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4412599"/>
                        <a:ext cx="5303838" cy="147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D91AB210-4E6D-449C-A793-B07FEE1BD3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728751"/>
              </p:ext>
            </p:extLst>
          </p:nvPr>
        </p:nvGraphicFramePr>
        <p:xfrm>
          <a:off x="1843088" y="2184440"/>
          <a:ext cx="8420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0" name="Equation" r:id="rId5" imgW="8420140" imgH="733487" progId="Equation.DSMT4">
                  <p:embed/>
                </p:oleObj>
              </mc:Choice>
              <mc:Fallback>
                <p:oleObj name="Equation" r:id="rId5" imgW="8420140" imgH="73348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3088" y="2184440"/>
                        <a:ext cx="8420100" cy="73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4D6D3E1F-EACE-4E16-8A2A-6CD94D125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059906"/>
              </p:ext>
            </p:extLst>
          </p:nvPr>
        </p:nvGraphicFramePr>
        <p:xfrm>
          <a:off x="1843088" y="3191109"/>
          <a:ext cx="84867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1" name="Equation" r:id="rId7" imgW="8486685" imgH="743056" progId="Equation.DSMT4">
                  <p:embed/>
                </p:oleObj>
              </mc:Choice>
              <mc:Fallback>
                <p:oleObj name="Equation" r:id="rId7" imgW="8486685" imgH="74305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43088" y="3191109"/>
                        <a:ext cx="848677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">
            <a:extLst>
              <a:ext uri="{FF2B5EF4-FFF2-40B4-BE49-F238E27FC236}">
                <a16:creationId xmlns:a16="http://schemas.microsoft.com/office/drawing/2014/main" id="{5DF19855-5075-448E-B455-B9A6E1AC3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923862"/>
              </p:ext>
            </p:extLst>
          </p:nvPr>
        </p:nvGraphicFramePr>
        <p:xfrm>
          <a:off x="6086476" y="4425911"/>
          <a:ext cx="590867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2" name="Equation" r:id="rId9" imgW="1612800" imgH="419040" progId="Equation.DSMT4">
                  <p:embed/>
                </p:oleObj>
              </mc:Choice>
              <mc:Fallback>
                <p:oleObj name="Equation" r:id="rId9" imgW="1612800" imgH="419040" progId="Equation.DSMT4">
                  <p:embed/>
                  <p:pic>
                    <p:nvPicPr>
                      <p:cNvPr id="7173" name="Object 9">
                        <a:extLst>
                          <a:ext uri="{FF2B5EF4-FFF2-40B4-BE49-F238E27FC236}">
                            <a16:creationId xmlns:a16="http://schemas.microsoft.com/office/drawing/2014/main" id="{84BCA97B-06D5-4957-86D9-2954D54F84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6" y="4425911"/>
                        <a:ext cx="5908675" cy="147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3C2836D-B9AE-492C-A8FA-E88E420F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BF141ED-71B3-4C13-90C2-A638B323C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3450" y="217681"/>
            <a:ext cx="10058400" cy="1609344"/>
          </a:xfrm>
        </p:spPr>
        <p:txBody>
          <a:bodyPr/>
          <a:lstStyle/>
          <a:p>
            <a:r>
              <a:rPr lang="ru-RU" altLang="ru-RU" dirty="0"/>
              <a:t>Формулы двойного угла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24C1E35-DC3E-4A4A-8729-C1807F3B3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8481" y="1774068"/>
            <a:ext cx="11410950" cy="6191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dirty="0"/>
              <a:t>Выведем формулы синуса и косинуса двойного угла, используя формулы сложения.</a:t>
            </a:r>
          </a:p>
        </p:txBody>
      </p:sp>
      <p:sp>
        <p:nvSpPr>
          <p:cNvPr id="8205" name="Text Box 6">
            <a:extLst>
              <a:ext uri="{FF2B5EF4-FFF2-40B4-BE49-F238E27FC236}">
                <a16:creationId xmlns:a16="http://schemas.microsoft.com/office/drawing/2014/main" id="{533CECAF-DE6B-45D5-ACEA-B1BC560E6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437063"/>
            <a:ext cx="8785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8212" name="Rectangle 14">
            <a:extLst>
              <a:ext uri="{FF2B5EF4-FFF2-40B4-BE49-F238E27FC236}">
                <a16:creationId xmlns:a16="http://schemas.microsoft.com/office/drawing/2014/main" id="{D461C7B3-D552-4F59-B40F-3FC62E585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3" name="Rectangle 16">
            <a:extLst>
              <a:ext uri="{FF2B5EF4-FFF2-40B4-BE49-F238E27FC236}">
                <a16:creationId xmlns:a16="http://schemas.microsoft.com/office/drawing/2014/main" id="{9F08ED0A-9904-48D9-B952-77EE26139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4" name="Rectangle 18">
            <a:extLst>
              <a:ext uri="{FF2B5EF4-FFF2-40B4-BE49-F238E27FC236}">
                <a16:creationId xmlns:a16="http://schemas.microsoft.com/office/drawing/2014/main" id="{7452F186-3377-4C2E-A91B-3D4B883D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6" name="Object 17">
            <a:extLst>
              <a:ext uri="{FF2B5EF4-FFF2-40B4-BE49-F238E27FC236}">
                <a16:creationId xmlns:a16="http://schemas.microsoft.com/office/drawing/2014/main" id="{561F43F5-8DC1-442E-989B-78263C0921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769999"/>
              </p:ext>
            </p:extLst>
          </p:nvPr>
        </p:nvGraphicFramePr>
        <p:xfrm>
          <a:off x="3350309" y="5287237"/>
          <a:ext cx="5808614" cy="776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3" name="Формула" r:id="rId3" imgW="1498320" imgH="203040" progId="Equation.3">
                  <p:embed/>
                </p:oleObj>
              </mc:Choice>
              <mc:Fallback>
                <p:oleObj name="Формула" r:id="rId3" imgW="1498320" imgH="203040" progId="Equation.3">
                  <p:embed/>
                  <p:pic>
                    <p:nvPicPr>
                      <p:cNvPr id="8196" name="Object 17">
                        <a:extLst>
                          <a:ext uri="{FF2B5EF4-FFF2-40B4-BE49-F238E27FC236}">
                            <a16:creationId xmlns:a16="http://schemas.microsoft.com/office/drawing/2014/main" id="{561F43F5-8DC1-442E-989B-78263C0921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0309" y="5287237"/>
                        <a:ext cx="5808614" cy="7762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Rectangle 20">
            <a:extLst>
              <a:ext uri="{FF2B5EF4-FFF2-40B4-BE49-F238E27FC236}">
                <a16:creationId xmlns:a16="http://schemas.microsoft.com/office/drawing/2014/main" id="{32077CBA-A7AC-4A72-97CD-38C62635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7" name="Object 19">
            <a:extLst>
              <a:ext uri="{FF2B5EF4-FFF2-40B4-BE49-F238E27FC236}">
                <a16:creationId xmlns:a16="http://schemas.microsoft.com/office/drawing/2014/main" id="{715AAA49-E4FA-4139-B2C8-F51F17A5ED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569" y="4193081"/>
          <a:ext cx="1111935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4" name="Equation" r:id="rId5" imgW="3873240" imgH="228600" progId="Equation.DSMT4">
                  <p:embed/>
                </p:oleObj>
              </mc:Choice>
              <mc:Fallback>
                <p:oleObj name="Equation" r:id="rId5" imgW="3873240" imgH="228600" progId="Equation.DSMT4">
                  <p:embed/>
                  <p:pic>
                    <p:nvPicPr>
                      <p:cNvPr id="8197" name="Object 19">
                        <a:extLst>
                          <a:ext uri="{FF2B5EF4-FFF2-40B4-BE49-F238E27FC236}">
                            <a16:creationId xmlns:a16="http://schemas.microsoft.com/office/drawing/2014/main" id="{715AAA49-E4FA-4139-B2C8-F51F17A5E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69" y="4193081"/>
                        <a:ext cx="11119352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Rectangle 22">
            <a:extLst>
              <a:ext uri="{FF2B5EF4-FFF2-40B4-BE49-F238E27FC236}">
                <a16:creationId xmlns:a16="http://schemas.microsoft.com/office/drawing/2014/main" id="{5FD2A2C3-0FD0-49B6-A07F-F64C369BF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8" name="Object 21">
            <a:extLst>
              <a:ext uri="{FF2B5EF4-FFF2-40B4-BE49-F238E27FC236}">
                <a16:creationId xmlns:a16="http://schemas.microsoft.com/office/drawing/2014/main" id="{B8955D91-C7DE-47FF-9F10-D533B31F68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003320"/>
              </p:ext>
            </p:extLst>
          </p:nvPr>
        </p:nvGraphicFramePr>
        <p:xfrm>
          <a:off x="3791487" y="3363508"/>
          <a:ext cx="4859807" cy="642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5" name="Формула" r:id="rId7" imgW="1320480" imgH="177480" progId="Equation.3">
                  <p:embed/>
                </p:oleObj>
              </mc:Choice>
              <mc:Fallback>
                <p:oleObj name="Формула" r:id="rId7" imgW="1320480" imgH="177480" progId="Equation.3">
                  <p:embed/>
                  <p:pic>
                    <p:nvPicPr>
                      <p:cNvPr id="8198" name="Object 21">
                        <a:extLst>
                          <a:ext uri="{FF2B5EF4-FFF2-40B4-BE49-F238E27FC236}">
                            <a16:creationId xmlns:a16="http://schemas.microsoft.com/office/drawing/2014/main" id="{B8955D91-C7DE-47FF-9F10-D533B31F68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1487" y="3363508"/>
                        <a:ext cx="4859807" cy="642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7" name="Rectangle 24">
            <a:extLst>
              <a:ext uri="{FF2B5EF4-FFF2-40B4-BE49-F238E27FC236}">
                <a16:creationId xmlns:a16="http://schemas.microsoft.com/office/drawing/2014/main" id="{BC497BAF-5C5C-4EC3-818F-EEEA1F73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9" name="Object 23">
            <a:extLst>
              <a:ext uri="{FF2B5EF4-FFF2-40B4-BE49-F238E27FC236}">
                <a16:creationId xmlns:a16="http://schemas.microsoft.com/office/drawing/2014/main" id="{B6A4D82A-C590-4FF3-A0E5-37CE0AB9A6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2569" y="2505316"/>
          <a:ext cx="11286862" cy="613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6" name="Equation" r:id="rId9" imgW="3670200" imgH="203040" progId="Equation.DSMT4">
                  <p:embed/>
                </p:oleObj>
              </mc:Choice>
              <mc:Fallback>
                <p:oleObj name="Equation" r:id="rId9" imgW="3670200" imgH="203040" progId="Equation.DSMT4">
                  <p:embed/>
                  <p:pic>
                    <p:nvPicPr>
                      <p:cNvPr id="8199" name="Object 23">
                        <a:extLst>
                          <a:ext uri="{FF2B5EF4-FFF2-40B4-BE49-F238E27FC236}">
                            <a16:creationId xmlns:a16="http://schemas.microsoft.com/office/drawing/2014/main" id="{B6A4D82A-C590-4FF3-A0E5-37CE0AB9A6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569" y="2505316"/>
                        <a:ext cx="11286862" cy="6134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Rectangle 26">
            <a:extLst>
              <a:ext uri="{FF2B5EF4-FFF2-40B4-BE49-F238E27FC236}">
                <a16:creationId xmlns:a16="http://schemas.microsoft.com/office/drawing/2014/main" id="{489B2B6E-A862-458D-830B-5C7A6F551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B69AE03-8D72-4C88-A5D9-2132B250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25436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BF141ED-71B3-4C13-90C2-A638B323C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3450" y="217681"/>
            <a:ext cx="10058400" cy="1609344"/>
          </a:xfrm>
        </p:spPr>
        <p:txBody>
          <a:bodyPr/>
          <a:lstStyle/>
          <a:p>
            <a:pPr eaLnBrk="1" hangingPunct="1"/>
            <a:r>
              <a:rPr lang="ru-RU" altLang="ru-RU" dirty="0"/>
              <a:t>Формулы двойного угла</a:t>
            </a:r>
          </a:p>
        </p:txBody>
      </p:sp>
      <p:sp>
        <p:nvSpPr>
          <p:cNvPr id="8205" name="Text Box 6">
            <a:extLst>
              <a:ext uri="{FF2B5EF4-FFF2-40B4-BE49-F238E27FC236}">
                <a16:creationId xmlns:a16="http://schemas.microsoft.com/office/drawing/2014/main" id="{533CECAF-DE6B-45D5-ACEA-B1BC560E6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4437063"/>
            <a:ext cx="8785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8212" name="Rectangle 14">
            <a:extLst>
              <a:ext uri="{FF2B5EF4-FFF2-40B4-BE49-F238E27FC236}">
                <a16:creationId xmlns:a16="http://schemas.microsoft.com/office/drawing/2014/main" id="{D461C7B3-D552-4F59-B40F-3FC62E585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3" name="Rectangle 16">
            <a:extLst>
              <a:ext uri="{FF2B5EF4-FFF2-40B4-BE49-F238E27FC236}">
                <a16:creationId xmlns:a16="http://schemas.microsoft.com/office/drawing/2014/main" id="{9F08ED0A-9904-48D9-B952-77EE26139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5" name="Object 15">
            <a:extLst>
              <a:ext uri="{FF2B5EF4-FFF2-40B4-BE49-F238E27FC236}">
                <a16:creationId xmlns:a16="http://schemas.microsoft.com/office/drawing/2014/main" id="{5F514CB2-6F24-4D0A-9EE9-EC42C6B335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15834"/>
              </p:ext>
            </p:extLst>
          </p:nvPr>
        </p:nvGraphicFramePr>
        <p:xfrm>
          <a:off x="717549" y="2863700"/>
          <a:ext cx="3825781" cy="157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6" name="Формула" r:id="rId3" imgW="1002960" imgH="419040" progId="Equation.3">
                  <p:embed/>
                </p:oleObj>
              </mc:Choice>
              <mc:Fallback>
                <p:oleObj name="Формула" r:id="rId3" imgW="1002960" imgH="419040" progId="Equation.3">
                  <p:embed/>
                  <p:pic>
                    <p:nvPicPr>
                      <p:cNvPr id="8195" name="Object 15">
                        <a:extLst>
                          <a:ext uri="{FF2B5EF4-FFF2-40B4-BE49-F238E27FC236}">
                            <a16:creationId xmlns:a16="http://schemas.microsoft.com/office/drawing/2014/main" id="{5F514CB2-6F24-4D0A-9EE9-EC42C6B335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49" y="2863700"/>
                        <a:ext cx="3825781" cy="157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4" name="Rectangle 18">
            <a:extLst>
              <a:ext uri="{FF2B5EF4-FFF2-40B4-BE49-F238E27FC236}">
                <a16:creationId xmlns:a16="http://schemas.microsoft.com/office/drawing/2014/main" id="{7452F186-3377-4C2E-A91B-3D4B883D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5" name="Rectangle 20">
            <a:extLst>
              <a:ext uri="{FF2B5EF4-FFF2-40B4-BE49-F238E27FC236}">
                <a16:creationId xmlns:a16="http://schemas.microsoft.com/office/drawing/2014/main" id="{32077CBA-A7AC-4A72-97CD-38C62635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6" name="Rectangle 22">
            <a:extLst>
              <a:ext uri="{FF2B5EF4-FFF2-40B4-BE49-F238E27FC236}">
                <a16:creationId xmlns:a16="http://schemas.microsoft.com/office/drawing/2014/main" id="{5FD2A2C3-0FD0-49B6-A07F-F64C369BF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7" name="Rectangle 24">
            <a:extLst>
              <a:ext uri="{FF2B5EF4-FFF2-40B4-BE49-F238E27FC236}">
                <a16:creationId xmlns:a16="http://schemas.microsoft.com/office/drawing/2014/main" id="{BC497BAF-5C5C-4EC3-818F-EEEA1F73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218" name="Rectangle 26">
            <a:extLst>
              <a:ext uri="{FF2B5EF4-FFF2-40B4-BE49-F238E27FC236}">
                <a16:creationId xmlns:a16="http://schemas.microsoft.com/office/drawing/2014/main" id="{489B2B6E-A862-458D-830B-5C7A6F551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1" name="Object 15">
            <a:extLst>
              <a:ext uri="{FF2B5EF4-FFF2-40B4-BE49-F238E27FC236}">
                <a16:creationId xmlns:a16="http://schemas.microsoft.com/office/drawing/2014/main" id="{D18E728E-454B-469C-B9BB-F26CA0B538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219080"/>
              </p:ext>
            </p:extLst>
          </p:nvPr>
        </p:nvGraphicFramePr>
        <p:xfrm>
          <a:off x="6394450" y="2879650"/>
          <a:ext cx="4310063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7" name="Equation" r:id="rId5" imgW="1130040" imgH="444240" progId="Equation.DSMT4">
                  <p:embed/>
                </p:oleObj>
              </mc:Choice>
              <mc:Fallback>
                <p:oleObj name="Equation" r:id="rId5" imgW="1130040" imgH="444240" progId="Equation.DSMT4">
                  <p:embed/>
                  <p:pic>
                    <p:nvPicPr>
                      <p:cNvPr id="8195" name="Object 15">
                        <a:extLst>
                          <a:ext uri="{FF2B5EF4-FFF2-40B4-BE49-F238E27FC236}">
                            <a16:creationId xmlns:a16="http://schemas.microsoft.com/office/drawing/2014/main" id="{5F514CB2-6F24-4D0A-9EE9-EC42C6B335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2879650"/>
                        <a:ext cx="4310063" cy="1668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2F211F-1A86-4090-9A0F-379CAC97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EB1F703-E0B8-41B0-98E0-8D3DD0D888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/>
              <a:t>Формулы половинного угла</a:t>
            </a:r>
          </a:p>
        </p:txBody>
      </p:sp>
      <p:sp>
        <p:nvSpPr>
          <p:cNvPr id="9240" name="Rectangle 10">
            <a:extLst>
              <a:ext uri="{FF2B5EF4-FFF2-40B4-BE49-F238E27FC236}">
                <a16:creationId xmlns:a16="http://schemas.microsoft.com/office/drawing/2014/main" id="{800E3C70-48F8-4493-B8E4-A50561593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18" name="Object 9">
            <a:extLst>
              <a:ext uri="{FF2B5EF4-FFF2-40B4-BE49-F238E27FC236}">
                <a16:creationId xmlns:a16="http://schemas.microsoft.com/office/drawing/2014/main" id="{7C1BEA16-1D1D-4198-99EF-DB848CD5F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76032"/>
              </p:ext>
            </p:extLst>
          </p:nvPr>
        </p:nvGraphicFramePr>
        <p:xfrm>
          <a:off x="719288" y="4512293"/>
          <a:ext cx="3591204" cy="1351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27" name="Equation" r:id="rId3" imgW="1206360" imgH="444240" progId="Equation.DSMT4">
                  <p:embed/>
                </p:oleObj>
              </mc:Choice>
              <mc:Fallback>
                <p:oleObj name="Equation" r:id="rId3" imgW="1206360" imgH="444240" progId="Equation.DSMT4">
                  <p:embed/>
                  <p:pic>
                    <p:nvPicPr>
                      <p:cNvPr id="9218" name="Object 9">
                        <a:extLst>
                          <a:ext uri="{FF2B5EF4-FFF2-40B4-BE49-F238E27FC236}">
                            <a16:creationId xmlns:a16="http://schemas.microsoft.com/office/drawing/2014/main" id="{7C1BEA16-1D1D-4198-99EF-DB848CD5FC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88" y="4512293"/>
                        <a:ext cx="3591204" cy="1351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1" name="Rectangle 12">
            <a:extLst>
              <a:ext uri="{FF2B5EF4-FFF2-40B4-BE49-F238E27FC236}">
                <a16:creationId xmlns:a16="http://schemas.microsoft.com/office/drawing/2014/main" id="{366BDFBC-B365-4E06-9502-9DF16D045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19" name="Object 11">
            <a:extLst>
              <a:ext uri="{FF2B5EF4-FFF2-40B4-BE49-F238E27FC236}">
                <a16:creationId xmlns:a16="http://schemas.microsoft.com/office/drawing/2014/main" id="{9E6FCD37-21C3-4108-B773-8DDA0F2F6A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973951"/>
              </p:ext>
            </p:extLst>
          </p:nvPr>
        </p:nvGraphicFramePr>
        <p:xfrm>
          <a:off x="581786" y="2393942"/>
          <a:ext cx="3728706" cy="1351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28" name="Equation" r:id="rId5" imgW="1257120" imgH="444240" progId="Equation.DSMT4">
                  <p:embed/>
                </p:oleObj>
              </mc:Choice>
              <mc:Fallback>
                <p:oleObj name="Equation" r:id="rId5" imgW="1257120" imgH="444240" progId="Equation.DSMT4">
                  <p:embed/>
                  <p:pic>
                    <p:nvPicPr>
                      <p:cNvPr id="9219" name="Object 11">
                        <a:extLst>
                          <a:ext uri="{FF2B5EF4-FFF2-40B4-BE49-F238E27FC236}">
                            <a16:creationId xmlns:a16="http://schemas.microsoft.com/office/drawing/2014/main" id="{9E6FCD37-21C3-4108-B773-8DDA0F2F6A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86" y="2393942"/>
                        <a:ext cx="3728706" cy="1351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2" name="Rectangle 14">
            <a:extLst>
              <a:ext uri="{FF2B5EF4-FFF2-40B4-BE49-F238E27FC236}">
                <a16:creationId xmlns:a16="http://schemas.microsoft.com/office/drawing/2014/main" id="{19DDA8E6-21A8-4F9E-8C17-B69F75465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20" name="Object 13">
            <a:extLst>
              <a:ext uri="{FF2B5EF4-FFF2-40B4-BE49-F238E27FC236}">
                <a16:creationId xmlns:a16="http://schemas.microsoft.com/office/drawing/2014/main" id="{2A4A940D-BC9B-4D98-80AC-6ED9CD8134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558897"/>
              </p:ext>
            </p:extLst>
          </p:nvPr>
        </p:nvGraphicFramePr>
        <p:xfrm>
          <a:off x="6336619" y="2093976"/>
          <a:ext cx="3968523" cy="1408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29" name="Equation" r:id="rId7" imgW="1282680" imgH="444240" progId="Equation.DSMT4">
                  <p:embed/>
                </p:oleObj>
              </mc:Choice>
              <mc:Fallback>
                <p:oleObj name="Equation" r:id="rId7" imgW="1282680" imgH="444240" progId="Equation.DSMT4">
                  <p:embed/>
                  <p:pic>
                    <p:nvPicPr>
                      <p:cNvPr id="9220" name="Object 13">
                        <a:extLst>
                          <a:ext uri="{FF2B5EF4-FFF2-40B4-BE49-F238E27FC236}">
                            <a16:creationId xmlns:a16="http://schemas.microsoft.com/office/drawing/2014/main" id="{2A4A940D-BC9B-4D98-80AC-6ED9CD8134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6619" y="2093976"/>
                        <a:ext cx="3968523" cy="14084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3" name="Rectangle 16">
            <a:extLst>
              <a:ext uri="{FF2B5EF4-FFF2-40B4-BE49-F238E27FC236}">
                <a16:creationId xmlns:a16="http://schemas.microsoft.com/office/drawing/2014/main" id="{C77BE089-F8AF-4FB0-B0AA-1B23AE1A9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4" name="Rectangle 18">
            <a:extLst>
              <a:ext uri="{FF2B5EF4-FFF2-40B4-BE49-F238E27FC236}">
                <a16:creationId xmlns:a16="http://schemas.microsoft.com/office/drawing/2014/main" id="{01EEB562-5117-4B20-AF1F-718A68A77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5" name="Rectangle 20">
            <a:extLst>
              <a:ext uri="{FF2B5EF4-FFF2-40B4-BE49-F238E27FC236}">
                <a16:creationId xmlns:a16="http://schemas.microsoft.com/office/drawing/2014/main" id="{A0C40702-0CBA-4186-89D0-3B4A17766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6" name="Rectangle 22">
            <a:extLst>
              <a:ext uri="{FF2B5EF4-FFF2-40B4-BE49-F238E27FC236}">
                <a16:creationId xmlns:a16="http://schemas.microsoft.com/office/drawing/2014/main" id="{54826040-FF51-49A1-B146-62ECBF61E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7" name="Rectangle 24">
            <a:extLst>
              <a:ext uri="{FF2B5EF4-FFF2-40B4-BE49-F238E27FC236}">
                <a16:creationId xmlns:a16="http://schemas.microsoft.com/office/drawing/2014/main" id="{ED840A74-4D29-499B-875B-361C67BE9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8" name="Rectangle 26">
            <a:extLst>
              <a:ext uri="{FF2B5EF4-FFF2-40B4-BE49-F238E27FC236}">
                <a16:creationId xmlns:a16="http://schemas.microsoft.com/office/drawing/2014/main" id="{A365AC32-1E64-4BBC-9F82-DED64E5C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49" name="Rectangle 28">
            <a:extLst>
              <a:ext uri="{FF2B5EF4-FFF2-40B4-BE49-F238E27FC236}">
                <a16:creationId xmlns:a16="http://schemas.microsoft.com/office/drawing/2014/main" id="{DEC125C2-1523-416F-A899-EA874C6A7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0" name="Rectangle 30">
            <a:extLst>
              <a:ext uri="{FF2B5EF4-FFF2-40B4-BE49-F238E27FC236}">
                <a16:creationId xmlns:a16="http://schemas.microsoft.com/office/drawing/2014/main" id="{30F676FA-AAA2-4F49-935F-49AC085A9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1" name="Rectangle 32">
            <a:extLst>
              <a:ext uri="{FF2B5EF4-FFF2-40B4-BE49-F238E27FC236}">
                <a16:creationId xmlns:a16="http://schemas.microsoft.com/office/drawing/2014/main" id="{A89BBE89-668F-45E9-8F92-22D89A69E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2" name="Rectangle 34">
            <a:extLst>
              <a:ext uri="{FF2B5EF4-FFF2-40B4-BE49-F238E27FC236}">
                <a16:creationId xmlns:a16="http://schemas.microsoft.com/office/drawing/2014/main" id="{DD50C4C6-A41F-4CED-ADEC-5C6C4E1AE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3" name="Rectangle 36">
            <a:extLst>
              <a:ext uri="{FF2B5EF4-FFF2-40B4-BE49-F238E27FC236}">
                <a16:creationId xmlns:a16="http://schemas.microsoft.com/office/drawing/2014/main" id="{06399BF3-75A5-4731-8357-EBDD756E6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54" name="Rectangle 38">
            <a:extLst>
              <a:ext uri="{FF2B5EF4-FFF2-40B4-BE49-F238E27FC236}">
                <a16:creationId xmlns:a16="http://schemas.microsoft.com/office/drawing/2014/main" id="{C66493B3-F72E-4881-8F16-33898307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" name="Object 9">
            <a:extLst>
              <a:ext uri="{FF2B5EF4-FFF2-40B4-BE49-F238E27FC236}">
                <a16:creationId xmlns:a16="http://schemas.microsoft.com/office/drawing/2014/main" id="{D5AA0D65-C2BF-4FDD-89DB-89108DBCF0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808892"/>
              </p:ext>
            </p:extLst>
          </p:nvPr>
        </p:nvGraphicFramePr>
        <p:xfrm>
          <a:off x="6496277" y="4513539"/>
          <a:ext cx="3968523" cy="140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30" name="Equation" r:id="rId9" imgW="1282680" imgH="444240" progId="Equation.DSMT4">
                  <p:embed/>
                </p:oleObj>
              </mc:Choice>
              <mc:Fallback>
                <p:oleObj name="Equation" r:id="rId9" imgW="1282680" imgH="444240" progId="Equation.DSMT4">
                  <p:embed/>
                  <p:pic>
                    <p:nvPicPr>
                      <p:cNvPr id="9218" name="Object 9">
                        <a:extLst>
                          <a:ext uri="{FF2B5EF4-FFF2-40B4-BE49-F238E27FC236}">
                            <a16:creationId xmlns:a16="http://schemas.microsoft.com/office/drawing/2014/main" id="{7C1BEA16-1D1D-4198-99EF-DB848CD5FC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277" y="4513539"/>
                        <a:ext cx="3968523" cy="140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D6D000-542C-4F6B-B0CC-1A505500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D00174-DE39-4A63-A758-B02BABC0E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/>
              <a:t>Сумма и разность синусов.</a:t>
            </a:r>
            <a:br>
              <a:rPr lang="ru-RU" altLang="ru-RU"/>
            </a:br>
            <a:r>
              <a:rPr lang="ru-RU" altLang="ru-RU"/>
              <a:t>Сумма и разность косинусов.</a:t>
            </a:r>
          </a:p>
        </p:txBody>
      </p:sp>
      <p:sp>
        <p:nvSpPr>
          <p:cNvPr id="11273" name="Rectangle 10">
            <a:extLst>
              <a:ext uri="{FF2B5EF4-FFF2-40B4-BE49-F238E27FC236}">
                <a16:creationId xmlns:a16="http://schemas.microsoft.com/office/drawing/2014/main" id="{94F6B6FF-00DA-45E0-9306-DE51D209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66" name="Object 11">
            <a:extLst>
              <a:ext uri="{FF2B5EF4-FFF2-40B4-BE49-F238E27FC236}">
                <a16:creationId xmlns:a16="http://schemas.microsoft.com/office/drawing/2014/main" id="{32CF221C-939E-4768-89D4-933E6BE43AD3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063751" y="2133601"/>
          <a:ext cx="5400675" cy="382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Формула" r:id="rId3" imgW="2323800" imgH="1625400" progId="Equation.3">
                  <p:embed/>
                </p:oleObj>
              </mc:Choice>
              <mc:Fallback>
                <p:oleObj name="Формула" r:id="rId3" imgW="2323800" imgH="1625400" progId="Equation.3">
                  <p:embed/>
                  <p:pic>
                    <p:nvPicPr>
                      <p:cNvPr id="11266" name="Object 11">
                        <a:extLst>
                          <a:ext uri="{FF2B5EF4-FFF2-40B4-BE49-F238E27FC236}">
                            <a16:creationId xmlns:a16="http://schemas.microsoft.com/office/drawing/2014/main" id="{32CF221C-939E-4768-89D4-933E6BE43A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2133601"/>
                        <a:ext cx="5400675" cy="382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B86B1EB-3826-41A4-A63E-CA386AB3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Тригонометрия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2B55A52-E2EF-4146-A49C-D11398C3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C63EF6-287E-4941-81B3-D8297C48A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49" y="4774349"/>
            <a:ext cx="2680354" cy="1863560"/>
          </a:xfrm>
          <a:prstGeom prst="rect">
            <a:avLst/>
          </a:prstGeom>
        </p:spPr>
      </p:pic>
      <p:sp>
        <p:nvSpPr>
          <p:cNvPr id="8" name="Скругленный прямоугольник 4">
            <a:extLst>
              <a:ext uri="{FF2B5EF4-FFF2-40B4-BE49-F238E27FC236}">
                <a16:creationId xmlns:a16="http://schemas.microsoft.com/office/drawing/2014/main" id="{4AFDED8A-BF08-4439-8A50-F350E406C8EF}"/>
              </a:ext>
            </a:extLst>
          </p:cNvPr>
          <p:cNvSpPr/>
          <p:nvPr/>
        </p:nvSpPr>
        <p:spPr>
          <a:xfrm>
            <a:off x="605476" y="1829870"/>
            <a:ext cx="10705652" cy="128244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Тригонометрия-это часть геометрии, где с помощью тригонометрических функций связываются элементы треугольника.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6EE845A-2051-4D8A-A624-4DB982AF7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608" y="2032561"/>
            <a:ext cx="609600" cy="609600"/>
          </a:xfrm>
          <a:prstGeom prst="rect">
            <a:avLst/>
          </a:prstGeom>
        </p:spPr>
      </p:pic>
      <p:sp>
        <p:nvSpPr>
          <p:cNvPr id="10" name="Скругленный прямоугольник 4">
            <a:extLst>
              <a:ext uri="{FF2B5EF4-FFF2-40B4-BE49-F238E27FC236}">
                <a16:creationId xmlns:a16="http://schemas.microsoft.com/office/drawing/2014/main" id="{5A9F04DC-0466-450A-AE22-7BF725AF2325}"/>
              </a:ext>
            </a:extLst>
          </p:cNvPr>
          <p:cNvSpPr/>
          <p:nvPr/>
        </p:nvSpPr>
        <p:spPr>
          <a:xfrm>
            <a:off x="1069848" y="3410104"/>
            <a:ext cx="11031242" cy="128244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sz="24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Тригонометрия-это объект математического анализа, где тригонометрические уравнения изучаются методами алгебры.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AD4262F-4304-4213-BA88-B5A798969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76" y="3804037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84622" y="165850"/>
            <a:ext cx="10058400" cy="1609344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/>
              <a:t>Этапы развития тригонометрии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956" y="1642320"/>
            <a:ext cx="11115353" cy="612775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Тригонометрия в древности являлась вспомогательным разделом астрономии. Древнегреческие ученые разработали «тригонометрию хорд». </a:t>
            </a:r>
          </a:p>
          <a:p>
            <a:pPr algn="just" eaLnBrk="1" hangingPunct="1"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Древнеиндийские ученые заменили хорды синусами.</a:t>
            </a:r>
          </a:p>
          <a:p>
            <a:pPr algn="just" eaLnBrk="1" hangingPunct="1"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В </a:t>
            </a:r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VIII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веке математики Востока превратили тригонометрию в самостоятельную математическую дисциплину. Ими были введены другие тригонометрические функции и составлены таблицы.</a:t>
            </a:r>
            <a:endParaRPr lang="en-US" sz="28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 algn="just" eaLnBrk="1" hangingPunct="1"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Окончательный вид тригонометрия приобрела в </a:t>
            </a:r>
            <a:r>
              <a:rPr lang="en-US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XVIII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веке в трудах </a:t>
            </a:r>
            <a:r>
              <a:rPr lang="ru-RU" sz="2800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Л.Эйлера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.</a:t>
            </a:r>
            <a:endParaRPr lang="ru-RU" sz="24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5734374-CDAE-479C-A03E-A03F9EB1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ello_html_m29783bea.png">
            <a:extLst>
              <a:ext uri="{FF2B5EF4-FFF2-40B4-BE49-F238E27FC236}">
                <a16:creationId xmlns:a16="http://schemas.microsoft.com/office/drawing/2014/main" id="{FAEE2A76-BA01-4F70-8C37-D54A68E82C5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076" y="3973453"/>
            <a:ext cx="3424683" cy="2884547"/>
          </a:xfrm>
          <a:prstGeom prst="rect">
            <a:avLst/>
          </a:prstGeom>
          <a:noFill/>
          <a:ln>
            <a:noFill/>
          </a:ln>
        </p:spPr>
      </p:pic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29102" y="-77262"/>
            <a:ext cx="10058400" cy="1609344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Градус и радиан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2B55A52-E2EF-4146-A49C-D11398C3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8" name="Скругленный прямоугольник 4">
            <a:extLst>
              <a:ext uri="{FF2B5EF4-FFF2-40B4-BE49-F238E27FC236}">
                <a16:creationId xmlns:a16="http://schemas.microsoft.com/office/drawing/2014/main" id="{4AFDED8A-BF08-4439-8A50-F350E406C8EF}"/>
              </a:ext>
            </a:extLst>
          </p:cNvPr>
          <p:cNvSpPr/>
          <p:nvPr/>
        </p:nvSpPr>
        <p:spPr>
          <a:xfrm>
            <a:off x="545592" y="1188647"/>
            <a:ext cx="10705652" cy="128244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Единица измерения величины угла называется градусом и составляет         часть полного оборота</a:t>
            </a:r>
            <a:endParaRPr lang="ru-RU" sz="2800" dirty="0">
              <a:solidFill>
                <a:schemeClr val="tx1"/>
              </a:solidFill>
              <a:latin typeface="Bookman Old Style" panose="02050604050505020204" pitchFamily="18" charset="0"/>
              <a:cs typeface="Courier New" panose="02070309020205020404" pitchFamily="49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6EE845A-2051-4D8A-A624-4DB982AF73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724" y="1391338"/>
            <a:ext cx="609600" cy="609600"/>
          </a:xfrm>
          <a:prstGeom prst="rect">
            <a:avLst/>
          </a:prstGeom>
        </p:spPr>
      </p:pic>
      <p:sp>
        <p:nvSpPr>
          <p:cNvPr id="10" name="Скругленный прямоугольник 4">
            <a:extLst>
              <a:ext uri="{FF2B5EF4-FFF2-40B4-BE49-F238E27FC236}">
                <a16:creationId xmlns:a16="http://schemas.microsoft.com/office/drawing/2014/main" id="{5A9F04DC-0466-450A-AE22-7BF725AF2325}"/>
              </a:ext>
            </a:extLst>
          </p:cNvPr>
          <p:cNvSpPr/>
          <p:nvPr/>
        </p:nvSpPr>
        <p:spPr>
          <a:xfrm>
            <a:off x="1129732" y="2691007"/>
            <a:ext cx="10821476" cy="128244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buNone/>
            </a:pPr>
            <a:r>
              <a:rPr lang="ru-RU" sz="2700" dirty="0">
                <a:solidFill>
                  <a:schemeClr val="tx1"/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Угол в 1 радиан, это центральный угол, который опирается на дугу окружности, длина которой равна длине радиуса.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AD4262F-4304-4213-BA88-B5A798969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60" y="3084940"/>
            <a:ext cx="609600" cy="609600"/>
          </a:xfrm>
          <a:prstGeom prst="rect">
            <a:avLst/>
          </a:prstGeom>
        </p:spPr>
      </p:pic>
      <p:graphicFrame>
        <p:nvGraphicFramePr>
          <p:cNvPr id="12" name="Object 5">
            <a:extLst>
              <a:ext uri="{FF2B5EF4-FFF2-40B4-BE49-F238E27FC236}">
                <a16:creationId xmlns:a16="http://schemas.microsoft.com/office/drawing/2014/main" id="{64BC2628-1CE8-480D-946C-8FA7408E27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45478"/>
              </p:ext>
            </p:extLst>
          </p:nvPr>
        </p:nvGraphicFramePr>
        <p:xfrm>
          <a:off x="3236939" y="1737618"/>
          <a:ext cx="545156" cy="719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9" name="Equation" r:id="rId5" imgW="291960" imgH="393480" progId="Equation.DSMT4">
                  <p:embed/>
                </p:oleObj>
              </mc:Choice>
              <mc:Fallback>
                <p:oleObj name="Equation" r:id="rId5" imgW="291960" imgH="393480" progId="Equation.DSMT4">
                  <p:embed/>
                  <p:pic>
                    <p:nvPicPr>
                      <p:cNvPr id="120837" name="Object 5">
                        <a:extLst>
                          <a:ext uri="{FF2B5EF4-FFF2-40B4-BE49-F238E27FC236}">
                            <a16:creationId xmlns:a16="http://schemas.microsoft.com/office/drawing/2014/main" id="{A1991A33-BE4E-4880-800D-A21BEF9E7D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6939" y="1737618"/>
                        <a:ext cx="545156" cy="7195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895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Справедливы формулы зависимости между радианной и градусной мерой: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0BF1AD-6363-4431-B83A-443E47DB2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FD1D01B-FFBE-4617-93E9-73458F78ED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594935"/>
              </p:ext>
            </p:extLst>
          </p:nvPr>
        </p:nvGraphicFramePr>
        <p:xfrm>
          <a:off x="697707" y="2328306"/>
          <a:ext cx="6485957" cy="1372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7" name="Equation" r:id="rId3" imgW="1981080" imgH="419040" progId="Equation.DSMT4">
                  <p:embed/>
                </p:oleObj>
              </mc:Choice>
              <mc:Fallback>
                <p:oleObj name="Equation" r:id="rId3" imgW="1981080" imgH="41904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CFD1D01B-FFBE-4617-93E9-73458F78ED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7707" y="2328306"/>
                        <a:ext cx="6485957" cy="1372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AC98A4D-FBD6-4657-8FC1-302EC95347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815018"/>
              </p:ext>
            </p:extLst>
          </p:nvPr>
        </p:nvGraphicFramePr>
        <p:xfrm>
          <a:off x="697707" y="4446051"/>
          <a:ext cx="5945187" cy="146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8" name="Equation" r:id="rId5" imgW="1600200" imgH="393480" progId="Equation.DSMT4">
                  <p:embed/>
                </p:oleObj>
              </mc:Choice>
              <mc:Fallback>
                <p:oleObj name="Equation" r:id="rId5" imgW="1600200" imgH="393480" progId="Equation.DSMT4">
                  <p:embed/>
                  <p:pic>
                    <p:nvPicPr>
                      <p:cNvPr id="9" name="Объект 8">
                        <a:extLst>
                          <a:ext uri="{FF2B5EF4-FFF2-40B4-BE49-F238E27FC236}">
                            <a16:creationId xmlns:a16="http://schemas.microsoft.com/office/drawing/2014/main" id="{1AC98A4D-FBD6-4657-8FC1-302EC95347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7707" y="4446051"/>
                        <a:ext cx="5945187" cy="146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F6D4BEE-D8D6-4F34-8AAC-C8FA9C5396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132968"/>
              </p:ext>
            </p:extLst>
          </p:nvPr>
        </p:nvGraphicFramePr>
        <p:xfrm>
          <a:off x="8167688" y="2046288"/>
          <a:ext cx="2122487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9" name="Equation" r:id="rId7" imgW="571320" imgH="419040" progId="Equation.DSMT4">
                  <p:embed/>
                </p:oleObj>
              </mc:Choice>
              <mc:Fallback>
                <p:oleObj name="Equation" r:id="rId7" imgW="571320" imgH="419040" progId="Equation.DSMT4">
                  <p:embed/>
                  <p:pic>
                    <p:nvPicPr>
                      <p:cNvPr id="9" name="Объект 8">
                        <a:extLst>
                          <a:ext uri="{FF2B5EF4-FFF2-40B4-BE49-F238E27FC236}">
                            <a16:creationId xmlns:a16="http://schemas.microsoft.com/office/drawing/2014/main" id="{1AC98A4D-FBD6-4657-8FC1-302EC95347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67688" y="2046288"/>
                        <a:ext cx="2122487" cy="155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C9CBAE3-6164-41CC-8677-644A13F813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7060"/>
              </p:ext>
            </p:extLst>
          </p:nvPr>
        </p:nvGraphicFramePr>
        <p:xfrm>
          <a:off x="7908925" y="4352925"/>
          <a:ext cx="264160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0" name="Equation" r:id="rId9" imgW="711000" imgH="419040" progId="Equation.DSMT4">
                  <p:embed/>
                </p:oleObj>
              </mc:Choice>
              <mc:Fallback>
                <p:oleObj name="Equation" r:id="rId9" imgW="711000" imgH="41904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9F6D4BEE-D8D6-4F34-8AAC-C8FA9C5396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08925" y="4352925"/>
                        <a:ext cx="2641600" cy="155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40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3D995DC-3285-4A41-B6F2-51B3AFA0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E1A202A-358B-4601-8A1E-A26B0B10EFB4}"/>
              </a:ext>
            </a:extLst>
          </p:cNvPr>
          <p:cNvSpPr txBox="1">
            <a:spLocks noChangeArrowheads="1"/>
          </p:cNvSpPr>
          <p:nvPr/>
        </p:nvSpPr>
        <p:spPr>
          <a:xfrm>
            <a:off x="515815" y="432645"/>
            <a:ext cx="11115353" cy="612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Перевести градусы в радианы: а)15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б) 120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в) 270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г) 90</a:t>
            </a:r>
            <a:r>
              <a:rPr lang="ru-RU" sz="24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endParaRPr lang="ru-RU" sz="24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ECF4EA8-3D9B-4117-A93E-A82C429134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48421"/>
              </p:ext>
            </p:extLst>
          </p:nvPr>
        </p:nvGraphicFramePr>
        <p:xfrm>
          <a:off x="330200" y="1071563"/>
          <a:ext cx="21383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5" name="Equation" r:id="rId3" imgW="888840" imgH="419040" progId="Equation.DSMT4">
                  <p:embed/>
                </p:oleObj>
              </mc:Choice>
              <mc:Fallback>
                <p:oleObj name="Equation" r:id="rId3" imgW="888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200" y="1071563"/>
                        <a:ext cx="2138363" cy="1008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DE0DFD18-683F-4CEE-93AE-20F2E6131D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652922"/>
              </p:ext>
            </p:extLst>
          </p:nvPr>
        </p:nvGraphicFramePr>
        <p:xfrm>
          <a:off x="3060700" y="1071563"/>
          <a:ext cx="24431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6" name="Equation" r:id="rId5" imgW="1015920" imgH="419040" progId="Equation.DSMT4">
                  <p:embed/>
                </p:oleObj>
              </mc:Choice>
              <mc:Fallback>
                <p:oleObj name="Equation" r:id="rId5" imgW="1015920" imgH="41904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1ECF4EA8-3D9B-4117-A93E-A82C429134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0700" y="1071563"/>
                        <a:ext cx="2443163" cy="1008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EF7A6DA-F18D-49B1-8BC2-B68223ADA7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65815"/>
              </p:ext>
            </p:extLst>
          </p:nvPr>
        </p:nvGraphicFramePr>
        <p:xfrm>
          <a:off x="6110288" y="1071563"/>
          <a:ext cx="24130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7" name="Equation" r:id="rId7" imgW="1002960" imgH="419040" progId="Equation.DSMT4">
                  <p:embed/>
                </p:oleObj>
              </mc:Choice>
              <mc:Fallback>
                <p:oleObj name="Equation" r:id="rId7" imgW="1002960" imgH="419040" progId="Equation.DSMT4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id="{DE0DFD18-683F-4CEE-93AE-20F2E6131D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10288" y="1071563"/>
                        <a:ext cx="2413000" cy="1008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2D71CD1-81CC-4439-93BB-06CB2004A2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390776"/>
              </p:ext>
            </p:extLst>
          </p:nvPr>
        </p:nvGraphicFramePr>
        <p:xfrm>
          <a:off x="9329738" y="1071563"/>
          <a:ext cx="2046287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8" name="Equation" r:id="rId9" imgW="850680" imgH="419040" progId="Equation.DSMT4">
                  <p:embed/>
                </p:oleObj>
              </mc:Choice>
              <mc:Fallback>
                <p:oleObj name="Equation" r:id="rId9" imgW="850680" imgH="41904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EF7A6DA-F18D-49B1-8BC2-B68223ADA7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329738" y="1071563"/>
                        <a:ext cx="2046287" cy="1008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3FD51CEE-C857-4A9E-82F3-FAE6DD80D410}"/>
              </a:ext>
            </a:extLst>
          </p:cNvPr>
          <p:cNvSpPr txBox="1"/>
          <p:nvPr/>
        </p:nvSpPr>
        <p:spPr>
          <a:xfrm>
            <a:off x="515815" y="2829495"/>
            <a:ext cx="110703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Перевести градусы в радианы: а)        б)       в) </a:t>
            </a:r>
            <a:endParaRPr lang="ru-RU" sz="2800" dirty="0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C42B083A-3609-45CA-99AC-B4624D81A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568639"/>
              </p:ext>
            </p:extLst>
          </p:nvPr>
        </p:nvGraphicFramePr>
        <p:xfrm>
          <a:off x="6715125" y="2617236"/>
          <a:ext cx="396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69" name="Equation" r:id="rId11" imgW="164880" imgH="393480" progId="Equation.DSMT4">
                  <p:embed/>
                </p:oleObj>
              </mc:Choice>
              <mc:Fallback>
                <p:oleObj name="Equation" r:id="rId11" imgW="164880" imgH="39348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EF7A6DA-F18D-49B1-8BC2-B68223ADA7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15125" y="2617236"/>
                        <a:ext cx="396875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B559E96D-6E45-4D55-A650-4D8FAA15C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81214"/>
              </p:ext>
            </p:extLst>
          </p:nvPr>
        </p:nvGraphicFramePr>
        <p:xfrm>
          <a:off x="8012113" y="2922588"/>
          <a:ext cx="3365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0" name="Equation" r:id="rId13" imgW="139680" imgH="139680" progId="Equation.DSMT4">
                  <p:embed/>
                </p:oleObj>
              </mc:Choice>
              <mc:Fallback>
                <p:oleObj name="Equation" r:id="rId13" imgW="139680" imgH="13968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C42B083A-3609-45CA-99AC-B4624D81A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12113" y="2922588"/>
                        <a:ext cx="33655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9631481D-E362-4103-B730-E8EEA9B9E6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701439"/>
              </p:ext>
            </p:extLst>
          </p:nvPr>
        </p:nvGraphicFramePr>
        <p:xfrm>
          <a:off x="9136317" y="2648192"/>
          <a:ext cx="57943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1" name="Equation" r:id="rId15" imgW="241200" imgH="393480" progId="Equation.DSMT4">
                  <p:embed/>
                </p:oleObj>
              </mc:Choice>
              <mc:Fallback>
                <p:oleObj name="Equation" r:id="rId15" imgW="241200" imgH="39348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C42B083A-3609-45CA-99AC-B4624D81A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136317" y="2648192"/>
                        <a:ext cx="579437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8B2911DF-0BB0-49F2-84A7-E225A4E786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228910"/>
              </p:ext>
            </p:extLst>
          </p:nvPr>
        </p:nvGraphicFramePr>
        <p:xfrm>
          <a:off x="952378" y="3765102"/>
          <a:ext cx="2436935" cy="1005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2" name="Equation" r:id="rId17" imgW="1015920" imgH="419040" progId="Equation.DSMT4">
                  <p:embed/>
                </p:oleObj>
              </mc:Choice>
              <mc:Fallback>
                <p:oleObj name="Equation" r:id="rId17" imgW="1015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52378" y="3765102"/>
                        <a:ext cx="2436935" cy="1005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>
            <a:extLst>
              <a:ext uri="{FF2B5EF4-FFF2-40B4-BE49-F238E27FC236}">
                <a16:creationId xmlns:a16="http://schemas.microsoft.com/office/drawing/2014/main" id="{0ABECF93-B8CB-4029-B22E-988832309F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969296"/>
              </p:ext>
            </p:extLst>
          </p:nvPr>
        </p:nvGraphicFramePr>
        <p:xfrm>
          <a:off x="4678489" y="3746276"/>
          <a:ext cx="24987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3" name="Equation" r:id="rId19" imgW="1041120" imgH="419040" progId="Equation.DSMT4">
                  <p:embed/>
                </p:oleObj>
              </mc:Choice>
              <mc:Fallback>
                <p:oleObj name="Equation" r:id="rId19" imgW="1041120" imgH="419040" progId="Equation.DSMT4">
                  <p:embed/>
                  <p:pic>
                    <p:nvPicPr>
                      <p:cNvPr id="19" name="Объект 18">
                        <a:extLst>
                          <a:ext uri="{FF2B5EF4-FFF2-40B4-BE49-F238E27FC236}">
                            <a16:creationId xmlns:a16="http://schemas.microsoft.com/office/drawing/2014/main" id="{8B2911DF-0BB0-49F2-84A7-E225A4E786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78489" y="3746276"/>
                        <a:ext cx="249872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id="{FE833E95-6ADC-4D1B-9F97-B8C289B545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519075"/>
              </p:ext>
            </p:extLst>
          </p:nvPr>
        </p:nvGraphicFramePr>
        <p:xfrm>
          <a:off x="8343900" y="3763963"/>
          <a:ext cx="27432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4" name="Equation" r:id="rId21" imgW="1143000" imgH="419040" progId="Equation.DSMT4">
                  <p:embed/>
                </p:oleObj>
              </mc:Choice>
              <mc:Fallback>
                <p:oleObj name="Equation" r:id="rId21" imgW="1143000" imgH="419040" progId="Equation.DSMT4">
                  <p:embed/>
                  <p:pic>
                    <p:nvPicPr>
                      <p:cNvPr id="20" name="Объект 19">
                        <a:extLst>
                          <a:ext uri="{FF2B5EF4-FFF2-40B4-BE49-F238E27FC236}">
                            <a16:creationId xmlns:a16="http://schemas.microsoft.com/office/drawing/2014/main" id="{0ABECF93-B8CB-4029-B22E-988832309F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343900" y="3763963"/>
                        <a:ext cx="27432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691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3D995DC-3285-4A41-B6F2-51B3AFA0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E1A202A-358B-4601-8A1E-A26B0B10EFB4}"/>
              </a:ext>
            </a:extLst>
          </p:cNvPr>
          <p:cNvSpPr txBox="1">
            <a:spLocks noChangeArrowheads="1"/>
          </p:cNvSpPr>
          <p:nvPr/>
        </p:nvSpPr>
        <p:spPr>
          <a:xfrm>
            <a:off x="515815" y="432645"/>
            <a:ext cx="11115353" cy="612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Перевести градусы в радианы: </a:t>
            </a:r>
          </a:p>
          <a:p>
            <a:pPr marL="0" indent="0" algn="just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I </a:t>
            </a:r>
            <a:r>
              <a:rPr lang="ru-RU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вариант				</a:t>
            </a:r>
            <a:r>
              <a:rPr lang="en-US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 II </a:t>
            </a:r>
            <a:r>
              <a:rPr lang="ru-RU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вариант</a:t>
            </a:r>
          </a:p>
          <a:p>
            <a:pPr marL="0" indent="0" algn="just">
              <a:buNone/>
              <a:defRPr/>
            </a:pPr>
            <a:endParaRPr lang="ru-RU" sz="28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 marL="0" indent="0" algn="just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а)30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б) 150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в) 180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г) 225</a:t>
            </a:r>
            <a:r>
              <a:rPr lang="ru-RU" sz="24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	 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а)45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б) 240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в) 360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г) 315</a:t>
            </a:r>
            <a:r>
              <a:rPr lang="ru-RU" sz="2800" baseline="30000" dirty="0">
                <a:latin typeface="Bookman Old Style" panose="02050604050505020204" pitchFamily="18" charset="0"/>
                <a:cs typeface="Courier New" panose="02070309020205020404" pitchFamily="49" charset="0"/>
              </a:rPr>
              <a:t>○</a:t>
            </a:r>
            <a:endParaRPr lang="ru-RU" sz="2800" dirty="0"/>
          </a:p>
          <a:p>
            <a:pPr marL="0" indent="0" algn="just">
              <a:buNone/>
              <a:defRPr/>
            </a:pPr>
            <a:endParaRPr lang="ru-R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D51CEE-C857-4A9E-82F3-FAE6DD80D410}"/>
              </a:ext>
            </a:extLst>
          </p:cNvPr>
          <p:cNvSpPr txBox="1"/>
          <p:nvPr/>
        </p:nvSpPr>
        <p:spPr>
          <a:xfrm>
            <a:off x="515815" y="2829495"/>
            <a:ext cx="1107033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Перевести градусы в радианы:</a:t>
            </a:r>
          </a:p>
          <a:p>
            <a:pPr marL="0" indent="0" algn="ctr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I </a:t>
            </a:r>
            <a:r>
              <a:rPr lang="ru-RU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вариант				</a:t>
            </a:r>
            <a:r>
              <a:rPr lang="en-US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 II </a:t>
            </a:r>
            <a:r>
              <a:rPr lang="ru-RU" sz="2800" b="1" dirty="0">
                <a:latin typeface="Bookman Old Style" panose="02050604050505020204" pitchFamily="18" charset="0"/>
                <a:cs typeface="Courier New" panose="02070309020205020404" pitchFamily="49" charset="0"/>
              </a:rPr>
              <a:t>вариант</a:t>
            </a:r>
            <a:endParaRPr lang="ru-RU" sz="28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 marL="0" indent="0" algn="just">
              <a:buNone/>
              <a:defRPr/>
            </a:pPr>
            <a:endParaRPr lang="ru-RU" sz="2800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pPr marL="0" indent="0" algn="just">
              <a:buNone/>
              <a:defRPr/>
            </a:pPr>
            <a:r>
              <a:rPr lang="ru-RU" sz="2800" dirty="0">
                <a:latin typeface="Bookman Old Style" panose="02050604050505020204" pitchFamily="18" charset="0"/>
                <a:cs typeface="Courier New" panose="02070309020205020404" pitchFamily="49" charset="0"/>
              </a:rPr>
              <a:t>а)        б)       в) 			 а)        б)       в) </a:t>
            </a:r>
            <a:endParaRPr lang="ru-RU" sz="2800" dirty="0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C42B083A-3609-45CA-99AC-B4624D81A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280769"/>
              </p:ext>
            </p:extLst>
          </p:nvPr>
        </p:nvGraphicFramePr>
        <p:xfrm>
          <a:off x="1133475" y="3961492"/>
          <a:ext cx="396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4" name="Equation" r:id="rId3" imgW="164880" imgH="393480" progId="Equation.DSMT4">
                  <p:embed/>
                </p:oleObj>
              </mc:Choice>
              <mc:Fallback>
                <p:oleObj name="Equation" r:id="rId3" imgW="164880" imgH="39348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C42B083A-3609-45CA-99AC-B4624D81A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3475" y="3961492"/>
                        <a:ext cx="396875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9631481D-E362-4103-B730-E8EEA9B9E6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712233"/>
              </p:ext>
            </p:extLst>
          </p:nvPr>
        </p:nvGraphicFramePr>
        <p:xfrm>
          <a:off x="3445872" y="3974513"/>
          <a:ext cx="579437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5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18" name="Объект 17">
                        <a:extLst>
                          <a:ext uri="{FF2B5EF4-FFF2-40B4-BE49-F238E27FC236}">
                            <a16:creationId xmlns:a16="http://schemas.microsoft.com/office/drawing/2014/main" id="{9631481D-E362-4103-B730-E8EEA9B9E6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5872" y="3974513"/>
                        <a:ext cx="579437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C5421F5-18AD-43C7-8A67-EA11CC4A00F5}"/>
              </a:ext>
            </a:extLst>
          </p:cNvPr>
          <p:cNvCxnSpPr>
            <a:endCxn id="15" idx="0"/>
          </p:cNvCxnSpPr>
          <p:nvPr/>
        </p:nvCxnSpPr>
        <p:spPr>
          <a:xfrm>
            <a:off x="6029325" y="971550"/>
            <a:ext cx="21658" cy="18579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AFAD6D70-D513-44C3-BA8C-5AD8191EC466}"/>
              </a:ext>
            </a:extLst>
          </p:cNvPr>
          <p:cNvCxnSpPr/>
          <p:nvPr/>
        </p:nvCxnSpPr>
        <p:spPr>
          <a:xfrm>
            <a:off x="6040154" y="3391647"/>
            <a:ext cx="21658" cy="18579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6FBE1DD5-DBBB-49DC-A2C4-F1E493D674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829248"/>
              </p:ext>
            </p:extLst>
          </p:nvPr>
        </p:nvGraphicFramePr>
        <p:xfrm>
          <a:off x="2422255" y="3961492"/>
          <a:ext cx="396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6" name="Equation" r:id="rId7" imgW="164880" imgH="393480" progId="Equation.DSMT4">
                  <p:embed/>
                </p:oleObj>
              </mc:Choice>
              <mc:Fallback>
                <p:oleObj name="Equation" r:id="rId7" imgW="164880" imgH="39348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C42B083A-3609-45CA-99AC-B4624D81A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22255" y="3961492"/>
                        <a:ext cx="396875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>
            <a:extLst>
              <a:ext uri="{FF2B5EF4-FFF2-40B4-BE49-F238E27FC236}">
                <a16:creationId xmlns:a16="http://schemas.microsoft.com/office/drawing/2014/main" id="{67CC59C9-1FD0-4774-A072-8B1CC17F75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051290"/>
              </p:ext>
            </p:extLst>
          </p:nvPr>
        </p:nvGraphicFramePr>
        <p:xfrm>
          <a:off x="6657814" y="3944740"/>
          <a:ext cx="39687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7" name="Equation" r:id="rId9" imgW="164880" imgH="393480" progId="Equation.DSMT4">
                  <p:embed/>
                </p:oleObj>
              </mc:Choice>
              <mc:Fallback>
                <p:oleObj name="Equation" r:id="rId9" imgW="164880" imgH="393480" progId="Equation.DSMT4">
                  <p:embed/>
                  <p:pic>
                    <p:nvPicPr>
                      <p:cNvPr id="16" name="Объект 15">
                        <a:extLst>
                          <a:ext uri="{FF2B5EF4-FFF2-40B4-BE49-F238E27FC236}">
                            <a16:creationId xmlns:a16="http://schemas.microsoft.com/office/drawing/2014/main" id="{C42B083A-3609-45CA-99AC-B4624D81A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57814" y="3944740"/>
                        <a:ext cx="396875" cy="94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637B471C-4CDC-46F9-85F0-B70133463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642668"/>
              </p:ext>
            </p:extLst>
          </p:nvPr>
        </p:nvGraphicFramePr>
        <p:xfrm>
          <a:off x="8985250" y="4218339"/>
          <a:ext cx="5492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8" name="Equation" r:id="rId11" imgW="228600" imgH="177480" progId="Equation.DSMT4">
                  <p:embed/>
                </p:oleObj>
              </mc:Choice>
              <mc:Fallback>
                <p:oleObj name="Equation" r:id="rId11" imgW="228600" imgH="177480" progId="Equation.DSMT4">
                  <p:embed/>
                  <p:pic>
                    <p:nvPicPr>
                      <p:cNvPr id="18" name="Объект 17">
                        <a:extLst>
                          <a:ext uri="{FF2B5EF4-FFF2-40B4-BE49-F238E27FC236}">
                            <a16:creationId xmlns:a16="http://schemas.microsoft.com/office/drawing/2014/main" id="{9631481D-E362-4103-B730-E8EEA9B9E6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985250" y="4218339"/>
                        <a:ext cx="549275" cy="427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>
            <a:extLst>
              <a:ext uri="{FF2B5EF4-FFF2-40B4-BE49-F238E27FC236}">
                <a16:creationId xmlns:a16="http://schemas.microsoft.com/office/drawing/2014/main" id="{186BDFB6-D8BA-434A-9E93-9784904ED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786716"/>
              </p:ext>
            </p:extLst>
          </p:nvPr>
        </p:nvGraphicFramePr>
        <p:xfrm>
          <a:off x="7864475" y="3904014"/>
          <a:ext cx="5794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9" name="Equation" r:id="rId13" imgW="241200" imgH="393480" progId="Equation.DSMT4">
                  <p:embed/>
                </p:oleObj>
              </mc:Choice>
              <mc:Fallback>
                <p:oleObj name="Equation" r:id="rId13" imgW="241200" imgH="393480" progId="Equation.DSMT4">
                  <p:embed/>
                  <p:pic>
                    <p:nvPicPr>
                      <p:cNvPr id="24" name="Объект 23">
                        <a:extLst>
                          <a:ext uri="{FF2B5EF4-FFF2-40B4-BE49-F238E27FC236}">
                            <a16:creationId xmlns:a16="http://schemas.microsoft.com/office/drawing/2014/main" id="{6FBE1DD5-DBBB-49DC-A2C4-F1E493D674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864475" y="3904014"/>
                        <a:ext cx="579438" cy="947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73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C263C1-D634-4F3E-8440-0968F27A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229CE-BDCA-4BCA-8586-DFA33CACFE28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DDF658-DD78-465C-BBD6-B3111CB60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776" y="414338"/>
            <a:ext cx="4309404" cy="283368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0E7CD5C-2408-44AB-92A2-6C93E51DA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846" y="414338"/>
            <a:ext cx="3986553" cy="322421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DD097E3-A2D9-4D1C-B77D-26E255449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529" y="3239072"/>
            <a:ext cx="4009545" cy="303371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DBB420B-AE78-41DF-A8A0-E0FAE40C3B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655" y="3803427"/>
            <a:ext cx="4485480" cy="1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0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5 пирамида"/>
  <p:tag name="ISPRING_PLAYERS_CUSTOMIZATION_2" val="UEsDBBQAAgAIADNHb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vpFQurQn/MsGAABsGgAAHQAAAHVuaXZlcnNhbC9jb21tb25fbWVzc2FnZXMubG5nzVltT9tWFP5eqf/BilRpk9a3SaumCVo5yQWsOnZqO6XdNFloRRUShalsU/cNyrYy0RVUtaLrSrt20750H1xICoQk/IXrv7BfsuecazsvgGyD0PYhUfxyn3vOuec85yVDV+7dmda+m7w7NzU7M1y4eO5CQZuc+Wr21tTM7eFCzRs5+2lBm/tmYubWxPTszORwYWa2oF25fPrU0PTEzO1vJ25P4vfpU5o2dGdybg6Xc5fpqnutTd0aLlSLflEvXfU929erVb9Y8zzb8k29KMzCZbkuA7mFT33ofLToEIySXanq1k3ftEdtv2iMYu1vsiM3ZSe8L7flniabuGzJPYC1cWP7g48vXbp38ZNLH+ZCdiu6aaZiawz+yYUM2Jbn2KaPDYTpW+KGB+wnchX4T+XTfKvtmmcalgDAayxflb8C6G0+iKojrrPRV+UaPk9SV9ccR1ie75pGWfiG61u2x/YyhSfKrMpuuKLJvXAeBqrjsyvfywYZiW638bMj34U/8sNtWLATvRsu0EV4H78b+H6o4cYurLsj6xrhKIu3w59kkCZj2a7ohuU7wvUco+QZtgW5VuUGjq4TzmvsXXtqH4iwu08AdaOB9yA33gmwKR0xpA+08BeCkS0WCitItca5dJHGLdPWy+zwFeG6+qgYMFaPAYLDJAgXNLmBX3UyoxYuhgv0EBJ06DZ+NzT5DnotwDFhPNygRw0FB1VxER0Gbk65X99FXGvV6YnvlW4ACcIlbcp20xVy9HHDGkUM26brC6sc34FWaxBpA1LMh0skFJ0ldodQJKWKl0ZOfEd3hcNBGLDO27J5BARfRfLL8AGJQzAsHTxjIa9EY8bomImPx2K9gFjzcFDonA+mKsg3/+STaUW6ZQBBBAoHEey647ZDUfeYDE4RpXxgj+VB7JF29XxOlra3YZVscEDJ691/HRh85EBaljt9EqQDQhmd4zSiFRgIAeN7ihzXD+KMrX0+hidtZT08arKPbJD7k03Dhx/F2r6n4NHgAQ2K4T1+vyF36P0oCOoAXSSqhx5dEkqNCFOvWaUxv+h1U9kaE81i19UyYoC8+nnidXJq6oD7eUBuHBTg230Bnip+tJlftG+A09nsT+WbPKvsqxRb8nmeNTeFq9Jf2iJLv26M6uwjSDoxtXPGeRwua2Qf0jxy/8TVA2U0Jrb+pIJFTORwUMos5ArqC6e/AsM2w8Vz+YRyxbUaAtPQTT6x7j6RcO3+XLdPtONKg1ReEmXilms143N/RDdMUR6IJbZVu2ujJYi5rXHYwEmjDJfYCO+diRK9VRY3zmgqRhqHmntf/gYnwf8fhT9zxum1fl51+uqMAa3iNKqCOSKKIA5nTjmKlnprinY2Wslqm6PoQwR6csoQ8TDMUo/rRUx3Alq5JWHpjmGnOJ7yE9ArO96AiAewOmkTMLFt/k/dM1H8qC56BK/MY5ajqpLbO/M65Mmr5apCSaAfACmLs3cmpqazLxujzYqGzXTehJjLWXJ4d71hjdhssg44nbSoU+GZXrl2ESw7Blknt1U1zg+UFTiBRG1JR/UifXuk17PdXdwxnK/S8xUdF/PEOz7CHCjXYS2bS9GkLtkvVZAdb1wUXcNT1U9AtJW2lGn1GAVkzIknXyr2dKZ91ZBneKbgImqTq1hqmh8k/RptyVXfZtZSHfvUKiK2qSpU9tMy2UUVqLTJBpTZis4/6iopMDO2yFSYxsYj/9kkU7eUXWVw5TgCR7Z51TdY6JFuQJjwUdpmCdkdp+noIayT9xtX6A7ag5JulYRqZO9HE4gg41IQCtnY9NykSXnNx0yDrHrkajtRFm3HxEuukHEDNVUqixEdm8TGJFah/r+ZEWRQxN/RiqzJP9D9/y3fyFV83moAfSmfQfrncvWzXLjUXiG/iQT/C27UWlwvNOX2l7nRSM0u2BsYrHlwcZUOXSuyo7u+PTKi4pMYNNUzPL3YrxNP815QCwcDPcuyPBom9vhF5pGiZyBo+8dtj1l5DvtOuIICq8HkwpHQOmAckZS2HBOHD+AaGjPjFlcfS/RcU9BBPN+jSUq6vcjIkbPqnqeXxiogHJd9jchqEQG6EC7ngYl9vmTXHFckfKXG2cncS6NWjsDTQ7YXvKI7V5ETeWgE0GcwC401iEVaykhE5ANTtnAlzxbsPtHQIomFPADdafRLLu+JK3fj7JUH6PgVFNnJM6q+Xi7zEB8Yz6nhAEo7TnTRWKzOua5HVrq52zvrJ8IemPZn3b80plvI7f+JCI4QyayfRs/d2ewm+80WlWP/zP+VBsR1XZwdkT/UdfffGq5Lk2FUP1pyNcf/Cw2d7/mb6F9QSwMEFAACAAgAVr6RUB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vpFQ0ySXEHYEAABcFAAAJwAAAHVuaXZlcnNhbC9mbGFzaF9wdWJsaXNoaW5nX3NldHRpbmdzLnhtbO1YS2/bRhC+61csWOTWiHbiNKlByUj1QIX6hUgtkpOxItfWInwI5CqOc5JjtHHhIAmKGAVapEV76FmNpUZ+SP0Ly7/QX9IZPmTJD4FtZNdAc6Akzs58883szHJEbe6xZZJHzPW4Y2eU6fSUQpitOwa31zLKl5Xi9TsK8QS1DWo6NssotqOQuWxKqzeqJvdqZSYEqHoEYGxvti4ySk2I+qyqrq+vp7lXd3HVMRsC8L207lhq3WUeswVz1bpJN+BLbNSZp0QICQDgshw7MsumUoRoIdKCYzRMRrgBzG2OQVGzaFKvpqihWpXqD9dcp2EbOcd0XOKuVTPKR7lCfjp/M9YJofLcYjbmxMuCEMVilhoGRxbULPMnjNQYX6sB3dszClnnhqhllBsziALa6mmUADsMnSJKzoEc2CKCt5igBhU0vA39CfZYeLEgFBkbNrW4XoEVgvFnlHxl5fMHy4V786XFL1YqS0vzldJySCKwUUdxNHXUkQaEnIars4EfjQpB9RrwBptVanpMU4dFsRrHHaS64I8gJ+wEzdWGaZYb9brjiqxwGyygMSwc0DsHRlt17JHY8Z5UHRO2NiAFVWpVmbFILTa02eWH3C6C5rRCViFP5kZGWaozm5SpDQXGBTW5PgDwGlVPcBEUVjHSvutyahLAgw5gZKGsHFMII9Nr1PXYMLV4xcNt1bPyO3+H+F/Lvv9UduHqEPlW9uU7uH6XPfh8i2L/OZF/+k3Q2pRHqOs3Q0EHNDuyB4Yt/xvZlV3ib8Yrf4B9R+7JPgGbjr+JSnNBaiPf53J6A3bgH2nJNqAeIcY72QIyHb/pb0eUkC7CfnzssQ0B+M/g5xHIUBl+7mNoBMi0iGyD+RZykvvAVB4C5r5spxOxei0P/ZcD2IhcKwYGpB4kYmcEmAQpOBmKvwUaCLONGY4yG9GMYwphj5Egrmvl+VK+sFJazBfuX7tkymOyPxmmWIboOa6zbYBLng0SbnAHK60PZdAJK/lEyaIYiSNMB0phy3/hfwsBdoaQ/Z30JEsUVnpBEE1YOsAdBoUeksLlSyrcpFxxrQXQfbl3BVrqn3bR+IAuvp/+RQtNnuCgjcKqh20J2miiqbr8ZovTHpyTbbgO0S1w6KL4zGSPYRPtURvVDsCmB0+uVvLsnhN0K3CD7d064QofsE+RtP8c/WH5hB+Q/5dA48DfSpaGX4YQIxq90VhPkZiE36npGzdnbn1y+86ns2n1r+Zv18caRSPfskm5Hc98ubFD3ynbouNaMMMxY8i+tFgp3Lubq5S+KlUerFQK9yujAAGn09OOpuIkdvZghpPe1Z3L3shX8nu4XifskFfyR7krd5NqJ3xw7MpfE2n+JH9IpPfzSAsPTZYnBkn/RUK3e8GTFU+CZ+GJgF3ZC863Lpx+0VR6YWV+SaX63v8hwlq/mFK9yol73x7/v+btav9pvaDMlQsLpc+W5vMfeva/ymB4N3j5M/K2R1PPfB2FKxa3uQVpNbnBBu+wsrdmpjT17KVUCtBG3whmU38DUEsDBBQAAgAIAFa+kVCbSlhZbQMAAJwMAAAhAAAAdW5pdmVyc2FsL2ZsYXNoX3NraW5fc2V0dGluZ3MueG1slVfbTuMwEH3nK6ruO10KuwUpVOoNCW0X0MLy7jTT1qpjR7ZTtn+/40sau01oIULCM+fYczkei0RtKO9sQSoq+H233x1edDrJopQSuH6DvGBEQyclCh6z++7D3/m823MQwYR8Ba0pXyljqWwdisC01Frwy4XgGve55ELmhHWH3x7sT9KzyFMsgWGdy1mSBdTH/OjfjqdnUfwZN+PBdHLXRliIvCB8NxcrcZmSxWYlRckzE9q1+dpo610BklG+ORkRo0o/asijmGZXs/6sfx6lkKAUmJDupqP+6OdJFiMpsH32g5vbm9GZnPqozxtzQNtSRbWlDfqD68FNG60gK4iLPJlNr6bX7XiOu8dd+TQuR9DwT5/MHMW/A/mlzUVRFl/RSCHFyhT0gDMw30kOEyTD64eE6Z35ThJMQuagk4JUjGbYBiEzJ8Xv5msDt9XS/xkOicTcbSnYi2nCwfQwCkkZDLUsIelVK+dTa/HxXGq8TDBcEqYQEJpq0Atm+EJKVW0T22rcH/igPAtA3lAj3gUrc5i4eANgbK/xk8nYzpUwvr0tCFDC1huDCGtjjXzCsh4hA2ONfDXdeuZsdwQ/9DhOpYcx8c38vProBU5wWdWrWlVec9Lc3HIVHO0NFSYXGQytrN5oDqZrSc/aXEi9o5gSTrZ0RTS+S78NLt3ZZFTSO3B4pTXrKtFUM2iS20KUUmEw6H732frONXgcxT0caqTnsNQVOjbWTTGvRagFu46V7r3bpkP2hXPrjsbH5L6bE7kB+SYEU92O5+EFxKK7Z/mYYcY1PqYgH/lSnMnhQkO4v42zDSzcHTwXTrQmi3WOIbVlsC+p62xzAxN/bFNneZmnIGcoCAqVImObw63pas3wV79T+IAsJrQ4HVOvcTtO6F7wgcErAIhcrKvr4BbOk5dMUwZbqIZKYLAJt2WWKJR/U75GXbEmA8tZgvQzqBZKiIsdDYR3jEvE0yx0nKF5TVJlM4tGSjXd652jeV+NSSPWcELatVdStDH6myqIvYrKSUotXjWR2m9ar33uZAsjTnM7gdARHN/gcRwmROHLYp1VGY7sdQjm1dpvpipCg6eNYubssN9EsZ7DIfuG13O4lADhgLXGi+AJ+AW7VBCZPe0h0ZvQ4HZszBFfTTuvcdLnhU56gck1Z98G/Bv/Kxn+B1BLAwQUAAIACABWvpFQqj0mQHEEAADmEwAAJgAAAHVuaXZlcnNhbC9odG1sX3B1Ymxpc2hpbmdfc2V0dGluZ3MueG1s7VjdbhtFFL73U4wW9Y56mzbQEtmOiu2oFvlTvaD2Khp7J/GI/dPuuGm4chpBg1K1FWqEBCoILrg2jZc6PzavMPsKPAnn7K4d23GsBexQJC7WsWfO+c53vjln92Qzi49NgzxirsdtK6vMpW8ohFlVW+fWVlb5VFu6fkchnqCWTg3bYlnFshWymEtlnHrF4F6tzIQAU48AjOUtOCKr1IRwFlR1e3s7zT3HxV3bqAvA99JV21Qdl3nMEsxVHYPuwB+x4zBPiRESAMBl2lbslkulCMlESCu2XjcY4TowtzgmRY17wjQUNbKq0OrnW65dt/S8bdgucbcqWeW9fLEwV7jVs4mQCtxkFkri5WARl8UC1XWOJKhR5l8wUmN8qwZsb88rZJvropZVbs4jClirF1FC7Chziih5GySwRAxvMkF1Kmj0M4on2GPh9RaiJX3HoiavarBDMP2sUtA27j1cL95fLq1+sqGtrS1rpfWIROijDuNk1OFAGSBk190q68fJUCFotQa8wWeTGh7LqINLPTOOB0irgj8CTdgIzc26YZTrjmO7IifcOgtpDC726V0Ck9m0raHc8Tep2AacbEgKitSsMH2VmqDB+pKlkE0QxtjJKmsOs0iZWlBQXFCDV/seXr3iCS7CQlqKre+6nBoEigUqnpGVsnIeM0qlWqOuxwa59HY8PMdqTn4THJDgS9kNnsg2XD6Rb2RXvoXrV9mBzze4HDwj8vegAVa78gxtg0a04IOlLzvg2Ay+km3ZJsFub+c38PflkewS8PGDXTRaDLWMY1/K6TX4QXykJVuAeoYYb2UTyPhBI9iPKSFdhH3/PGILEgiewtczWENj+HqMqREg0ySyBe57yEkeA1N5CpjHspVOxOqVPA1e9GFjcs0eMCB1QIiDIWASSjCaSrAHFgizjwrHysY0ezlFsOdIkNe18nKpUNworRaKD65dMeUJ6k+HKZYhRu7V2T7AJVeDRAfsY6V1oQz8qJJHShaXkTjC+FAKe8Hz4GtI0B9ADg7S0yxR2OmESTRg6wRPGAw6SAq3r6hwk3LFvSZAd+XRO9BSf7WLJic0+376Gy00fYL9NoqqHo4lbKOpSnX1zdaTPbxPtuA6xbDAoY3LY8WewCY+oxaanYBPB55czeTqXpJ0MwyD7d0cCYUP2CdIOniG8bB8og/Q/wXQOAn2ksnw0wBiTKMznOsFEtOIe2Pu5q35Dz68feejhbT6R+OX6xOd4hlv3aDc6g15+YlT3gXfJds1YWhj+oB/aVUr3r+b10qflbSHG1rxgTYMEHK6OO1kVBy9xk9iONqNDmKVf3ESey1fym/hepWwJ17K7+WhPExqnfBRcSh/TmT5g/wukd2PQ007MEuOjI7B84Rhj8JnKfb+0+gegH3YCe9obbjfxXPozAr7iopz7L8JfGJ1RvU8m+J8l6Ua28f/S5W4qrxxNz1SZiZHpyu6+81ItXJxpfTx2nJhpvLxZPr9B4vun8oX/eq/vRl6XZNRx75PSsH68Lu5XOpPUEsDBBQAAgAIAFa+kVAqPRAhuAEAAHwGAAAfAAAAdW5pdmVyc2FsL2h0bWxfc2tpbl9zZXR0aW5ncy5qc42UUU+DMBDH3/0UC76axTEU59s2MFnig4m+GR8KuzGy0mvaDp3G7y5lcytw6OgL/fPr/3pXel8Xg+rxUm9wP/iq3+v5U3Nea2A1o7Zw1dR5j15Y3dM8X8JLXgDPBXgtpPxdepS/TwRl7InaNNk9W1vt+Hlov6wY1y4uCQtFaJrQSkJ7J7QPKvBnI7NDVvuMnDInW2NQDFMUBoQZClQFqxnv8qF+3ARbMJag/kFXLIWG6Y1/N4t6yZNjMAuj+cTlUiwkE7tHzHCYsHSTKdyK5SH+2A6XXu8kqOrAN31hea7NwkDRDhyPYj/2+0mpQGs4xJ1EU396S8KcJcDdhMLgLpj+gTaMuwVt0WWuc/NLh344DgOXliyDTpXmcTSKxk1MVF6danaC7zkDH6YvGcnZDtQ5Vii38owDlAozW5EuGtpBohzZMhfZnosmdpCc3ay17fs36o4xTFAtj3/FtR0u0ylG45ph65qtiVtb9DWXMzqDIS+3bkV9pPoCp0QqLhKapBaXR7GxG9NuNXb+WuXN1AbUCyKvuqc9FdBVNwG1ECu0AjOGpeui0qp83txOQW49PTvJ9j4vvn8AUEsDBBQAAgAIAFa+kVBhZcqvfAAAAH4AAAAcAAAAdW5pdmVyc2FsL2xvY2FsX3NldHRpbmdzLnhtbLOxr8jNUShLLSrOzM+zVTLUM1BSSM1Lzk/JzEu3VQoNcdO1UFIoLknMS0nMyc9LtVXKy1dSsLfjssnJT07MCU4tKQEqLFYoyEmsTC0KSc0FMkpS/RJzgSovzL+w78LuC3svdl/YqaCrcGHGhe0X9lzYemEvGO9T0rfjAgBQSwMEFAACAAgAV76RUJJ19UwmDwAA2SUAABcAAAB1bml2ZXJzYWwvdW5pdmVyc2FsLnBuZ+2afVzSV9vA6W6tt6XrZcvKlzbXrDbrJlOnTF3ZpPKttJnvLvEdgSZBhaIta1mabGvTlIhtFEamlPKSENCaaQ5fQhAmoLZaICCQyUuC4PPT++65n8/z/PF8nudz/8kfnN/n/L6/c851rnNd51zX+XD+QBx0xbL1y0Ag0Ip9e/ckgEBvwECghbglbwJvtorPDAOPBegE6G5Qa7+nBqi8kb8rdhcIdIewfObIIqC+9OjeFDQI5Pbb3G9BN+pGDgi0Cblvz65DJzL1I7HVOeqT3X+Wcc987NW2/EPIdzm+Z2IYBzYuW/LWV4wX2auW1pzx/DpJ+uDtbyt5b29OfrDBlwGGQc9/8P7Kbzr3Xt31xsE/keaA8mMntPckQkHakGxRcFgGpl+jvam9GSoIz5haDAFEAGV3egDlqY3gOaE37q1ZADyWrILNodP/RyRfAwt/9WQhrAbc5TFfiPuSiLC35r7PWvn/6tGFXMiFXMiFXMiFXMiFXMiFXMiFXMiFXMiFXMiFXMiF/p3op73/eYMLFFl9lYvdW5t7cMTs+avc7v/9KtftApgcYSux2hSz7XaibBZu7az2MfDN1tlyXdO2/IxRjhIzDTQwnB4rsz002Gdfjh22R8bzXk4erei5UuGcsM9+hdkgmXm1VsDjY9wS7YyIV5rKbsUGfBiaXygrHXnznOVsH1glnnUImiGi8b/hE6nbKvA+wNj1E2qBbeQo+ZFy5pAHZM9DJsoWPr0pduRdDLGYGdJ16KBXximUXGIFRj/aM8EYM4T8taTByJ/UHE1TqajISy1B3Zejp4+0GheCQE8SeFYy4Rv7bpUlxkETJlH0l4nkuQ9Eax1UNxDo/vWXfvvZFW7TiddF2N6+gaTst476xjminpzj72MLF4DSt0K7lE6aDJ52kQVDlrNWwU7dRQtWnkCU9hGPcT1B9zethiFnq8D1AWnnwZ+lP714X3bvHw13gFUWggc6pP1HD3Q2uexljwFFtnNHHHYBPzx32Mq3uh/WmUfL7WOtrCmSccY8NDMORaWTf6M5XtYLysoyZN1O1queeKd5EvGCMGt6amgfCOeGq3WqujTuRZrI8YvU8af77PSkxWb/3D9Nx5jS2tenpLbyozL6OUp1ST/lM7lElvy0BNBnTE2Hw7crvb94U9eVA3qJ82GWc8igGHNO8SAPEt9BFJFo8p7WjYmQLmZLxAwlYnTNiWQ6ks5p1eFadbzdn9MKREhh47JAymdgtlKOiNFzsyQc5kUWL5XKj6IJM36mxtGNTXzDI2UJs0VejmDXhdSLBp6F5PUUkNC934tC1R6gJ8iV/9KT3yEIK9dw4wwt9G9H+g5uT2P14DDEL8rG8bp4p2lS9J4DIV78/YV3/ZN6/YOPj17BW6tT2YQSZox/Wj1723E6n44l36pKtJKvP9fC/BPHiB5oTkpbLgnmvLYUdDet87IiIrv3eW9Sdu+64qV+iO6KfV68x8Yz6PWU8cdIgUifDN38I8c/tbMhDWm4F2I3rBVj7MIUn1KHNelX6m7hYEnfOCNxvePTODUXVYYzj4Gl1VWRCzvnJnJ5E1wWYuHlgk5xn0vAVJZsSVjTOvCHAefthqRgbxhVevX4BWDybq/2erU8dn6QF+fl+HsYrlLs8fm5cGQMqvvgXmBQfRAOba2OhMW0YztEhU07bSeLpyQf+RjLpzRrZdHl152lKlFbdHsOo39wgvsxWpHWlkeKpFeWzw36A4Q050e6FgN23j0Bp3Sr39BHqJhUNAt3OB4m8AzNYmtGP5lnHX42BTXeOdw0FKTDJESYo3matsBoBVy8zXis1vHwjwJkYg3NiDLhZWZwanmfeXisS6yhD1zXlelyiXEjWbpyhcRxkqEEzxnwmxSvF985ByItNN/1VMjAlf7NoaavYDjIh9m9SsfTQVhMWJV1dhHawfXOaYovMz9JUQ9p0PHXoqN0E0RbKCbF0sI2mho3waU0PwJuxwZ/LhaYzPVMbk3m6mISbsWgYi3EElu6ItDxPMHnfZsYXqTuCMaHJessEBlPpKNe15vbUVyxsOJCRyyYWrvfZ90IQZpJxtjCHeZhg28iosH2Sdvz8EyrYvQOvaXptcQ0S1crWrvkPI7wbWBFV+eRrbgYQmjq1FUwr+O5FElJ4WR52q6C++TPkVu7TO4P0PFYsd+Fmy8pi8WbxM+tfaYefgQdPxpem9ejDDXzAjHrVE/FgyDQcWGd11CHhpDaKjtCyVVReV1EPp9YDdbvvcIyjOukumuNgD8hhrot1TyNLLWd14hrGZIEweXWCKvN9FhDr2RGKUIeMoztrc2cdD1mfLycYbEVr7xeR+SGK7BaOOt5kXxlMgLCRFY4pT8NGqESVpTQMxTwnPzbH3YxSOP41CqanqE5/iCEdGG1ntOyWVTrSRNvrWF4SJ1rf0kQXUNSdrCVypO+0dbqUAEBqg9P0JreLde+NBshifXMuI/QwsDglTBbUab7A0qufCIAfzp9cDuEFCJ+biNQUtpQJMuGb5wcmt/FyMq3QEfZNdhf2HGKpdvOObNv6Avis5qH+o+JyZniX/b7JMtrp5UM+hd3forA6y1y0WoHhm18Sc626b5sEWFrSeG7mWI5IoLj08ILTwPmzhWZO455DWTUAY6bPxstxWcZvx3eXxNSKW/IXObHTBzF1kK3LonJR/qRfhvSH/j6l9Zntj/OnV/mRdEJ4oyEvw+z0xsgqCJN+cGt1xh65sZD2hKZRXHSgb8djlqQh+ygshQouyQqgtCSIKucVl4qKz1drP2V4b0H6u6MpgqtAU2kCNsnjZsoGOo5XJKZbmSqHkduXQC41h9essLNNwagQv9YhaiVYOa0xCoObne8NKc2SXRXbfdG116LWRgdy8trRKJswmZ/BVwxPlads2WNZwB7Uxcjy2mGVkusaVQrxV+WzzVoA2dMDKetuGmoG1sqjSHU0PBnnTORhktNnKz4/I/Ab1YR7SfTcatbnfu4vV6Zd3MYccQQ/YyoW/TxupaARtxTyM5OyZyxHfPD6SS6W3lj5J9vNbAoYU1ZfL1SpuPb7jl2IE0c+hhWcZDs/B4ptNh8w+WFeriEZc+NB6fBYjL4cytw8MxNIzvGCD2XTsa/8Mgg2w2+CB42herGi+2fVO+fO7eUyoFngwuLSFnurxwLXxZ0zKlH3luoJszZfgGJGRD6fsHYa1kY1kVbMGs662ReDoaX3pZM/1NuEuTo6lGQF8zflHUIav3P5Qe/qG+vK/zuJ5PgfiqXh+2Eagi31j2sTOyTeqAnEByU1uKPP1MkE5vgyA58o5MhMg/HNdv3ZPgh5PrH/Kizl+Y1xYyzlwvHq65G5v1TXRPwGaUpnkWZgtfVSAv/tZTSmLCUodU9poIGPHRgTs4tWGX8V2/8WqDmUrFUIjbVZ09UHfaKAt7JUZqn6/SxMkT7fzHSBmxOtL2dEuR/yjS/ePZRqsIrgxwtmxxv8wzFRCCpbPPcNtj+K9QHzyh1mGXHrYYRu1xSiPG+3T+uvhMGooeZ2sKq+nmbk3ekNvVd0ZQ45texfadj9XGfHO0z01L6CsCRrmR3m9egTnBQ0NI1MLloh7nxdh1KTB5FwUL9vZlGvNAit6bUN5OS5sVDRtYUyoZN9uaB6IoIeQmedTeQ51PbCuzRd+O2ixEIEouUwLYqS79Aklo6L7+zlXHo2Mk/z67FGvl2g8HpsGcR2aM4uHVmaiDL3/f3+22iAdhsxJv60reRYi2+wa5/BBxpFI0PI7oi034P79kHVOFUQb+251o4avv7UcKFgCbvQFoRNlnmdceqAv2EQuT98LIlNc+Eu02jZ6lltRUIbmxFZ2Tpxbt5pcyJd8V6z4BgLxjrhpCjst2SXcOUMnKboHyCwV3PoLFi8J40szyoLg93KH7WL6XpMiD0Inef8HvL/N9JV0lK/H+XCL52AK4baD4jr/F+Atfuag+7LevuaOQBZyFfQy6LUhshvHmLFC9uGC1IAcKK4TYKZ6f+0bkEEUy4chGFZGwsrNFQBja/Yvh+UqQuH4P/hONJsU4Zkk74BB7DRveWXcqOgQxev8ULh1p/JFaBMetswi+salFJ91zEcLo+q3xaO/CtFKdnyrDbeaZBg4gC7Ur/q2zyIcuv+TtAhbFhN9hPDmoXtHufUDAWv8qj5W0HHDbYvJFvXFCBLAXOvOIG0SVxQQggXQqXwsnTYg7MVrdrRG7Bge8E2IZXnZebduUcK+9rzHVrKOfCL7LQ4zsxIVFq2U600JTI3gWcjtOdpvdohu5zyvi6vOYNBHBwSLQ2/lvt3vqWq6WGjhG7URCh/C5QtUqVTCF3B5kNqmgB6caX7apf8a9jLnj++tuNojbQ/ZGS3z3QPYn0j4ii6UB4XUiOTd8aKO//WdzLYyGl95x8IWDZAZTaKpq1quGmYMstSHbfuHH52Ek1aaSZzg9Vnn89TvnNQ7KBpFlFfQL58FCmPesP/3Ut6NqUHan5fRPLwbmMTwEDrwLrqO7vAw4q/Rj9yKTIgDNIkU00IThUQG1I6yquaPHv6j1hGc4/7u5dFsaqcbJuzdp7EnSfTvUG/EZKhm07UhvoWBcq+/ifPas9F4KU/tm9ejKxFqw6NifpM00Tme+UGS+yEgPMf12KdzuefbHjTIg0xBmFDjUH1t39b0F5QKcHrAt9C2e1iwZEW/LHIBPWdDfQk+/Pg9kVnZeFDYARrqNEJBbNZuEjxNaLk/n7VYPqZDVu8VQQU6+x99X8jw61AqY372vUbNqECEXUrShzWKWq79VrtBUxod3EU0NB9c5g6tX53AFIAeJ5SYoihhd6al52nnVUwXvxYLmM3HJYJ+EAyU7w56+DcyC1uTJ1wPaXxHon6uyPgOfqbO25zIn3FiwG0pgftAM/QOeymN73jLr5qI+di0Rqg4aL0DX77olysqWjGp0jS8uDjZZN9ekSu7zDy04we8fxecAYyNNeVkVYRKmxXZdWxIse9hNcC/ngJqIWrC6n9HQW4wOEFz4yO8GBVuOYINxslZMDhqZ3A4ni0bSZmcOCDYbVDURyU+b0K1uSXLXK0rO9kGU5m4eu2aLGAc09p/LqzHl8YEPk2rbT7TRxFMq0HGgr3vrok90qbKzXvslpynY66mc9v8f+V/3ObtPZyn9koef+DX8oujximF1guLu840rQIdPc+32fx+1p3f3l6f8AUEsDBBQAAgAIAFe+kVDKlSFvSgAAAGsAAAAbAAAAdW5pdmVyc2FsL3VuaXZlcnNhbC5wbmcueG1ss7GvyM1RKEstKs7Mz7NVMtQzULK34+WyKShKLctMLVeoAIoZ6RlAgJJCJSq3PDOlJAMoZGBpiRDMSM1MzyixVbIwMoEL6gPNBABQSwECAAAUAAIACAAzR2xPNmFYAkcDAADhCQAAFAAAAAAAAAABAAAAAAAAAAAAdW5pdmVyc2FsL3BsYXllci54bWxQSwECAAAUAAIACABWvpFQurQn/MsGAABsGgAAHQAAAAAAAAABAAAAAAB5AwAAdW5pdmVyc2FsL2NvbW1vbl9tZXNzYWdlcy5sbmdQSwECAAAUAAIACABWvpFQFR5gG6MAAAB/AQAALgAAAAAAAAABAAAAAAB/CgAAdW5pdmVyc2FsL3BsYXliYWNrX2FuZF9uYXZpZ2F0aW9uX3NldHRpbmdzLnhtbFBLAQIAABQAAgAIAFa+kVDTJJcQdgQAAFwUAAAnAAAAAAAAAAEAAAAAAG4LAAB1bml2ZXJzYWwvZmxhc2hfcHVibGlzaGluZ19zZXR0aW5ncy54bWxQSwECAAAUAAIACABWvpFQm0pYWW0DAACcDAAAIQAAAAAAAAABAAAAAAApEAAAdW5pdmVyc2FsL2ZsYXNoX3NraW5fc2V0dGluZ3MueG1sUEsBAgAAFAACAAgAVr6RUKo9JkBxBAAA5hMAACYAAAAAAAAAAQAAAAAA1RMAAHVuaXZlcnNhbC9odG1sX3B1Ymxpc2hpbmdfc2V0dGluZ3MueG1sUEsBAgAAFAACAAgAVr6RUCo9ECG4AQAAfAYAAB8AAAAAAAAAAQAAAAAAihgAAHVuaXZlcnNhbC9odG1sX3NraW5fc2V0dGluZ3MuanNQSwECAAAUAAIACABWvpFQYWXKr3wAAAB+AAAAHAAAAAAAAAABAAAAAAB/GgAAdW5pdmVyc2FsL2xvY2FsX3NldHRpbmdzLnhtbFBLAQIAABQAAgAIAFe+kVCSdfVMJg8AANklAAAXAAAAAAAAAAAAAAAAADUbAAB1bml2ZXJzYWwvdW5pdmVyc2FsLnBuZ1BLAQIAABQAAgAIAFe+kVDKlSFvSgAAAGsAAAAbAAAAAAAAAAEAAAAAAJAqAAB1bml2ZXJzYWwvdW5pdmVyc2FsLnBuZy54bWxQSwUGAAAAAAoACgAGAwAAEysAAAAA"/>
  <p:tag name="ISPRING_LMS_API_VERSION" val="SCORM 1.2"/>
  <p:tag name="ISPRING_ULTRA_SCORM_COURSE_ID" val="79F056AF-0C96-4D15-9276-590F2FF6EF73"/>
  <p:tag name="ISPRING_CMI5_LAUNCH_METHOD" val="any window"/>
  <p:tag name="ISPRINGCLOUDFOLDERID" val="1"/>
  <p:tag name="ISPRINGONLINEFOLDERID" val="1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0.000000"/>
  <p:tag name="ISPRING_CURRENT_PLAYER_ID" val="universal"/>
  <p:tag name="ISPRING_FIRST_PUBLISH" val="1"/>
  <p:tag name="ISPRING_ULTRA_SCORM_COURCE_TITLE" val="1 Развитие понятия о числе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[[&quot;姽\uFFFD{E6C82683-48CE-4AC2-8273-961D6181AC48}&quot;,&quot;C:\\Users\\Alena\\Desktop\\математика СПО\\1 Сделала сама\\2020-2021\\публикация&quot;]]"/>
  <p:tag name="ISPRING_SCORM_RATE_QUIZZES" val="0"/>
  <p:tag name="ISPRING_PRESENTATION_TITLE" val="1 Развитие понятия о числе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Дерево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1819</TotalTime>
  <Words>546</Words>
  <Application>Microsoft Office PowerPoint</Application>
  <PresentationFormat>Широкоэкранный</PresentationFormat>
  <Paragraphs>173</Paragraphs>
  <Slides>24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24</vt:i4>
      </vt:variant>
    </vt:vector>
  </HeadingPairs>
  <TitlesOfParts>
    <vt:vector size="39" baseType="lpstr">
      <vt:lpstr>Arial</vt:lpstr>
      <vt:lpstr>Arial Black</vt:lpstr>
      <vt:lpstr>Bookman Old Style</vt:lpstr>
      <vt:lpstr>Calibri</vt:lpstr>
      <vt:lpstr>Cambria</vt:lpstr>
      <vt:lpstr>Cambria Math</vt:lpstr>
      <vt:lpstr>Century Gothic</vt:lpstr>
      <vt:lpstr>Tahoma</vt:lpstr>
      <vt:lpstr>Times New Roman</vt:lpstr>
      <vt:lpstr>Wingdings</vt:lpstr>
      <vt:lpstr>Дерево</vt:lpstr>
      <vt:lpstr>Equation</vt:lpstr>
      <vt:lpstr>MathType 7.0 Equation</vt:lpstr>
      <vt:lpstr>Microsoft Equation 3.0</vt:lpstr>
      <vt:lpstr>Формула</vt:lpstr>
      <vt:lpstr>Основы тригонометрии</vt:lpstr>
      <vt:lpstr>Основные понятия тригонометрии</vt:lpstr>
      <vt:lpstr>Тригонометрия</vt:lpstr>
      <vt:lpstr>Этапы развития тригонометрии</vt:lpstr>
      <vt:lpstr>Градус и радиан</vt:lpstr>
      <vt:lpstr>Справедливы формулы зависимости между радианной и градусной мерой:</vt:lpstr>
      <vt:lpstr>Презентация PowerPoint</vt:lpstr>
      <vt:lpstr>Презентация PowerPoint</vt:lpstr>
      <vt:lpstr>Презентация PowerPoint</vt:lpstr>
      <vt:lpstr>Тригонометрическая окружность</vt:lpstr>
      <vt:lpstr>Градусы и радианы</vt:lpstr>
      <vt:lpstr>Градусы и радианы</vt:lpstr>
      <vt:lpstr>Косинус и синус</vt:lpstr>
      <vt:lpstr>Тангенс</vt:lpstr>
      <vt:lpstr>Котангенс</vt:lpstr>
      <vt:lpstr>Знаки тригонометрических функций</vt:lpstr>
      <vt:lpstr>Презентация PowerPoint</vt:lpstr>
      <vt:lpstr>Основные тригонометрические тождества</vt:lpstr>
      <vt:lpstr>        Разделим обе части равенства на </vt:lpstr>
      <vt:lpstr>Формулы сложения</vt:lpstr>
      <vt:lpstr>Формулы двойного угла</vt:lpstr>
      <vt:lpstr>Формулы двойного угла</vt:lpstr>
      <vt:lpstr>Формулы половинного угла</vt:lpstr>
      <vt:lpstr>Сумма и разность синусов. Сумма и разность косинусов.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Развитие понятия о числе</dc:title>
  <dc:creator>Alena</dc:creator>
  <cp:lastModifiedBy>Alena</cp:lastModifiedBy>
  <cp:revision>149</cp:revision>
  <dcterms:created xsi:type="dcterms:W3CDTF">2020-04-15T07:01:47Z</dcterms:created>
  <dcterms:modified xsi:type="dcterms:W3CDTF">2020-12-06T14:16:12Z</dcterms:modified>
</cp:coreProperties>
</file>