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Имя числительное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79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характеристика имени числительного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9090170" cy="4447309"/>
          </a:xfrm>
        </p:spPr>
        <p:txBody>
          <a:bodyPr>
            <a:normAutofit/>
          </a:bodyPr>
          <a:lstStyle/>
          <a:p>
            <a:r>
              <a:rPr lang="ru-RU" sz="3200" dirty="0"/>
              <a:t>Имя числительное – это самостоятельная знаменательная часть </a:t>
            </a:r>
            <a:r>
              <a:rPr lang="ru-RU" sz="3200" dirty="0" smtClean="0"/>
              <a:t>речи.</a:t>
            </a:r>
            <a:endParaRPr lang="ru-RU" sz="3200" dirty="0"/>
          </a:p>
          <a:p>
            <a:r>
              <a:rPr lang="ru-RU" sz="3200" dirty="0"/>
              <a:t>1. Грамматическое значение – «число, количество, порядок при счете».</a:t>
            </a:r>
          </a:p>
          <a:p>
            <a:r>
              <a:rPr lang="ru-RU" sz="3200" dirty="0"/>
              <a:t>К числительным относятся слова, отвечающие на вопросы: Сколько?, Который?</a:t>
            </a:r>
          </a:p>
        </p:txBody>
      </p:sp>
    </p:spTree>
    <p:extLst>
      <p:ext uri="{BB962C8B-B14F-4D97-AF65-F5344CB8AC3E}">
        <p14:creationId xmlns:p14="http://schemas.microsoft.com/office/powerpoint/2010/main" val="295178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77746"/>
            <a:ext cx="8911687" cy="1280890"/>
          </a:xfrm>
        </p:spPr>
        <p:txBody>
          <a:bodyPr/>
          <a:lstStyle/>
          <a:p>
            <a:r>
              <a:rPr lang="ru-RU" dirty="0"/>
              <a:t>2. Морфологические признаки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3911" y="1149926"/>
            <a:ext cx="9123180" cy="5708073"/>
          </a:xfrm>
        </p:spPr>
        <p:txBody>
          <a:bodyPr>
            <a:noAutofit/>
          </a:bodyPr>
          <a:lstStyle/>
          <a:p>
            <a:r>
              <a:rPr lang="ru-RU" sz="2800" dirty="0" smtClean="0"/>
              <a:t>постоянные– количественные/порядковые, простые/составные</a:t>
            </a:r>
          </a:p>
          <a:p>
            <a:r>
              <a:rPr lang="ru-RU" sz="2800" dirty="0" smtClean="0"/>
              <a:t>изменяемые –  падеж у всех числительных, род и число у порядковых, а также, кроме того, у отдельных числительных есть признаки, не вписывающиеся в общую схему:</a:t>
            </a:r>
          </a:p>
          <a:p>
            <a:r>
              <a:rPr lang="ru-RU" sz="2800" dirty="0" smtClean="0"/>
              <a:t>у некоторых количественных: род, например, один-одна-одно, два-две,</a:t>
            </a:r>
          </a:p>
          <a:p>
            <a:r>
              <a:rPr lang="ru-RU" sz="2800" dirty="0" smtClean="0"/>
              <a:t>число, например, один-одни, тысяча-тысячи, миллион-миллионы.</a:t>
            </a:r>
          </a:p>
        </p:txBody>
      </p:sp>
    </p:spTree>
    <p:extLst>
      <p:ext uri="{BB962C8B-B14F-4D97-AF65-F5344CB8AC3E}">
        <p14:creationId xmlns:p14="http://schemas.microsoft.com/office/powerpoint/2010/main" val="426196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Синтаксическая роль в предложении: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6006" y="1724891"/>
            <a:ext cx="9048606" cy="4724400"/>
          </a:xfrm>
        </p:spPr>
        <p:txBody>
          <a:bodyPr>
            <a:noAutofit/>
          </a:bodyPr>
          <a:lstStyle/>
          <a:p>
            <a:r>
              <a:rPr lang="ru-RU" sz="2400" dirty="0"/>
              <a:t>количественные числительные вместе с существительным, которое от них зависит, составляют единый член предложения, например:</a:t>
            </a:r>
          </a:p>
          <a:p>
            <a:r>
              <a:rPr lang="ru-RU" sz="2400" u="sng" dirty="0"/>
              <a:t>Три журнала </a:t>
            </a:r>
            <a:r>
              <a:rPr lang="ru-RU" sz="2400" dirty="0"/>
              <a:t>лежали на столе</a:t>
            </a:r>
            <a:r>
              <a:rPr lang="ru-RU" sz="2400" dirty="0" smtClean="0"/>
              <a:t>.</a:t>
            </a:r>
            <a:endParaRPr lang="ru-RU" sz="2400" dirty="0"/>
          </a:p>
          <a:p>
            <a:r>
              <a:rPr lang="ru-RU" sz="2400" dirty="0"/>
              <a:t>Я купил </a:t>
            </a:r>
            <a:r>
              <a:rPr lang="ru-RU" sz="2400" u="dash" dirty="0"/>
              <a:t>три журнала</a:t>
            </a:r>
            <a:r>
              <a:rPr lang="ru-RU" sz="2400" u="dash" dirty="0" smtClean="0"/>
              <a:t>.</a:t>
            </a:r>
            <a:endParaRPr lang="ru-RU" sz="2400" u="dash" dirty="0"/>
          </a:p>
          <a:p>
            <a:r>
              <a:rPr lang="ru-RU" sz="2400" dirty="0" smtClean="0"/>
              <a:t>Повесть </a:t>
            </a:r>
            <a:r>
              <a:rPr lang="ru-RU" sz="2400" dirty="0"/>
              <a:t>была напечатана </a:t>
            </a:r>
            <a:r>
              <a:rPr lang="ru-RU" sz="2400" u="dotDash" dirty="0"/>
              <a:t>в трёх журналах</a:t>
            </a:r>
            <a:r>
              <a:rPr lang="ru-RU" sz="2400" dirty="0" smtClean="0"/>
              <a:t>.</a:t>
            </a:r>
          </a:p>
          <a:p>
            <a:r>
              <a:rPr lang="ru-RU" sz="2400" dirty="0"/>
              <a:t>порядковые числительные бывают в предложении определением или частью составного именного сказуемого.</a:t>
            </a:r>
          </a:p>
          <a:p>
            <a:r>
              <a:rPr lang="ru-RU" sz="2400" dirty="0"/>
              <a:t>Наше место в </a:t>
            </a:r>
            <a:r>
              <a:rPr lang="ru-RU" sz="2400" u="wavy" dirty="0"/>
              <a:t>десятом</a:t>
            </a:r>
            <a:r>
              <a:rPr lang="ru-RU" sz="2400" dirty="0"/>
              <a:t> ряду</a:t>
            </a:r>
            <a:r>
              <a:rPr lang="ru-RU" sz="2400" dirty="0" smtClean="0"/>
              <a:t>.</a:t>
            </a:r>
            <a:endParaRPr lang="ru-RU" sz="2400" dirty="0"/>
          </a:p>
          <a:p>
            <a:r>
              <a:rPr lang="ru-RU" sz="2400" dirty="0"/>
              <a:t>Мальчик </a:t>
            </a:r>
            <a:r>
              <a:rPr lang="ru-RU" sz="2400" u="dbl" dirty="0"/>
              <a:t>был третьим.</a:t>
            </a:r>
          </a:p>
        </p:txBody>
      </p:sp>
    </p:spTree>
    <p:extLst>
      <p:ext uri="{BB962C8B-B14F-4D97-AF65-F5344CB8AC3E}">
        <p14:creationId xmlns:p14="http://schemas.microsoft.com/office/powerpoint/2010/main" val="38364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675" y="52387"/>
            <a:ext cx="6724650" cy="675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15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Разряд по значению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4218" y="1468582"/>
            <a:ext cx="9620394" cy="5389418"/>
          </a:xfrm>
        </p:spPr>
        <p:txBody>
          <a:bodyPr>
            <a:normAutofit/>
          </a:bodyPr>
          <a:lstStyle/>
          <a:p>
            <a:r>
              <a:rPr lang="ru-RU" sz="2800" dirty="0"/>
              <a:t>По значению числительные делятся на два разряда: количественные и порядковые. </a:t>
            </a:r>
          </a:p>
          <a:p>
            <a:r>
              <a:rPr lang="ru-RU" sz="2800" b="1" dirty="0"/>
              <a:t>Количественные</a:t>
            </a:r>
            <a:r>
              <a:rPr lang="ru-RU" sz="2800" dirty="0"/>
              <a:t> обозначают «число» или «количество». Число – это абстрактное математическое понятие. Количество – это количество предметов. Количественные числительные в свою очередь делятся на </a:t>
            </a:r>
            <a:r>
              <a:rPr lang="ru-RU" sz="2800" dirty="0" err="1"/>
              <a:t>подразряды</a:t>
            </a:r>
            <a:r>
              <a:rPr lang="ru-RU" sz="2800" dirty="0" smtClean="0"/>
              <a:t>:</a:t>
            </a:r>
            <a:endParaRPr lang="ru-RU" sz="2800" dirty="0"/>
          </a:p>
          <a:p>
            <a:r>
              <a:rPr lang="ru-RU" sz="2800" b="1" i="1" dirty="0"/>
              <a:t>целые</a:t>
            </a:r>
            <a:r>
              <a:rPr lang="ru-RU" sz="2800" dirty="0"/>
              <a:t> обозначают целые числа и количества в целых числах, например: пять, двадцать пять, сто двадцать </a:t>
            </a:r>
            <a:r>
              <a:rPr lang="ru-RU" sz="2800" dirty="0" smtClean="0"/>
              <a:t>пять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3459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Разряд по значению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1" y="2133600"/>
            <a:ext cx="9117879" cy="4613564"/>
          </a:xfrm>
        </p:spPr>
        <p:txBody>
          <a:bodyPr>
            <a:normAutofit/>
          </a:bodyPr>
          <a:lstStyle/>
          <a:p>
            <a:r>
              <a:rPr lang="ru-RU" sz="2800" b="1" i="1" dirty="0"/>
              <a:t>дробные</a:t>
            </a:r>
            <a:r>
              <a:rPr lang="ru-RU" sz="2800" dirty="0"/>
              <a:t> обозначают дробные числа и количества, например: одна вторая, две третьих</a:t>
            </a:r>
          </a:p>
          <a:p>
            <a:r>
              <a:rPr lang="ru-RU" sz="2800" b="1" i="1" dirty="0"/>
              <a:t>собирательные</a:t>
            </a:r>
            <a:r>
              <a:rPr lang="ru-RU" sz="2800" dirty="0"/>
              <a:t> выражают значение совокупности: оба, трое, семеро</a:t>
            </a:r>
          </a:p>
          <a:p>
            <a:r>
              <a:rPr lang="ru-RU" sz="2800" dirty="0"/>
              <a:t>Все </a:t>
            </a:r>
            <a:r>
              <a:rPr lang="ru-RU" sz="2800" dirty="0" err="1"/>
              <a:t>подразряды</a:t>
            </a:r>
            <a:r>
              <a:rPr lang="ru-RU" sz="2800" dirty="0"/>
              <a:t> количественных числительных имеют свои особенности. Целые с дробными могут образовывать смешанные числительные, например: пять целых и три десятых (или: пять целых три десятых).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0774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Разряд по значению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/>
              <a:t>Порядковые </a:t>
            </a:r>
            <a:r>
              <a:rPr lang="ru-RU" sz="4000" dirty="0"/>
              <a:t>числительные обозначают порядок при счете: первый, сто первый, две тысячи одиннадцатый.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16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числительных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По структуре числительные делятся на простые и составные.</a:t>
            </a:r>
          </a:p>
          <a:p>
            <a:r>
              <a:rPr lang="ru-RU" sz="2400" b="1" dirty="0"/>
              <a:t>Простые</a:t>
            </a:r>
            <a:r>
              <a:rPr lang="ru-RU" sz="2400" dirty="0"/>
              <a:t> числительные – это такие, которые пишутся в одно слово: три, тринадцать, триста, третий, трёхсотый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dirty="0"/>
          </a:p>
          <a:p>
            <a:r>
              <a:rPr lang="ru-RU" sz="2400" b="1" dirty="0"/>
              <a:t>Составные</a:t>
            </a:r>
            <a:r>
              <a:rPr lang="ru-RU" sz="2400" dirty="0"/>
              <a:t> – это числительные, составленные из нескольких слов, </a:t>
            </a:r>
            <a:r>
              <a:rPr lang="ru-RU" sz="2400" dirty="0" err="1"/>
              <a:t>пишущихся</a:t>
            </a:r>
            <a:r>
              <a:rPr lang="ru-RU" sz="2400" dirty="0"/>
              <a:t> раздельно: тридцать три, триста тридцать три, триста тридцать третий</a:t>
            </a:r>
            <a:r>
              <a:rPr lang="ru-RU" sz="2400" i="1" dirty="0"/>
              <a:t>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438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78</TotalTime>
  <Words>324</Words>
  <Application>Microsoft Office PowerPoint</Application>
  <PresentationFormat>Широкоэкранный</PresentationFormat>
  <Paragraphs>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Легкий дым</vt:lpstr>
      <vt:lpstr>Имя числительное</vt:lpstr>
      <vt:lpstr>Общая характеристика имени числительного</vt:lpstr>
      <vt:lpstr>2. Морфологические признаки</vt:lpstr>
      <vt:lpstr>3. Синтаксическая роль в предложении:</vt:lpstr>
      <vt:lpstr>Презентация PowerPoint</vt:lpstr>
      <vt:lpstr>Разряд по значению</vt:lpstr>
      <vt:lpstr>Разряд по значению</vt:lpstr>
      <vt:lpstr>Разряд по значению</vt:lpstr>
      <vt:lpstr>Структура числительных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числительное</dc:title>
  <dc:creator>пк</dc:creator>
  <cp:lastModifiedBy>пк</cp:lastModifiedBy>
  <cp:revision>4</cp:revision>
  <dcterms:created xsi:type="dcterms:W3CDTF">2022-02-10T05:18:45Z</dcterms:created>
  <dcterms:modified xsi:type="dcterms:W3CDTF">2023-01-30T07:59:03Z</dcterms:modified>
</cp:coreProperties>
</file>