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1F625BA3-5ED9-4B51-9A75-F56F5192B015}" type="datetimeFigureOut">
              <a:rPr lang="ru-RU" smtClean="0"/>
              <a:t>12.04.2022</a:t>
            </a:fld>
            <a:endParaRPr lang="ru-RU"/>
          </a:p>
        </p:txBody>
      </p:sp>
      <p:sp>
        <p:nvSpPr>
          <p:cNvPr id="16" name="Номер слайда 15"/>
          <p:cNvSpPr>
            <a:spLocks noGrp="1"/>
          </p:cNvSpPr>
          <p:nvPr>
            <p:ph type="sldNum" sz="quarter" idx="11"/>
          </p:nvPr>
        </p:nvSpPr>
        <p:spPr/>
        <p:txBody>
          <a:bodyPr/>
          <a:lstStyle/>
          <a:p>
            <a:fld id="{7E6D7078-273B-4429-9D5C-7CF39C64229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1F625BA3-5ED9-4B51-9A75-F56F5192B015}" type="datetimeFigureOut">
              <a:rPr lang="ru-RU" smtClean="0"/>
              <a:t>12.04.2022</a:t>
            </a:fld>
            <a:endParaRPr lang="ru-RU"/>
          </a:p>
        </p:txBody>
      </p:sp>
      <p:sp>
        <p:nvSpPr>
          <p:cNvPr id="15" name="Номер слайда 14"/>
          <p:cNvSpPr>
            <a:spLocks noGrp="1"/>
          </p:cNvSpPr>
          <p:nvPr>
            <p:ph type="sldNum" sz="quarter" idx="15"/>
          </p:nvPr>
        </p:nvSpPr>
        <p:spPr/>
        <p:txBody>
          <a:bodyPr/>
          <a:lstStyle>
            <a:lvl1pPr algn="ctr">
              <a:defRPr/>
            </a:lvl1pPr>
          </a:lstStyle>
          <a:p>
            <a:fld id="{7E6D7078-273B-4429-9D5C-7CF39C64229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1F625BA3-5ED9-4B51-9A75-F56F5192B015}" type="datetimeFigureOut">
              <a:rPr lang="ru-RU" smtClean="0"/>
              <a:t>12.04.2022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6D7078-273B-4429-9D5C-7CF39C64229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1F625BA3-5ED9-4B51-9A75-F56F5192B015}" type="datetimeFigureOut">
              <a:rPr lang="ru-RU" smtClean="0"/>
              <a:t>12.04.2022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E6D7078-273B-4429-9D5C-7CF39C64229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7E6D7078-273B-4429-9D5C-7CF39C64229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1F625BA3-5ED9-4B51-9A75-F56F5192B015}" type="datetimeFigureOut">
              <a:rPr lang="ru-RU" smtClean="0"/>
              <a:t>12.04.2022</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1F625BA3-5ED9-4B51-9A75-F56F5192B015}" type="datetimeFigureOut">
              <a:rPr lang="ru-RU" smtClean="0"/>
              <a:t>12.04.2022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E6D7078-273B-4429-9D5C-7CF39C64229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F625BA3-5ED9-4B51-9A75-F56F5192B015}" type="datetimeFigureOut">
              <a:rPr lang="ru-RU" smtClean="0"/>
              <a:t>12.04.2022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E6D7078-273B-4429-9D5C-7CF39C64229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1F625BA3-5ED9-4B51-9A75-F56F5192B015}" type="datetimeFigureOut">
              <a:rPr lang="ru-RU" smtClean="0"/>
              <a:t>12.04.2022</a:t>
            </a:fld>
            <a:endParaRPr lang="ru-RU"/>
          </a:p>
        </p:txBody>
      </p:sp>
      <p:sp>
        <p:nvSpPr>
          <p:cNvPr id="9" name="Номер слайда 8"/>
          <p:cNvSpPr>
            <a:spLocks noGrp="1"/>
          </p:cNvSpPr>
          <p:nvPr>
            <p:ph type="sldNum" sz="quarter" idx="15"/>
          </p:nvPr>
        </p:nvSpPr>
        <p:spPr/>
        <p:txBody>
          <a:bodyPr/>
          <a:lstStyle/>
          <a:p>
            <a:fld id="{7E6D7078-273B-4429-9D5C-7CF39C64229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1F625BA3-5ED9-4B51-9A75-F56F5192B015}" type="datetimeFigureOut">
              <a:rPr lang="ru-RU" smtClean="0"/>
              <a:t>12.04.2022</a:t>
            </a:fld>
            <a:endParaRPr lang="ru-RU"/>
          </a:p>
        </p:txBody>
      </p:sp>
      <p:sp>
        <p:nvSpPr>
          <p:cNvPr id="9" name="Номер слайда 8"/>
          <p:cNvSpPr>
            <a:spLocks noGrp="1"/>
          </p:cNvSpPr>
          <p:nvPr>
            <p:ph type="sldNum" sz="quarter" idx="11"/>
          </p:nvPr>
        </p:nvSpPr>
        <p:spPr/>
        <p:txBody>
          <a:bodyPr/>
          <a:lstStyle/>
          <a:p>
            <a:fld id="{7E6D7078-273B-4429-9D5C-7CF39C64229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F625BA3-5ED9-4B51-9A75-F56F5192B015}" type="datetimeFigureOut">
              <a:rPr lang="ru-RU" smtClean="0"/>
              <a:t>12.04.2022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6D7078-273B-4429-9D5C-7CF39C64229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F625BA3-5ED9-4B51-9A75-F56F5192B015}" type="datetimeFigureOut">
              <a:rPr lang="ru-RU" smtClean="0"/>
              <a:t>12.04.2022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6D7078-273B-4429-9D5C-7CF39C64229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F625BA3-5ED9-4B51-9A75-F56F5192B015}" type="datetimeFigureOut">
              <a:rPr lang="ru-RU" smtClean="0"/>
              <a:t>12.04.2022</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7E6D7078-273B-4429-9D5C-7CF39C64229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a:t>Performed by a student of the group KS-411 </a:t>
            </a:r>
            <a:endParaRPr lang="ru-RU" dirty="0" smtClean="0"/>
          </a:p>
          <a:p>
            <a:r>
              <a:rPr lang="en-US" dirty="0" err="1" smtClean="0"/>
              <a:t>Chubirka</a:t>
            </a:r>
            <a:r>
              <a:rPr lang="en-US" dirty="0" smtClean="0"/>
              <a:t> </a:t>
            </a:r>
            <a:r>
              <a:rPr lang="en-US" dirty="0" err="1"/>
              <a:t>Rada</a:t>
            </a:r>
            <a:endParaRPr lang="ru-RU" dirty="0"/>
          </a:p>
        </p:txBody>
      </p:sp>
      <p:sp>
        <p:nvSpPr>
          <p:cNvPr id="2" name="Заголовок 1"/>
          <p:cNvSpPr>
            <a:spLocks noGrp="1"/>
          </p:cNvSpPr>
          <p:nvPr>
            <p:ph type="ctrTitle"/>
          </p:nvPr>
        </p:nvSpPr>
        <p:spPr/>
        <p:txBody>
          <a:bodyPr/>
          <a:lstStyle/>
          <a:p>
            <a:r>
              <a:rPr lang="en-US" dirty="0"/>
              <a:t>Modern information technologies in railway transport</a:t>
            </a:r>
            <a:endParaRPr lang="ru-RU" dirty="0"/>
          </a:p>
        </p:txBody>
      </p:sp>
    </p:spTree>
    <p:extLst>
      <p:ext uri="{BB962C8B-B14F-4D97-AF65-F5344CB8AC3E}">
        <p14:creationId xmlns:p14="http://schemas.microsoft.com/office/powerpoint/2010/main" val="381140517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476672"/>
            <a:ext cx="8229600" cy="5619328"/>
          </a:xfrm>
        </p:spPr>
        <p:txBody>
          <a:bodyPr>
            <a:normAutofit/>
          </a:bodyPr>
          <a:lstStyle/>
          <a:p>
            <a:r>
              <a:rPr lang="en-US" sz="1800" dirty="0">
                <a:latin typeface="Times New Roman" panose="02020603050405020304" pitchFamily="18" charset="0"/>
                <a:cs typeface="Times New Roman" panose="02020603050405020304" pitchFamily="18" charset="0"/>
              </a:rPr>
              <a:t>Effective management of any production process, especially such complex as railway transportation, can be realized only on the basis of comprehensive, reliable and prepared for analytical processing of </a:t>
            </a:r>
            <a:r>
              <a:rPr lang="en-US" sz="1800" dirty="0" err="1">
                <a:latin typeface="Times New Roman" panose="02020603050405020304" pitchFamily="18" charset="0"/>
                <a:cs typeface="Times New Roman" panose="02020603050405020304" pitchFamily="18" charset="0"/>
              </a:rPr>
              <a:t>information.Possession</a:t>
            </a:r>
            <a:r>
              <a:rPr lang="en-US" sz="1800" dirty="0">
                <a:latin typeface="Times New Roman" panose="02020603050405020304" pitchFamily="18" charset="0"/>
                <a:cs typeface="Times New Roman" panose="02020603050405020304" pitchFamily="18" charset="0"/>
              </a:rPr>
              <a:t> of such information is a mandatory and indispensable condition for the optimal organization of the transportation process, identification and reduction of non-production costs, effective policy in the field of tariff regulation and forwarding </a:t>
            </a:r>
            <a:r>
              <a:rPr lang="en-US" sz="1800" dirty="0" err="1">
                <a:latin typeface="Times New Roman" panose="02020603050405020304" pitchFamily="18" charset="0"/>
                <a:cs typeface="Times New Roman" panose="02020603050405020304" pitchFamily="18" charset="0"/>
              </a:rPr>
              <a:t>activities.On</a:t>
            </a:r>
            <a:r>
              <a:rPr lang="en-US" sz="1800" dirty="0">
                <a:latin typeface="Times New Roman" panose="02020603050405020304" pitchFamily="18" charset="0"/>
                <a:cs typeface="Times New Roman" panose="02020603050405020304" pitchFamily="18" charset="0"/>
              </a:rPr>
              <a:t> this basis, favorable conditions are being created to increase the competitiveness of Russian Railways in the transport services market.</a:t>
            </a:r>
            <a:endParaRPr lang="ru-RU" sz="1800"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28150" y="2868542"/>
            <a:ext cx="6584210" cy="3660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5812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476672"/>
            <a:ext cx="8229600" cy="5619328"/>
          </a:xfrm>
        </p:spPr>
        <p:txBody>
          <a:bodyPr>
            <a:normAutofit/>
          </a:bodyPr>
          <a:lstStyle/>
          <a:p>
            <a:r>
              <a:rPr lang="en-US" sz="1800" dirty="0">
                <a:latin typeface="Times New Roman" panose="02020603050405020304" pitchFamily="18" charset="0"/>
                <a:cs typeface="Times New Roman" panose="02020603050405020304" pitchFamily="18" charset="0"/>
              </a:rPr>
              <a:t>The Main Computing Center of JSC "Russian Railways" (GVC) has the maximum concentration of computing resources, which makes it possible to call the GVC the holder of information resources of JSC "Russian Railways".</a:t>
            </a:r>
            <a:endParaRPr lang="ru-RU" sz="1800"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340768"/>
            <a:ext cx="6840760" cy="5130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9953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548680"/>
            <a:ext cx="8229600" cy="5547320"/>
          </a:xfrm>
        </p:spPr>
        <p:txBody>
          <a:bodyPr>
            <a:noAutofit/>
          </a:bodyPr>
          <a:lstStyle/>
          <a:p>
            <a:pPr>
              <a:lnSpc>
                <a:spcPct val="200000"/>
              </a:lnSpc>
            </a:pPr>
            <a:r>
              <a:rPr lang="en-US" sz="1800" dirty="0">
                <a:latin typeface="Times New Roman" panose="02020603050405020304" pitchFamily="18" charset="0"/>
                <a:cs typeface="Times New Roman" panose="02020603050405020304" pitchFamily="18" charset="0"/>
              </a:rPr>
              <a:t>Modern information technologies are widely used in railway transport in the following areas</a:t>
            </a:r>
            <a:r>
              <a:rPr lang="en-US" sz="1800" dirty="0" smtClean="0">
                <a:latin typeface="Times New Roman" panose="02020603050405020304" pitchFamily="18" charset="0"/>
                <a:cs typeface="Times New Roman" panose="02020603050405020304" pitchFamily="18" charset="0"/>
              </a:rPr>
              <a:t>:</a:t>
            </a:r>
            <a:endParaRPr lang="ru-RU" sz="1800" dirty="0" smtClean="0">
              <a:latin typeface="Times New Roman" panose="02020603050405020304" pitchFamily="18" charset="0"/>
              <a:cs typeface="Times New Roman" panose="02020603050405020304" pitchFamily="18" charset="0"/>
            </a:endParaRPr>
          </a:p>
          <a:p>
            <a:pPr>
              <a:lnSpc>
                <a:spcPct val="200000"/>
              </a:lnSpc>
            </a:pP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solutions for EV engineering tasks (drawing up a transportation plan and forming trains, performing traction calculations, developing a train schedule</a:t>
            </a:r>
            <a:r>
              <a:rPr lang="en-US" sz="1800" dirty="0" smtClean="0">
                <a:latin typeface="Times New Roman" panose="02020603050405020304" pitchFamily="18" charset="0"/>
                <a:cs typeface="Times New Roman" panose="02020603050405020304" pitchFamily="18" charset="0"/>
              </a:rPr>
              <a:t>.</a:t>
            </a:r>
            <a:endParaRPr lang="ru-RU" sz="1800" dirty="0" smtClean="0">
              <a:latin typeface="Times New Roman" panose="02020603050405020304" pitchFamily="18" charset="0"/>
              <a:cs typeface="Times New Roman" panose="02020603050405020304" pitchFamily="18" charset="0"/>
            </a:endParaRPr>
          </a:p>
          <a:p>
            <a:pPr>
              <a:lnSpc>
                <a:spcPct val="200000"/>
              </a:lnSpc>
            </a:pP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the use of an integrated automated system, operational management of cargo transportation (ASOUP</a:t>
            </a:r>
            <a:r>
              <a:rPr lang="en-US" sz="1800" dirty="0" smtClean="0">
                <a:latin typeface="Times New Roman" panose="02020603050405020304" pitchFamily="18" charset="0"/>
                <a:cs typeface="Times New Roman" panose="02020603050405020304" pitchFamily="18" charset="0"/>
              </a:rPr>
              <a:t>)</a:t>
            </a:r>
            <a:endParaRPr lang="ru-RU" sz="1800" dirty="0" smtClean="0">
              <a:latin typeface="Times New Roman" panose="02020603050405020304" pitchFamily="18" charset="0"/>
              <a:cs typeface="Times New Roman" panose="02020603050405020304" pitchFamily="18" charset="0"/>
            </a:endParaRPr>
          </a:p>
          <a:p>
            <a:pPr>
              <a:lnSpc>
                <a:spcPct val="200000"/>
              </a:lnSpc>
            </a:pP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use of the automated control system of </a:t>
            </a:r>
            <a:r>
              <a:rPr lang="en-US" sz="1800" dirty="0" err="1">
                <a:latin typeface="Times New Roman" panose="02020603050405020304" pitchFamily="18" charset="0"/>
                <a:cs typeface="Times New Roman" panose="02020603050405020304" pitchFamily="18" charset="0"/>
              </a:rPr>
              <a:t>marshalling</a:t>
            </a:r>
            <a:r>
              <a:rPr lang="en-US" sz="1800" dirty="0">
                <a:latin typeface="Times New Roman" panose="02020603050405020304" pitchFamily="18" charset="0"/>
                <a:cs typeface="Times New Roman" panose="02020603050405020304" pitchFamily="18" charset="0"/>
              </a:rPr>
              <a:t> yards (ASUSS)- - use of unified automated dispatch control centers (ASDCS)</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3400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404664"/>
            <a:ext cx="8229600" cy="5691336"/>
          </a:xfrm>
        </p:spPr>
        <p:txBody>
          <a:bodyPr>
            <a:normAutofit/>
          </a:bodyPr>
          <a:lstStyle/>
          <a:p>
            <a:pPr>
              <a:lnSpc>
                <a:spcPct val="200000"/>
              </a:lnSpc>
            </a:pPr>
            <a:r>
              <a:rPr lang="en-US" sz="2000" dirty="0">
                <a:latin typeface="Times New Roman" panose="02020603050405020304" pitchFamily="18" charset="0"/>
                <a:cs typeface="Times New Roman" panose="02020603050405020304" pitchFamily="18" charset="0"/>
              </a:rPr>
              <a:t>The Automated Transportation Operational Management System (ASOUP) includes several subsystems one of the main subsystems is</a:t>
            </a:r>
            <a:r>
              <a:rPr lang="en-US" sz="2000" dirty="0" smtClean="0">
                <a:latin typeface="Times New Roman" panose="02020603050405020304" pitchFamily="18" charset="0"/>
                <a:cs typeface="Times New Roman" panose="02020603050405020304" pitchFamily="18" charset="0"/>
              </a:rPr>
              <a:t>:</a:t>
            </a:r>
            <a:endParaRPr lang="ru-RU" sz="2000" dirty="0" smtClean="0">
              <a:latin typeface="Times New Roman" panose="02020603050405020304" pitchFamily="18" charset="0"/>
              <a:cs typeface="Times New Roman" panose="02020603050405020304" pitchFamily="18" charset="0"/>
            </a:endParaRPr>
          </a:p>
          <a:p>
            <a:pPr>
              <a:lnSpc>
                <a:spcPct val="200000"/>
              </a:lnSpc>
            </a:pP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automated subsystem of centralized preparation and registration of transportation documents (ETRAN)The ETRAN subsystem consists of three main parts</a:t>
            </a:r>
            <a:r>
              <a:rPr lang="en-US" sz="2000" dirty="0" smtClean="0">
                <a:latin typeface="Times New Roman" panose="02020603050405020304" pitchFamily="18" charset="0"/>
                <a:cs typeface="Times New Roman" panose="02020603050405020304" pitchFamily="18" charset="0"/>
              </a:rPr>
              <a:t>:</a:t>
            </a:r>
            <a:endParaRPr lang="ru-RU" sz="2000" dirty="0" smtClean="0">
              <a:latin typeface="Times New Roman" panose="02020603050405020304" pitchFamily="18" charset="0"/>
              <a:cs typeface="Times New Roman" panose="02020603050405020304" pitchFamily="18" charset="0"/>
            </a:endParaRPr>
          </a:p>
          <a:p>
            <a:pPr>
              <a:lnSpc>
                <a:spcPct val="200000"/>
              </a:lnSpc>
            </a:pP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incoming information processing </a:t>
            </a:r>
            <a:r>
              <a:rPr lang="en-US" sz="2000" dirty="0" smtClean="0">
                <a:latin typeface="Times New Roman" panose="02020603050405020304" pitchFamily="18" charset="0"/>
                <a:cs typeface="Times New Roman" panose="02020603050405020304" pitchFamily="18" charset="0"/>
              </a:rPr>
              <a:t>center</a:t>
            </a:r>
            <a:endParaRPr lang="ru-RU" sz="2000" dirty="0" smtClean="0">
              <a:latin typeface="Times New Roman" panose="02020603050405020304" pitchFamily="18" charset="0"/>
              <a:cs typeface="Times New Roman" panose="02020603050405020304" pitchFamily="18" charset="0"/>
            </a:endParaRPr>
          </a:p>
          <a:p>
            <a:pPr>
              <a:lnSpc>
                <a:spcPct val="200000"/>
              </a:lnSpc>
            </a:pP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auxiliary primary information processing center- client's workplace</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1014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404664"/>
            <a:ext cx="8229600" cy="5691336"/>
          </a:xfrm>
        </p:spPr>
        <p:txBody>
          <a:bodyPr>
            <a:noAutofit/>
          </a:bodyPr>
          <a:lstStyle/>
          <a:p>
            <a:pPr marL="0" indent="0">
              <a:lnSpc>
                <a:spcPct val="150000"/>
              </a:lnSpc>
              <a:buNone/>
            </a:pPr>
            <a:r>
              <a:rPr lang="en-US" sz="1600" dirty="0">
                <a:latin typeface="Times New Roman" panose="02020603050405020304" pitchFamily="18" charset="0"/>
                <a:cs typeface="Times New Roman" panose="02020603050405020304" pitchFamily="18" charset="0"/>
              </a:rPr>
              <a:t>The automated control system of </a:t>
            </a:r>
            <a:r>
              <a:rPr lang="en-US" sz="1600" dirty="0" err="1">
                <a:latin typeface="Times New Roman" panose="02020603050405020304" pitchFamily="18" charset="0"/>
                <a:cs typeface="Times New Roman" panose="02020603050405020304" pitchFamily="18" charset="0"/>
              </a:rPr>
              <a:t>marshalling</a:t>
            </a:r>
            <a:r>
              <a:rPr lang="en-US" sz="1600" dirty="0">
                <a:latin typeface="Times New Roman" panose="02020603050405020304" pitchFamily="18" charset="0"/>
                <a:cs typeface="Times New Roman" panose="02020603050405020304" pitchFamily="18" charset="0"/>
              </a:rPr>
              <a:t> yards also includes several subsystems</a:t>
            </a:r>
            <a:r>
              <a:rPr lang="en-US" sz="1600"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a:p>
            <a:pPr marL="0" indent="0">
              <a:lnSpc>
                <a:spcPct val="150000"/>
              </a:lnSpc>
              <a:buNone/>
            </a:pP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One of the main subsystems is the reference subsystem</a:t>
            </a:r>
            <a:r>
              <a:rPr lang="en-US" sz="1600"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a:p>
            <a:pPr marL="0" indent="0">
              <a:lnSpc>
                <a:spcPct val="150000"/>
              </a:lnSpc>
              <a:buNone/>
            </a:pPr>
            <a:r>
              <a:rPr lang="en-US" sz="1600" dirty="0" smtClean="0">
                <a:latin typeface="Times New Roman" panose="02020603050405020304" pitchFamily="18" charset="0"/>
                <a:cs typeface="Times New Roman" panose="02020603050405020304" pitchFamily="18" charset="0"/>
              </a:rPr>
              <a:t>The </a:t>
            </a:r>
            <a:r>
              <a:rPr lang="en-US" sz="1600" dirty="0">
                <a:latin typeface="Times New Roman" panose="02020603050405020304" pitchFamily="18" charset="0"/>
                <a:cs typeface="Times New Roman" panose="02020603050405020304" pitchFamily="18" charset="0"/>
              </a:rPr>
              <a:t>reference subsystem is designed to obtain information about train and freight work at the </a:t>
            </a:r>
            <a:r>
              <a:rPr lang="en-US" sz="1600" dirty="0" err="1">
                <a:latin typeface="Times New Roman" panose="02020603050405020304" pitchFamily="18" charset="0"/>
                <a:cs typeface="Times New Roman" panose="02020603050405020304" pitchFamily="18" charset="0"/>
              </a:rPr>
              <a:t>marshalling</a:t>
            </a:r>
            <a:r>
              <a:rPr lang="en-US" sz="1600" dirty="0">
                <a:latin typeface="Times New Roman" panose="02020603050405020304" pitchFamily="18" charset="0"/>
                <a:cs typeface="Times New Roman" panose="02020603050405020304" pitchFamily="18" charset="0"/>
              </a:rPr>
              <a:t> yard and its divisions in real time</a:t>
            </a:r>
            <a:r>
              <a:rPr lang="en-US" sz="1600"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a:p>
            <a:pPr marL="0" indent="0">
              <a:lnSpc>
                <a:spcPct val="150000"/>
              </a:lnSpc>
              <a:buNone/>
            </a:pPr>
            <a:r>
              <a:rPr lang="en-US" sz="1600" dirty="0" smtClean="0">
                <a:latin typeface="Times New Roman" panose="02020603050405020304" pitchFamily="18" charset="0"/>
                <a:cs typeface="Times New Roman" panose="02020603050405020304" pitchFamily="18" charset="0"/>
              </a:rPr>
              <a:t>Based </a:t>
            </a:r>
            <a:r>
              <a:rPr lang="en-US" sz="1600" dirty="0">
                <a:latin typeface="Times New Roman" panose="02020603050405020304" pitchFamily="18" charset="0"/>
                <a:cs typeface="Times New Roman" panose="02020603050405020304" pitchFamily="18" charset="0"/>
              </a:rPr>
              <a:t>on this , the following objects are allocated in this subsystem</a:t>
            </a:r>
            <a:r>
              <a:rPr lang="en-US" sz="1600"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parks</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paths</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trains</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wagons</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places of </a:t>
            </a:r>
            <a:r>
              <a:rPr lang="en-US" sz="1600" dirty="0" smtClean="0">
                <a:latin typeface="Times New Roman" panose="02020603050405020304" pitchFamily="18" charset="0"/>
                <a:cs typeface="Times New Roman" panose="02020603050405020304" pitchFamily="18" charset="0"/>
              </a:rPr>
              <a:t>submission</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sending</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clients</a:t>
            </a:r>
            <a:r>
              <a:rPr lang="ru-RU" sz="1600" dirty="0" smtClean="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In </a:t>
            </a:r>
            <a:r>
              <a:rPr lang="en-US" sz="1600" dirty="0">
                <a:latin typeface="Times New Roman" panose="02020603050405020304" pitchFamily="18" charset="0"/>
                <a:cs typeface="Times New Roman" panose="02020603050405020304" pitchFamily="18" charset="0"/>
              </a:rPr>
              <a:t>addition, the subsystem provides</a:t>
            </a:r>
            <a:r>
              <a:rPr lang="en-US" sz="1600"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a:p>
            <a:pPr>
              <a:lnSpc>
                <a:spcPct val="150000"/>
              </a:lnSpc>
            </a:pP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statistics</a:t>
            </a:r>
            <a:endParaRPr lang="ru-RU" sz="1600"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854044"/>
            <a:ext cx="3947145" cy="33832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3899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476672"/>
            <a:ext cx="8229600" cy="5619328"/>
          </a:xfrm>
        </p:spPr>
        <p:txBody>
          <a:bodyPr>
            <a:normAutofit/>
          </a:bodyPr>
          <a:lstStyle/>
          <a:p>
            <a:pPr marL="0" indent="0">
              <a:lnSpc>
                <a:spcPct val="150000"/>
              </a:lnSpc>
              <a:buNone/>
            </a:pPr>
            <a:r>
              <a:rPr lang="en-US" sz="1600" dirty="0">
                <a:latin typeface="Times New Roman" panose="02020603050405020304" pitchFamily="18" charset="0"/>
                <a:cs typeface="Times New Roman" panose="02020603050405020304" pitchFamily="18" charset="0"/>
              </a:rPr>
              <a:t>Automated dispatch control Centers (ADCs) are the concentration of all dispatchers of a separate road in one </a:t>
            </a:r>
            <a:r>
              <a:rPr lang="en-US" sz="1600" dirty="0" err="1">
                <a:latin typeface="Times New Roman" panose="02020603050405020304" pitchFamily="18" charset="0"/>
                <a:cs typeface="Times New Roman" panose="02020603050405020304" pitchFamily="18" charset="0"/>
              </a:rPr>
              <a:t>center.This</a:t>
            </a:r>
            <a:r>
              <a:rPr lang="en-US" sz="1600" dirty="0">
                <a:latin typeface="Times New Roman" panose="02020603050405020304" pitchFamily="18" charset="0"/>
                <a:cs typeface="Times New Roman" panose="02020603050405020304" pitchFamily="18" charset="0"/>
              </a:rPr>
              <a:t> provides</a:t>
            </a:r>
            <a:r>
              <a:rPr lang="en-US" sz="1600"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a:p>
            <a:pPr>
              <a:lnSpc>
                <a:spcPct val="150000"/>
              </a:lnSpc>
              <a:buFontTx/>
              <a:buChar char="-"/>
            </a:pPr>
            <a:r>
              <a:rPr lang="en-US" sz="1600" dirty="0" smtClean="0">
                <a:latin typeface="Times New Roman" panose="02020603050405020304" pitchFamily="18" charset="0"/>
                <a:cs typeface="Times New Roman" panose="02020603050405020304" pitchFamily="18" charset="0"/>
              </a:rPr>
              <a:t>unified </a:t>
            </a:r>
            <a:r>
              <a:rPr lang="en-US" sz="1600" dirty="0">
                <a:latin typeface="Times New Roman" panose="02020603050405020304" pitchFamily="18" charset="0"/>
                <a:cs typeface="Times New Roman" panose="02020603050405020304" pitchFamily="18" charset="0"/>
              </a:rPr>
              <a:t>train traffic management </a:t>
            </a:r>
            <a:r>
              <a:rPr lang="en-US" sz="1600" dirty="0" smtClean="0">
                <a:latin typeface="Times New Roman" panose="02020603050405020304" pitchFamily="18" charset="0"/>
                <a:cs typeface="Times New Roman" panose="02020603050405020304" pitchFamily="18" charset="0"/>
              </a:rPr>
              <a:t>technology</a:t>
            </a:r>
            <a:endParaRPr lang="ru-RU" sz="1600" dirty="0" smtClean="0">
              <a:latin typeface="Times New Roman" panose="02020603050405020304" pitchFamily="18" charset="0"/>
              <a:cs typeface="Times New Roman" panose="02020603050405020304" pitchFamily="18" charset="0"/>
            </a:endParaRPr>
          </a:p>
          <a:p>
            <a:pPr>
              <a:lnSpc>
                <a:spcPct val="150000"/>
              </a:lnSpc>
              <a:buFontTx/>
              <a:buChar char="-"/>
            </a:pP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convenient docking of individual control </a:t>
            </a:r>
            <a:r>
              <a:rPr lang="en-US" sz="1600" dirty="0" smtClean="0">
                <a:latin typeface="Times New Roman" panose="02020603050405020304" pitchFamily="18" charset="0"/>
                <a:cs typeface="Times New Roman" panose="02020603050405020304" pitchFamily="18" charset="0"/>
              </a:rPr>
              <a:t>circles</a:t>
            </a:r>
            <a:endParaRPr lang="ru-RU" sz="1600" dirty="0" smtClean="0">
              <a:latin typeface="Times New Roman" panose="02020603050405020304" pitchFamily="18" charset="0"/>
              <a:cs typeface="Times New Roman" panose="02020603050405020304" pitchFamily="18" charset="0"/>
            </a:endParaRPr>
          </a:p>
          <a:p>
            <a:pPr>
              <a:lnSpc>
                <a:spcPct val="150000"/>
              </a:lnSpc>
              <a:buFontTx/>
              <a:buChar char="-"/>
            </a:pP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reliable reporting on the implementation of train schedules</a:t>
            </a:r>
            <a:endParaRPr lang="ru-RU" sz="1600" dirty="0">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36912"/>
            <a:ext cx="8094523" cy="381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1747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dirty="0" smtClean="0"/>
              <a:t>          </a:t>
            </a:r>
            <a:r>
              <a:rPr lang="en-US" dirty="0" smtClean="0"/>
              <a:t>Thanks </a:t>
            </a:r>
            <a:r>
              <a:rPr lang="en-US" dirty="0"/>
              <a:t>for your attention</a:t>
            </a:r>
            <a:endParaRPr lang="ru-RU" dirty="0"/>
          </a:p>
        </p:txBody>
      </p:sp>
      <p:sp>
        <p:nvSpPr>
          <p:cNvPr id="2" name="AutoShape 2" descr="https://memegenerator.net/img/instances/67216859/thanks-for-your-attention-guys-bye.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https://memegenerator.net/img/instances/67216859/thanks-for-your-attention-guys-bye.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memegenerator.net/img/instances/67216859/thanks-for-your-attention-guys-bye.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3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9" y="-17774"/>
            <a:ext cx="9134121" cy="6929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9157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34</TotalTime>
  <Words>412</Words>
  <Application>Microsoft Office PowerPoint</Application>
  <PresentationFormat>Экран (4:3)</PresentationFormat>
  <Paragraphs>30</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Бумажная</vt:lpstr>
      <vt:lpstr>Modern information technologies in railway transport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Thanks for your attention</vt:lpstr>
    </vt:vector>
  </TitlesOfParts>
  <Company>diakov.net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Современные информационные технологии на железнодорожном транспорте</dc:title>
  <dc:creator>User</dc:creator>
  <cp:lastModifiedBy>User</cp:lastModifiedBy>
  <cp:revision>5</cp:revision>
  <dcterms:created xsi:type="dcterms:W3CDTF">2019-03-12T12:50:22Z</dcterms:created>
  <dcterms:modified xsi:type="dcterms:W3CDTF">2022-04-12T11:23:08Z</dcterms:modified>
</cp:coreProperties>
</file>