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Default ContentType="application/vnd.openxmlformats-officedocument.presentationml.presentation" Extension="pptx"/>
  <Default ContentType="image/vnd.ms-photo" Extension="wdp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62" r:id="rId6"/>
    <p:sldId id="259" r:id="rId7"/>
    <p:sldId id="269" r:id="rId8"/>
    <p:sldId id="260" r:id="rId9"/>
    <p:sldId id="270" r:id="rId10"/>
    <p:sldId id="263" r:id="rId11"/>
    <p:sldId id="264" r:id="rId12"/>
    <p:sldId id="265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635"/>
    <a:srgbClr val="5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2214578"/>
          </a:xfrm>
        </p:spPr>
        <p:txBody>
          <a:bodyPr>
            <a:normAutofit fontScale="62500" lnSpcReduction="20000"/>
          </a:bodyPr>
          <a:lstStyle/>
          <a:p>
            <a:endParaRPr lang="ru-RU" sz="4000" b="1" dirty="0" smtClean="0">
              <a:solidFill>
                <a:srgbClr val="5C0000"/>
              </a:solidFill>
            </a:endParaRPr>
          </a:p>
          <a:p>
            <a:r>
              <a:rPr lang="ru-RU" sz="4000" b="1" dirty="0" smtClean="0">
                <a:solidFill>
                  <a:srgbClr val="5C0000"/>
                </a:solidFill>
              </a:rPr>
              <a:t>Молярный объем газов.</a:t>
            </a:r>
            <a:br>
              <a:rPr lang="ru-RU" sz="4000" b="1" dirty="0" smtClean="0">
                <a:solidFill>
                  <a:srgbClr val="5C0000"/>
                </a:solidFill>
              </a:rPr>
            </a:br>
            <a:r>
              <a:rPr lang="ru-RU" sz="4000" b="1" dirty="0" smtClean="0">
                <a:solidFill>
                  <a:srgbClr val="5C0000"/>
                </a:solidFill>
              </a:rPr>
              <a:t>Закон </a:t>
            </a:r>
            <a:r>
              <a:rPr lang="ru-RU" sz="4000" b="1" dirty="0" smtClean="0">
                <a:solidFill>
                  <a:srgbClr val="5C0000"/>
                </a:solidFill>
              </a:rPr>
              <a:t> Авогадро</a:t>
            </a:r>
            <a:endParaRPr lang="ru-RU" sz="4000" b="1" dirty="0" smtClean="0">
              <a:solidFill>
                <a:srgbClr val="5C0000"/>
              </a:solidFill>
            </a:endParaRPr>
          </a:p>
          <a:p>
            <a:endParaRPr lang="ru-RU" sz="2800" b="1" dirty="0" smtClean="0">
              <a:solidFill>
                <a:srgbClr val="5C0000"/>
              </a:solidFill>
            </a:endParaRPr>
          </a:p>
          <a:p>
            <a:r>
              <a:rPr lang="ru-RU" sz="2800" b="1" dirty="0" smtClean="0">
                <a:solidFill>
                  <a:srgbClr val="5C0000"/>
                </a:solidFill>
              </a:rPr>
              <a:t>Разработала:  </a:t>
            </a:r>
            <a:r>
              <a:rPr lang="ru-RU" sz="2800" b="1" dirty="0" err="1" smtClean="0">
                <a:solidFill>
                  <a:srgbClr val="5C0000"/>
                </a:solidFill>
              </a:rPr>
              <a:t>Милова</a:t>
            </a:r>
            <a:r>
              <a:rPr lang="ru-RU" sz="2800" b="1" dirty="0" smtClean="0">
                <a:solidFill>
                  <a:srgbClr val="5C0000"/>
                </a:solidFill>
              </a:rPr>
              <a:t> Елена Анатольевна, учитель </a:t>
            </a:r>
            <a:r>
              <a:rPr lang="ru-RU" sz="2800" b="1" dirty="0" smtClean="0">
                <a:solidFill>
                  <a:srgbClr val="5C0000"/>
                </a:solidFill>
              </a:rPr>
              <a:t>химии </a:t>
            </a:r>
            <a:r>
              <a:rPr lang="ru-RU" sz="2800" b="1" dirty="0" smtClean="0">
                <a:solidFill>
                  <a:srgbClr val="5C0000"/>
                </a:solidFill>
              </a:rPr>
              <a:t>МБОУСОШ №12 муниципального образования Усть-Лабинский район, Краснодарского края</a:t>
            </a:r>
            <a:endParaRPr lang="ru-RU" sz="2800" b="1" dirty="0" smtClean="0">
              <a:solidFill>
                <a:srgbClr val="5C0000"/>
              </a:solidFill>
            </a:endParaRPr>
          </a:p>
          <a:p>
            <a:endParaRPr lang="ru-RU" sz="2400" dirty="0">
              <a:solidFill>
                <a:srgbClr val="0106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4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539552" y="627754"/>
            <a:ext cx="1944216" cy="2153174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Цилиндр 2"/>
          <p:cNvSpPr/>
          <p:nvPr/>
        </p:nvSpPr>
        <p:spPr>
          <a:xfrm>
            <a:off x="3635896" y="636722"/>
            <a:ext cx="1944216" cy="2144206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6660232" y="652756"/>
            <a:ext cx="1944216" cy="2128172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95707" y="615876"/>
            <a:ext cx="631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3600" b="1" baseline="-25000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1632" y="652756"/>
            <a:ext cx="652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ru-RU" sz="3600" b="1" baseline="-25000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4141" y="652756"/>
            <a:ext cx="896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ru-RU" sz="36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9194" y="1424454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1208" y="1411953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5544" y="1424454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603" y="3022104"/>
            <a:ext cx="26661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ρ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(H</a:t>
            </a:r>
            <a:r>
              <a:rPr lang="en-US" sz="2800" b="1" baseline="-25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= 0,089 </a:t>
            </a:r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г/л</a:t>
            </a:r>
            <a:endParaRPr lang="ru-RU" sz="28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178" y="3697724"/>
            <a:ext cx="2768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(H</a:t>
            </a:r>
            <a:r>
              <a:rPr lang="en-US" sz="2800" b="1" baseline="-25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= </a:t>
            </a:r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г/моль</a:t>
            </a:r>
            <a:endParaRPr lang="ru-RU" sz="28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616" y="4365104"/>
            <a:ext cx="17828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m(H</a:t>
            </a:r>
            <a:r>
              <a:rPr lang="en-US" sz="2800" b="1" baseline="-25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= 2 </a:t>
            </a:r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endParaRPr lang="ru-RU" sz="28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4616" y="5148024"/>
            <a:ext cx="14093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V(H</a:t>
            </a:r>
            <a:r>
              <a:rPr lang="en-US" sz="2800" b="1" baseline="-25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- ?</a:t>
            </a:r>
            <a:endParaRPr lang="ru-RU" sz="28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36634" y="3573542"/>
            <a:ext cx="13115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(H</a:t>
            </a:r>
            <a:r>
              <a:rPr lang="en-US" sz="28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= 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89296" y="3842900"/>
            <a:ext cx="866880" cy="0"/>
          </a:xfrm>
          <a:prstGeom prst="line">
            <a:avLst/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46295" y="3202722"/>
            <a:ext cx="1152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m(H</a:t>
            </a:r>
            <a:r>
              <a:rPr lang="en-US" sz="28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08010" y="3959334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ρ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(H</a:t>
            </a:r>
            <a:r>
              <a:rPr lang="en-US" sz="28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85433" y="5172908"/>
            <a:ext cx="5277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16410" y="5172908"/>
            <a:ext cx="13933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V(H</a:t>
            </a:r>
            <a:r>
              <a:rPr lang="en-US" sz="28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=  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>
            <a:stCxn id="23" idx="3"/>
            <a:endCxn id="22" idx="1"/>
          </p:cNvCxnSpPr>
          <p:nvPr/>
        </p:nvCxnSpPr>
        <p:spPr>
          <a:xfrm>
            <a:off x="5209740" y="5434518"/>
            <a:ext cx="1075693" cy="0"/>
          </a:xfrm>
          <a:prstGeom prst="line">
            <a:avLst/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539155" y="4797152"/>
            <a:ext cx="4940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36004" y="5671244"/>
            <a:ext cx="15600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0,089г/л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25544" y="5172908"/>
            <a:ext cx="11785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2,4 л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42129" y="132190"/>
            <a:ext cx="764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Н.У.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5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  <p:bldP spid="20" grpId="0"/>
      <p:bldP spid="22" grpId="0"/>
      <p:bldP spid="23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539552" y="627754"/>
            <a:ext cx="1944216" cy="2153174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Цилиндр 2"/>
          <p:cNvSpPr/>
          <p:nvPr/>
        </p:nvSpPr>
        <p:spPr>
          <a:xfrm>
            <a:off x="3635896" y="636722"/>
            <a:ext cx="1944216" cy="2144206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6660232" y="652756"/>
            <a:ext cx="1944216" cy="2128172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95707" y="615876"/>
            <a:ext cx="631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3600" b="1" baseline="-25000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1632" y="652756"/>
            <a:ext cx="652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ru-RU" sz="3600" b="1" baseline="-25000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4141" y="652756"/>
            <a:ext cx="896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ru-RU" sz="36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9194" y="1424454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1208" y="1411953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5544" y="1424454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603" y="3022104"/>
            <a:ext cx="26661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ρ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(H</a:t>
            </a:r>
            <a:r>
              <a:rPr lang="en-US" sz="2800" b="1" baseline="-25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= 0,089 </a:t>
            </a:r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г/л</a:t>
            </a:r>
            <a:endParaRPr lang="ru-RU" sz="28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20013" y="4869160"/>
            <a:ext cx="57276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Молярный объем газа</a:t>
            </a:r>
            <a:endParaRPr lang="ru-RU" sz="44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66931" y="3015258"/>
            <a:ext cx="26821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ρ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800" b="1" dirty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en-US" sz="2800" b="1" baseline="-25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= </a:t>
            </a:r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1,429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г/л</a:t>
            </a:r>
            <a:endParaRPr lang="ru-RU" sz="28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87260" y="3015258"/>
            <a:ext cx="26901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ρ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</a:t>
            </a:r>
            <a:r>
              <a:rPr lang="en-US" sz="2800" b="1" baseline="-25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= </a:t>
            </a:r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1,96</a:t>
            </a:r>
            <a:r>
              <a:rPr lang="en-US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г/л</a:t>
            </a:r>
            <a:endParaRPr lang="ru-RU" sz="28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17259" y="3713460"/>
            <a:ext cx="1733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= 2</a:t>
            </a:r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2,4 л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20926" y="3706336"/>
            <a:ext cx="1733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= 2</a:t>
            </a:r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2,4 л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229961" y="386208"/>
            <a:ext cx="756084" cy="8425844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709978" y="5805264"/>
            <a:ext cx="3640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r>
              <a:rPr lang="en-US" sz="3600" b="1" baseline="-25000" dirty="0" err="1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2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2,4 л/моль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7477" y="3722866"/>
            <a:ext cx="1733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= 2</a:t>
            </a:r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2,4 л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42129" y="132190"/>
            <a:ext cx="764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Н.У.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28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8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553463" y="615876"/>
            <a:ext cx="1944216" cy="2153174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95707" y="615876"/>
            <a:ext cx="631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3600" b="1" baseline="-25000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9194" y="1424454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3463" y="3221752"/>
            <a:ext cx="2165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= 2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2,4 л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0957" y="4005064"/>
            <a:ext cx="18614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 = </a:t>
            </a:r>
            <a:r>
              <a:rPr lang="ru-RU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6∙10</a:t>
            </a:r>
            <a:r>
              <a:rPr lang="ru-RU" sz="3200" b="1" baseline="30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23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491880" y="615875"/>
            <a:ext cx="1944216" cy="1393353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8036" y="490642"/>
            <a:ext cx="631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3600" b="1" baseline="-25000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57192" y="1165236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0,5</a:t>
            </a:r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0999" y="2597527"/>
            <a:ext cx="2165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= 11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6516216" y="615874"/>
            <a:ext cx="1944216" cy="3101157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172372" y="666220"/>
            <a:ext cx="631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3600" b="1" baseline="-25000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05334" y="4116218"/>
            <a:ext cx="2165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= 33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  <a:r>
              <a:rPr lang="en-US" sz="3600" b="1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81528" y="1874064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sz="32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,5</a:t>
            </a:r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04159" y="4775128"/>
            <a:ext cx="11432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/>
              </a:rPr>
              <a:t></a:t>
            </a: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</a:t>
            </a:r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70885" y="5282960"/>
            <a:ext cx="1576092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310603" y="4226836"/>
            <a:ext cx="6399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10603" y="5282959"/>
            <a:ext cx="10348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n-US" sz="6000" b="1" baseline="-25000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7746" y="4116218"/>
            <a:ext cx="3242406" cy="25531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511541" y="132190"/>
            <a:ext cx="764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Н.У.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8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  <p:bldP spid="27" grpId="0"/>
      <p:bldP spid="28" grpId="0"/>
      <p:bldP spid="34" grpId="0" animBg="1"/>
      <p:bldP spid="35" grpId="0"/>
      <p:bldP spid="36" grpId="0"/>
      <p:bldP spid="37" grpId="0"/>
      <p:bldP spid="39" grpId="0"/>
      <p:bldP spid="40" grpId="0"/>
      <p:bldP spid="41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Vm</a:t>
            </a:r>
            <a:r>
              <a:rPr lang="en-US" dirty="0" smtClean="0"/>
              <a:t> = V|</a:t>
            </a:r>
            <a:r>
              <a:rPr lang="en-US" dirty="0" smtClean="0">
                <a:sym typeface="Symbol"/>
              </a:rPr>
              <a:t>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   </a:t>
            </a:r>
            <a:r>
              <a:rPr lang="ru-RU" dirty="0" smtClean="0">
                <a:sym typeface="Symbol"/>
              </a:rPr>
              <a:t>молярный объем газа (</a:t>
            </a:r>
            <a:r>
              <a:rPr lang="en-US" dirty="0" err="1" smtClean="0">
                <a:sym typeface="Symbol"/>
              </a:rPr>
              <a:t>Vm</a:t>
            </a:r>
            <a:r>
              <a:rPr lang="ru-RU" dirty="0" smtClean="0">
                <a:sym typeface="Symbol"/>
              </a:rPr>
              <a:t>) можно найти по отношению объема газа (</a:t>
            </a:r>
            <a:r>
              <a:rPr lang="en-US" dirty="0" smtClean="0">
                <a:sym typeface="Symbol"/>
              </a:rPr>
              <a:t>V</a:t>
            </a:r>
            <a:r>
              <a:rPr lang="ru-RU" dirty="0" smtClean="0">
                <a:sym typeface="Symbol"/>
              </a:rPr>
              <a:t>) к соответствующему количеству вещества </a:t>
            </a:r>
            <a:r>
              <a:rPr lang="en-US" dirty="0" smtClean="0">
                <a:sym typeface="Symbol"/>
              </a:rPr>
              <a:t>()</a:t>
            </a:r>
          </a:p>
          <a:p>
            <a:pPr>
              <a:buNone/>
            </a:pPr>
            <a:r>
              <a:rPr lang="ru-RU" dirty="0" smtClean="0">
                <a:sym typeface="Symbol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1432149" y="615875"/>
            <a:ext cx="1944216" cy="3681575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87537" y="615875"/>
            <a:ext cx="631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3600" b="1" baseline="-25000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6693" y="1556792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21267" y="4581128"/>
            <a:ext cx="2165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= 44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68590" y="5589240"/>
            <a:ext cx="20697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 = </a:t>
            </a:r>
            <a:r>
              <a:rPr lang="ru-RU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12∙10</a:t>
            </a:r>
            <a:r>
              <a:rPr lang="ru-RU" sz="3200" b="1" baseline="30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23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5868144" y="615875"/>
            <a:ext cx="1944216" cy="3681575"/>
          </a:xfrm>
          <a:prstGeom prst="can">
            <a:avLst>
              <a:gd name="adj" fmla="val 3833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93752" y="628958"/>
            <a:ext cx="8930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</a:t>
            </a:r>
            <a:r>
              <a:rPr lang="ru-RU" sz="36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33456" y="1556791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3200" b="1" cap="none" spc="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моль</a:t>
            </a:r>
            <a:endParaRPr lang="ru-RU" sz="3200" b="1" cap="none" spc="0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7262" y="4581127"/>
            <a:ext cx="2165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= 44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63949" y="5589239"/>
            <a:ext cx="20697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 = </a:t>
            </a:r>
            <a:r>
              <a:rPr lang="ru-RU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12∙10</a:t>
            </a:r>
            <a:r>
              <a:rPr lang="ru-RU" sz="3200" b="1" baseline="30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23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1960" y="132190"/>
            <a:ext cx="764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Н.У.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1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1772816"/>
            <a:ext cx="819891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равных объемах разных газов </a:t>
            </a:r>
          </a:p>
          <a:p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одинаковых условиях </a:t>
            </a:r>
          </a:p>
          <a:p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содержится одинаковое </a:t>
            </a:r>
          </a:p>
          <a:p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число молекул</a:t>
            </a:r>
            <a:endParaRPr lang="ru-RU" sz="44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6156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Закон Авогадро (1811 г.)</a:t>
            </a:r>
            <a:endParaRPr lang="ru-RU" sz="44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7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337074"/>
              </p:ext>
            </p:extLst>
          </p:nvPr>
        </p:nvGraphicFramePr>
        <p:xfrm>
          <a:off x="249287" y="691284"/>
          <a:ext cx="8784976" cy="3456384"/>
        </p:xfrm>
        <a:graphic>
          <a:graphicData uri="http://schemas.openxmlformats.org/drawingml/2006/table">
            <a:tbl>
              <a:tblPr/>
              <a:tblGrid>
                <a:gridCol w="1298377"/>
                <a:gridCol w="1584176"/>
                <a:gridCol w="1512168"/>
                <a:gridCol w="1512168"/>
                <a:gridCol w="1077887"/>
                <a:gridCol w="180020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10635"/>
                          </a:solidFill>
                        </a:rPr>
                        <a:t>Вещество</a:t>
                      </a:r>
                      <a:endParaRPr lang="ru-RU" sz="1800" b="1" dirty="0">
                        <a:solidFill>
                          <a:srgbClr val="010635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10635"/>
                          </a:solidFill>
                        </a:rPr>
                        <a:t>Масса вещества, </a:t>
                      </a:r>
                      <a:r>
                        <a:rPr lang="en-US" sz="1800" b="1" dirty="0" smtClean="0">
                          <a:solidFill>
                            <a:srgbClr val="010635"/>
                          </a:solidFill>
                        </a:rPr>
                        <a:t>m</a:t>
                      </a:r>
                      <a:endParaRPr lang="ru-RU" sz="1800" b="1" dirty="0">
                        <a:solidFill>
                          <a:srgbClr val="010635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Молярная масса, М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вещества,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10635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Объем,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10635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Число частиц,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10635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,8*10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aseline="0" smtClean="0"/>
                        <a:t>24 степени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5470" y="1685998"/>
            <a:ext cx="740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587748"/>
            <a:ext cx="12241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85</a:t>
            </a:r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16264" y="3261443"/>
            <a:ext cx="99443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0,2</a:t>
            </a:r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</a:t>
            </a:r>
            <a:endParaRPr lang="en-US" sz="2800" b="1" dirty="0" smtClean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моль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6458" y="2553533"/>
            <a:ext cx="85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</a:t>
            </a:r>
            <a:r>
              <a:rPr lang="en-US" sz="32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6562" y="3365703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</a:t>
            </a:r>
            <a:r>
              <a:rPr lang="en-US" sz="36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31593" y="1751249"/>
            <a:ext cx="10967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67,2 </a:t>
            </a:r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1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6620654"/>
              </p:ext>
            </p:extLst>
          </p:nvPr>
        </p:nvGraphicFramePr>
        <p:xfrm>
          <a:off x="251520" y="188640"/>
          <a:ext cx="8784976" cy="4968552"/>
        </p:xfrm>
        <a:graphic>
          <a:graphicData uri="http://schemas.openxmlformats.org/drawingml/2006/table">
            <a:tbl>
              <a:tblPr/>
              <a:tblGrid>
                <a:gridCol w="1080120"/>
                <a:gridCol w="3354660"/>
                <a:gridCol w="1211580"/>
                <a:gridCol w="1520190"/>
                <a:gridCol w="1618426"/>
              </a:tblGrid>
              <a:tr h="936104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10635"/>
                          </a:solidFill>
                        </a:rPr>
                        <a:t>Что означает эта запись?</a:t>
                      </a:r>
                      <a:endParaRPr lang="ru-RU" sz="2400" b="1" dirty="0">
                        <a:solidFill>
                          <a:srgbClr val="010635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Что является единицей измерения?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3683" y="1173887"/>
            <a:ext cx="5597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220053"/>
            <a:ext cx="302433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масса вещества</a:t>
            </a:r>
            <a:endParaRPr lang="ru-RU" sz="30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0472" y="1173886"/>
            <a:ext cx="348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64185" y="1173887"/>
            <a:ext cx="5757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кг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1220053"/>
            <a:ext cx="676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мг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9287" y="2053343"/>
            <a:ext cx="1071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 (</a:t>
            </a:r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ʋ)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2707" y="1871830"/>
            <a:ext cx="20302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оличество 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вещества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8617" y="1982836"/>
            <a:ext cx="1112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моль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94180" y="1986893"/>
            <a:ext cx="13158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кмоль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86343" y="1961009"/>
            <a:ext cx="1405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ммоль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9254" y="2924944"/>
            <a:ext cx="588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39869" y="2924943"/>
            <a:ext cx="3095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олярная масса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2874" y="2863387"/>
            <a:ext cx="12749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г/моль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58724" y="2937855"/>
            <a:ext cx="14249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ru-RU" sz="24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г/</a:t>
            </a:r>
            <a:r>
              <a:rPr lang="ru-RU" sz="2400" b="1" dirty="0" err="1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кмоль</a:t>
            </a:r>
            <a:endParaRPr lang="ru-RU" sz="24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86343" y="2894164"/>
            <a:ext cx="1559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г/</a:t>
            </a:r>
            <a:r>
              <a:rPr lang="ru-RU" sz="2400" b="1" dirty="0" err="1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ммоль</a:t>
            </a:r>
            <a:endParaRPr lang="ru-RU" sz="24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0231" y="3645024"/>
            <a:ext cx="489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3706579"/>
            <a:ext cx="3075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количество частиц</a:t>
            </a:r>
            <a:endParaRPr lang="ru-RU" sz="28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7256" y="4437112"/>
            <a:ext cx="6751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en-US" sz="36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25639" y="4314001"/>
            <a:ext cx="1924373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2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остоянная </a:t>
            </a:r>
          </a:p>
          <a:p>
            <a:pPr algn="ctr"/>
            <a:r>
              <a:rPr lang="ru-RU" sz="2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Авогадро</a:t>
            </a:r>
            <a:endParaRPr lang="ru-RU" sz="2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9866" y="4467889"/>
            <a:ext cx="1199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6∙10</a:t>
            </a:r>
            <a:r>
              <a:rPr lang="ru-RU" sz="3200" b="1" baseline="30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23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52400" y="4473971"/>
            <a:ext cx="1199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6∙10</a:t>
            </a:r>
            <a:r>
              <a:rPr lang="ru-RU" sz="3200" b="1" baseline="30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26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89448" y="4467888"/>
            <a:ext cx="1199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6∙10</a:t>
            </a:r>
            <a:r>
              <a:rPr lang="ru-RU" sz="3200" b="1" baseline="30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7256" y="5733256"/>
            <a:ext cx="795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 = 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08123" y="6061966"/>
            <a:ext cx="74304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315955" y="5440868"/>
            <a:ext cx="518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40034" y="6061966"/>
            <a:ext cx="543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96232" y="5743892"/>
            <a:ext cx="1691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 = </a:t>
            </a:r>
            <a:r>
              <a:rPr lang="en-US" sz="32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n∙M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35345" y="5733255"/>
            <a:ext cx="17059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 = </a:t>
            </a:r>
            <a:r>
              <a:rPr lang="en-US" sz="32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n∙N</a:t>
            </a:r>
            <a:r>
              <a:rPr lang="en-US" sz="3200" b="1" baseline="-25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9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8" grpId="0"/>
      <p:bldP spid="39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1722648"/>
              </p:ext>
            </p:extLst>
          </p:nvPr>
        </p:nvGraphicFramePr>
        <p:xfrm>
          <a:off x="249287" y="691284"/>
          <a:ext cx="8784976" cy="3709000"/>
        </p:xfrm>
        <a:graphic>
          <a:graphicData uri="http://schemas.openxmlformats.org/drawingml/2006/table">
            <a:tbl>
              <a:tblPr/>
              <a:tblGrid>
                <a:gridCol w="1584176"/>
                <a:gridCol w="1800200"/>
                <a:gridCol w="1800200"/>
                <a:gridCol w="1800200"/>
                <a:gridCol w="180020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10635"/>
                          </a:solidFill>
                        </a:rPr>
                        <a:t>Вещество</a:t>
                      </a:r>
                      <a:endParaRPr lang="ru-RU" sz="2400" b="1" dirty="0">
                        <a:solidFill>
                          <a:srgbClr val="010635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10635"/>
                          </a:solidFill>
                        </a:rPr>
                        <a:t>Масса вещества, </a:t>
                      </a:r>
                      <a:r>
                        <a:rPr lang="en-US" sz="2400" b="1" dirty="0" smtClean="0">
                          <a:solidFill>
                            <a:srgbClr val="010635"/>
                          </a:solidFill>
                        </a:rPr>
                        <a:t>m</a:t>
                      </a:r>
                      <a:endParaRPr lang="ru-RU" sz="2400" b="1" dirty="0">
                        <a:solidFill>
                          <a:srgbClr val="010635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Молярная масса, М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вещества,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10635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Число частиц,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63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10635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9587" y="1916832"/>
            <a:ext cx="652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en-US" sz="36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2811705"/>
            <a:ext cx="12241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90 </a:t>
            </a:r>
            <a:r>
              <a:rPr lang="ru-RU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4778" y="1986414"/>
            <a:ext cx="1413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моль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2177" y="2780928"/>
            <a:ext cx="14975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r>
              <a:rPr lang="en-US" sz="32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r>
              <a:rPr lang="en-US" sz="32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r>
              <a:rPr lang="en-US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en-US" sz="32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5662" y="3645024"/>
            <a:ext cx="1134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FeCl</a:t>
            </a:r>
            <a:r>
              <a:rPr lang="en-US" sz="3600" b="1" baseline="-25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7256" y="5733256"/>
            <a:ext cx="795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 = 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08123" y="6061966"/>
            <a:ext cx="74304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315955" y="5440868"/>
            <a:ext cx="518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40034" y="6061966"/>
            <a:ext cx="543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87823" y="5743892"/>
            <a:ext cx="16998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 = </a:t>
            </a:r>
            <a:r>
              <a:rPr lang="en-US" sz="32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n∙M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35345" y="5733255"/>
            <a:ext cx="17059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 = </a:t>
            </a:r>
            <a:r>
              <a:rPr lang="en-US" sz="32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n∙N</a:t>
            </a:r>
            <a:r>
              <a:rPr lang="en-US" sz="3200" b="1" baseline="-25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32462" y="3627005"/>
            <a:ext cx="1407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12∙10</a:t>
            </a:r>
            <a:r>
              <a:rPr lang="ru-RU" sz="3200" b="1" baseline="30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26</a:t>
            </a:r>
            <a:endParaRPr lang="ru-RU" sz="3200" b="1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5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27515" y="1863302"/>
            <a:ext cx="1120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48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г/моль</a:t>
            </a:r>
            <a:endParaRPr lang="ru-RU" sz="24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58555" y="2009164"/>
            <a:ext cx="1154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240 г</a:t>
            </a:r>
            <a:endParaRPr lang="ru-RU" sz="36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68616" y="1947609"/>
            <a:ext cx="1199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3∙10</a:t>
            </a:r>
            <a:r>
              <a:rPr lang="ru-RU" sz="3200" b="1" baseline="30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</a:t>
            </a:r>
            <a:endParaRPr lang="ru-RU" sz="32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03340" y="2889020"/>
            <a:ext cx="16557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180 г/моль</a:t>
            </a:r>
            <a:endParaRPr lang="ru-RU" sz="24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47185" y="2811705"/>
            <a:ext cx="162878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0,5 моль</a:t>
            </a:r>
            <a:endParaRPr lang="ru-RU" sz="30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68615" y="2780928"/>
            <a:ext cx="1199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32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∙10</a:t>
            </a:r>
            <a:r>
              <a:rPr lang="ru-RU" sz="3200" b="1" baseline="30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</a:t>
            </a:r>
            <a:endParaRPr lang="ru-RU" sz="32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99475" y="3675801"/>
            <a:ext cx="1524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2кмоль</a:t>
            </a:r>
            <a:endParaRPr lang="ru-RU" sz="32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70350" y="3552690"/>
            <a:ext cx="11865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127 000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г/моль</a:t>
            </a:r>
            <a:endParaRPr lang="ru-RU" sz="24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071995" y="3627004"/>
            <a:ext cx="1252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254 кг</a:t>
            </a:r>
            <a:endParaRPr lang="ru-RU" sz="32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1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75952"/>
            <a:ext cx="7272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Молярный объем газов.</a:t>
            </a:r>
          </a:p>
          <a:p>
            <a:pPr algn="ctr"/>
            <a:r>
              <a:rPr lang="ru-RU" sz="48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Закон Авогадро</a:t>
            </a:r>
            <a:endParaRPr lang="ru-RU" sz="48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6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3744416" cy="489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040" y="1837400"/>
            <a:ext cx="3781805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</a:rPr>
              <a:t>Амеде́о </a:t>
            </a:r>
            <a:r>
              <a:rPr lang="vi-VN" sz="3600" b="1" dirty="0" smtClean="0">
                <a:latin typeface="Calibri" panose="020F0502020204030204" pitchFamily="34" charset="0"/>
              </a:rPr>
              <a:t>Авога́дро</a:t>
            </a:r>
            <a:endParaRPr lang="ru-RU" sz="3600" b="1" dirty="0" smtClean="0">
              <a:latin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latin typeface="Calibri" panose="020F0502020204030204" pitchFamily="34" charset="0"/>
              </a:rPr>
              <a:t>(1776 – 1856 </a:t>
            </a:r>
            <a:r>
              <a:rPr lang="ru-RU" sz="2800" b="1" dirty="0" err="1" smtClean="0">
                <a:latin typeface="Calibri" panose="020F0502020204030204" pitchFamily="34" charset="0"/>
              </a:rPr>
              <a:t>г.г</a:t>
            </a:r>
            <a:r>
              <a:rPr lang="ru-RU" sz="2800" b="1" dirty="0" smtClean="0">
                <a:latin typeface="Calibri" panose="020F0502020204030204" pitchFamily="34" charset="0"/>
              </a:rPr>
              <a:t>.)</a:t>
            </a:r>
          </a:p>
          <a:p>
            <a:pPr algn="ctr"/>
            <a:endParaRPr lang="ru-RU" sz="2800" b="1" dirty="0" smtClean="0">
              <a:latin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latin typeface="Calibri" panose="020F0502020204030204" pitchFamily="34" charset="0"/>
              </a:rPr>
              <a:t>Итальянский ученый, </a:t>
            </a:r>
          </a:p>
          <a:p>
            <a:pPr algn="ctr"/>
            <a:r>
              <a:rPr lang="ru-RU" sz="2800" b="1" dirty="0" smtClean="0">
                <a:latin typeface="Calibri" panose="020F0502020204030204" pitchFamily="34" charset="0"/>
              </a:rPr>
              <a:t>физик и химик</a:t>
            </a:r>
            <a:endParaRPr lang="ru-RU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33265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1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428728" y="214290"/>
          <a:ext cx="7572405" cy="5643602"/>
        </p:xfrm>
        <a:graphic>
          <a:graphicData uri="http://schemas.openxmlformats.org/presentationml/2006/ole">
            <p:oleObj spid="_x0000_s2051" name="Презентация" r:id="rId3" imgW="1414185" imgH="1060598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Нормальные условия (</a:t>
            </a:r>
            <a:r>
              <a:rPr lang="ru-RU" b="1" u="sng" dirty="0" err="1">
                <a:solidFill>
                  <a:schemeClr val="accent2">
                    <a:lumMod val="50000"/>
                  </a:schemeClr>
                </a:solidFill>
              </a:rPr>
              <a:t>н.у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.):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t° = 0°C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 = 101,3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кПа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80928"/>
            <a:ext cx="15368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 = </a:t>
            </a:r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521586" y="3177000"/>
            <a:ext cx="1080120" cy="1549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34636" y="3062034"/>
            <a:ext cx="4844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ρ</a:t>
            </a:r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0083" y="2396207"/>
            <a:ext cx="6431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1196752"/>
            <a:ext cx="4075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ρ</a:t>
            </a:r>
            <a:r>
              <a:rPr lang="en-US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(H</a:t>
            </a:r>
            <a:r>
              <a:rPr lang="en-US" sz="4400" b="1" baseline="-25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= 0,089 </a:t>
            </a:r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г/л</a:t>
            </a:r>
            <a:endParaRPr lang="ru-RU" sz="44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02336" y="2407454"/>
            <a:ext cx="4100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ρ</a:t>
            </a:r>
            <a:r>
              <a:rPr lang="en-US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4400" b="1" dirty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en-US" sz="4400" b="1" baseline="-25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= </a:t>
            </a:r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1,429</a:t>
            </a:r>
            <a:r>
              <a:rPr lang="en-US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г/л</a:t>
            </a:r>
            <a:endParaRPr lang="ru-RU" sz="44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3717032"/>
            <a:ext cx="41136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ρ</a:t>
            </a:r>
            <a:r>
              <a:rPr lang="en-US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</a:t>
            </a:r>
            <a:r>
              <a:rPr lang="en-US" sz="4400" b="1" baseline="-25000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= </a:t>
            </a:r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1,96</a:t>
            </a:r>
            <a:r>
              <a:rPr lang="en-US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rgbClr val="010635"/>
                  </a:solidFill>
                  <a:prstDash val="solid"/>
                </a:ln>
                <a:solidFill>
                  <a:srgbClr val="0106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г/л</a:t>
            </a:r>
            <a:endParaRPr lang="ru-RU" sz="4400" b="1" dirty="0">
              <a:ln w="12700">
                <a:solidFill>
                  <a:srgbClr val="010635"/>
                </a:solidFill>
                <a:prstDash val="solid"/>
              </a:ln>
              <a:solidFill>
                <a:srgbClr val="0106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57158" y="3857628"/>
          <a:ext cx="4570413" cy="3000372"/>
        </p:xfrm>
        <a:graphic>
          <a:graphicData uri="http://schemas.openxmlformats.org/presentationml/2006/ole">
            <p:oleObj spid="_x0000_s3075" name="Презентация" r:id="rId3" imgW="3656073" imgH="2741498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7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Вспомним :</a:t>
            </a:r>
            <a:br>
              <a:rPr lang="ru-RU" dirty="0" smtClean="0"/>
            </a:br>
            <a:r>
              <a:rPr lang="en-US" sz="2700" dirty="0" smtClean="0">
                <a:sym typeface="Symbol"/>
              </a:rPr>
              <a:t></a:t>
            </a:r>
            <a:r>
              <a:rPr lang="en-US" sz="2700" dirty="0" smtClean="0"/>
              <a:t>=</a:t>
            </a:r>
            <a:r>
              <a:rPr lang="en-US" sz="2700" dirty="0" err="1" smtClean="0">
                <a:sym typeface="Symbol"/>
              </a:rPr>
              <a:t>m|M</a:t>
            </a:r>
            <a:r>
              <a:rPr lang="en-US" sz="2700" dirty="0" smtClean="0">
                <a:sym typeface="Symbol"/>
              </a:rPr>
              <a:t> </a:t>
            </a:r>
            <a:r>
              <a:rPr lang="ru-RU" sz="2700" dirty="0" smtClean="0">
                <a:sym typeface="Symbol"/>
              </a:rPr>
              <a:t>  г/моль, где </a:t>
            </a:r>
            <a:r>
              <a:rPr lang="en-US" sz="2700" dirty="0" smtClean="0">
                <a:sym typeface="Symbol"/>
              </a:rPr>
              <a:t> -</a:t>
            </a:r>
            <a:r>
              <a:rPr lang="ru-RU" sz="2700" dirty="0" smtClean="0">
                <a:sym typeface="Symbol"/>
              </a:rPr>
              <a:t>количество вещества, </a:t>
            </a:r>
            <a:r>
              <a:rPr lang="en-US" sz="2700" dirty="0" smtClean="0">
                <a:sym typeface="Symbol"/>
              </a:rPr>
              <a:t>m-</a:t>
            </a:r>
            <a:r>
              <a:rPr lang="ru-RU" sz="2700" dirty="0" smtClean="0">
                <a:sym typeface="Symbol"/>
              </a:rPr>
              <a:t>масса вещества, </a:t>
            </a:r>
            <a:r>
              <a:rPr lang="en-US" sz="2700" dirty="0" smtClean="0">
                <a:sym typeface="Symbol"/>
              </a:rPr>
              <a:t>M-</a:t>
            </a:r>
            <a:r>
              <a:rPr lang="ru-RU" sz="2700" dirty="0" smtClean="0">
                <a:sym typeface="Symbol"/>
              </a:rPr>
              <a:t>молярная масса вещества</a:t>
            </a:r>
            <a:r>
              <a:rPr lang="ru-RU" dirty="0" smtClean="0">
                <a:sym typeface="Symbol"/>
              </a:rPr>
              <a:t/>
            </a:r>
            <a:br>
              <a:rPr lang="ru-RU" dirty="0" smtClean="0">
                <a:sym typeface="Symbol"/>
              </a:rPr>
            </a:br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4572000" y="3760788"/>
          <a:ext cx="152400" cy="114300"/>
        </p:xfrm>
        <a:graphic>
          <a:graphicData uri="http://schemas.openxmlformats.org/presentationml/2006/ole">
            <p:oleObj spid="_x0000_s4098" name="Презентация" r:id="rId3" imgW="152291" imgH="114124" progId="PowerPoint.Show.12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479</TotalTime>
  <Words>452</Words>
  <Application>Microsoft Office PowerPoint</Application>
  <PresentationFormat>Экран (4:3)</PresentationFormat>
  <Paragraphs>164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Трек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Вспомним : =m|M   г/моль, где  -количество вещества, m-масса вещества, M-молярная масса вещества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Евгения</cp:lastModifiedBy>
  <cp:revision>39</cp:revision>
  <dcterms:created xsi:type="dcterms:W3CDTF">2013-11-23T13:00:35Z</dcterms:created>
  <dcterms:modified xsi:type="dcterms:W3CDTF">2019-03-21T17:43:46Z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1889174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