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Override1.xml" ContentType="application/vnd.openxmlformats-officedocument.themeOverride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40" r:id="rId1"/>
  </p:sldMasterIdLst>
  <p:notesMasterIdLst>
    <p:notesMasterId r:id="rId24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34" autoAdjust="0"/>
    <p:restoredTop sz="94624" autoAdjust="0"/>
  </p:normalViewPr>
  <p:slideViewPr>
    <p:cSldViewPr>
      <p:cViewPr varScale="1">
        <p:scale>
          <a:sx n="66" d="100"/>
          <a:sy n="66" d="100"/>
        </p:scale>
        <p:origin x="-108" y="-31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27C64E6-BAB8-4E2A-A450-424A060E0E28}" type="datetimeFigureOut">
              <a:rPr lang="ru-RU" smtClean="0"/>
              <a:t>05.04.2017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36E3CBE-15C7-4ED3-88D7-ECD77F7712F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184165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1FFB9E4-5BDF-40E6-9B73-9A45EFF2FF69}" type="slidenum">
              <a:rPr lang="ru-RU" smtClean="0"/>
              <a:pPr/>
              <a:t>11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Прямоугольник 4"/>
          <p:cNvSpPr/>
          <p:nvPr/>
        </p:nvSpPr>
        <p:spPr bwMode="auto">
          <a:xfrm>
            <a:off x="276225" y="0"/>
            <a:ext cx="104775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Прямоугольник 5"/>
          <p:cNvSpPr/>
          <p:nvPr/>
        </p:nvSpPr>
        <p:spPr bwMode="auto">
          <a:xfrm>
            <a:off x="990600" y="0"/>
            <a:ext cx="182563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Прямоугольник 6"/>
          <p:cNvSpPr/>
          <p:nvPr/>
        </p:nvSpPr>
        <p:spPr bwMode="auto">
          <a:xfrm>
            <a:off x="1141413" y="0"/>
            <a:ext cx="230187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106363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854075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172720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4" name="Прямая соединительная линия 13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9113838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6" name="Прямоугольник 15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7" name="Овал 16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8" name="Овал 17"/>
          <p:cNvSpPr/>
          <p:nvPr/>
        </p:nvSpPr>
        <p:spPr bwMode="auto">
          <a:xfrm>
            <a:off x="1309688" y="4867275"/>
            <a:ext cx="641350" cy="64135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9" name="Овал 18"/>
          <p:cNvSpPr/>
          <p:nvPr/>
        </p:nvSpPr>
        <p:spPr bwMode="auto">
          <a:xfrm>
            <a:off x="1090613" y="5500688"/>
            <a:ext cx="138112" cy="136525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0" name="Овал 19"/>
          <p:cNvSpPr/>
          <p:nvPr/>
        </p:nvSpPr>
        <p:spPr bwMode="auto">
          <a:xfrm>
            <a:off x="1663700" y="5788025"/>
            <a:ext cx="274638" cy="274638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1" name="Овал 20"/>
          <p:cNvSpPr/>
          <p:nvPr/>
        </p:nvSpPr>
        <p:spPr>
          <a:xfrm>
            <a:off x="1905000" y="4495800"/>
            <a:ext cx="365125" cy="365125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22" name="Дата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463" y="1174750"/>
            <a:ext cx="2286000" cy="3810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065D5EA-4B86-4C04-8781-7036AFCA67D8}" type="datetimeFigureOut">
              <a:rPr lang="ru-RU"/>
              <a:pPr>
                <a:defRPr/>
              </a:pPr>
              <a:t>05.04.2017</a:t>
            </a:fld>
            <a:endParaRPr lang="ru-RU"/>
          </a:p>
        </p:txBody>
      </p:sp>
      <p:sp>
        <p:nvSpPr>
          <p:cNvPr id="23" name="Нижний колонтитул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076" y="4181475"/>
            <a:ext cx="3657600" cy="3841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4" name="Номер слайда 28"/>
          <p:cNvSpPr>
            <a:spLocks noGrp="1"/>
          </p:cNvSpPr>
          <p:nvPr>
            <p:ph type="sldNum" sz="quarter" idx="12"/>
          </p:nvPr>
        </p:nvSpPr>
        <p:spPr bwMode="auto">
          <a:xfrm>
            <a:off x="1325563" y="4929188"/>
            <a:ext cx="609600" cy="5175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0A36B8E-468F-4CBC-B3B6-810761FC210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5639396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1FE6C6C2-CE12-432C-BAD0-971B5CBCE466}" type="datetimeFigureOut">
              <a:rPr lang="ru-RU"/>
              <a:pPr>
                <a:defRPr/>
              </a:pPr>
              <a:t>05.04.2017</a:t>
            </a:fld>
            <a:endParaRPr lang="ru-RU"/>
          </a:p>
        </p:txBody>
      </p:sp>
      <p:sp>
        <p:nvSpPr>
          <p:cNvPr id="5" name="Номер слайда 8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80E08AFB-A58E-41E0-80B1-72D40E88B82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6" name="Нижний колонтитул 9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912768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Прямоугольник 4"/>
          <p:cNvSpPr/>
          <p:nvPr/>
        </p:nvSpPr>
        <p:spPr bwMode="auto">
          <a:xfrm>
            <a:off x="276225" y="0"/>
            <a:ext cx="104775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Прямоугольник 5"/>
          <p:cNvSpPr/>
          <p:nvPr/>
        </p:nvSpPr>
        <p:spPr bwMode="auto">
          <a:xfrm>
            <a:off x="990600" y="0"/>
            <a:ext cx="182563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Прямоугольник 6"/>
          <p:cNvSpPr/>
          <p:nvPr/>
        </p:nvSpPr>
        <p:spPr bwMode="auto">
          <a:xfrm>
            <a:off x="1141413" y="0"/>
            <a:ext cx="230187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106363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54075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172720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3" name="Прямоугольник 12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4" name="Овал 13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5" name="Овал 14"/>
          <p:cNvSpPr/>
          <p:nvPr/>
        </p:nvSpPr>
        <p:spPr bwMode="auto">
          <a:xfrm>
            <a:off x="1323975" y="4867275"/>
            <a:ext cx="642938" cy="64135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6" name="Овал 15"/>
          <p:cNvSpPr/>
          <p:nvPr/>
        </p:nvSpPr>
        <p:spPr bwMode="auto">
          <a:xfrm>
            <a:off x="1090613" y="5500688"/>
            <a:ext cx="138112" cy="136525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7" name="Овал 16"/>
          <p:cNvSpPr/>
          <p:nvPr/>
        </p:nvSpPr>
        <p:spPr bwMode="auto">
          <a:xfrm>
            <a:off x="1663700" y="5791200"/>
            <a:ext cx="274638" cy="274638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8" name="Овал 17"/>
          <p:cNvSpPr/>
          <p:nvPr/>
        </p:nvSpPr>
        <p:spPr bwMode="auto">
          <a:xfrm>
            <a:off x="1879600" y="4479925"/>
            <a:ext cx="365125" cy="365125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9" name="Прямая соединительная линия 18"/>
          <p:cNvSpPr>
            <a:spLocks noChangeShapeType="1"/>
          </p:cNvSpPr>
          <p:nvPr/>
        </p:nvSpPr>
        <p:spPr bwMode="auto">
          <a:xfrm>
            <a:off x="9097963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Дата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2875" y="1169988"/>
            <a:ext cx="2286000" cy="3810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C9C58F1-60A3-4E53-8F45-FE40BC2F8461}" type="datetimeFigureOut">
              <a:rPr lang="ru-RU"/>
              <a:pPr>
                <a:defRPr/>
              </a:pPr>
              <a:t>05.04.2017</a:t>
            </a:fld>
            <a:endParaRPr lang="ru-RU"/>
          </a:p>
        </p:txBody>
      </p:sp>
      <p:sp>
        <p:nvSpPr>
          <p:cNvPr id="21" name="Нижний колонтитул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076" y="4178300"/>
            <a:ext cx="3657600" cy="3841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2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1339850" y="4929188"/>
            <a:ext cx="609600" cy="5175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4574F1D-0018-4AFE-8173-14342778195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3006392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E363DE-91E3-4A66-97F2-3486C9456E28}" type="datetimeFigureOut">
              <a:rPr lang="ru-RU"/>
              <a:pPr>
                <a:defRPr/>
              </a:pPr>
              <a:t>05.04.2017</a:t>
            </a:fld>
            <a:endParaRPr lang="ru-RU"/>
          </a:p>
        </p:txBody>
      </p:sp>
      <p:sp>
        <p:nvSpPr>
          <p:cNvPr id="6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844389-C036-4E79-86B0-773F0C61C80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519010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Текст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7EBF8D-BE3F-4503-8F1B-9405F7F8B048}" type="datetimeFigureOut">
              <a:rPr lang="ru-RU"/>
              <a:pPr>
                <a:defRPr/>
              </a:pPr>
              <a:t>05.04.2017</a:t>
            </a:fld>
            <a:endParaRPr lang="ru-RU"/>
          </a:p>
        </p:txBody>
      </p:sp>
      <p:sp>
        <p:nvSpPr>
          <p:cNvPr id="8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18D0A2-E101-4214-8F56-492E106FD19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824858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BBA2937B-ABBC-4AA5-836F-C81B61B918A6}" type="datetimeFigureOut">
              <a:rPr lang="ru-RU"/>
              <a:pPr>
                <a:defRPr/>
              </a:pPr>
              <a:t>05.04.2017</a:t>
            </a:fld>
            <a:endParaRPr lang="ru-RU"/>
          </a:p>
        </p:txBody>
      </p:sp>
      <p:sp>
        <p:nvSpPr>
          <p:cNvPr id="4" name="Номер слайда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4A971540-160C-4074-B4A4-C70ACA945BC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5" name="Нижний колонтитул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873291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78CDB3-6A80-4205-AE36-0F88A51F2E06}" type="datetimeFigureOut">
              <a:rPr lang="ru-RU"/>
              <a:pPr>
                <a:defRPr/>
              </a:pPr>
              <a:t>05.04.2017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A59327-23F3-4707-8C59-4189B03EC6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665667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ая соединительная линия 4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6" name="Прямая соединительная линия 5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6192838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9" name="Прямоугольник 8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1" name="Овал 10"/>
          <p:cNvSpPr/>
          <p:nvPr/>
        </p:nvSpPr>
        <p:spPr>
          <a:xfrm>
            <a:off x="8156575" y="5715000"/>
            <a:ext cx="549275" cy="549275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/>
          <a:lstStyle>
            <a:lvl1pPr algn="l">
              <a:buNone/>
              <a:defRPr sz="2000" b="1" cap="small" baseline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8" name="Содержимое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2" name="Дата 20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8FBFFCDA-BD93-476A-A014-A276DAB79685}" type="datetimeFigureOut">
              <a:rPr lang="ru-RU"/>
              <a:pPr>
                <a:defRPr/>
              </a:pPr>
              <a:t>05.04.2017</a:t>
            </a:fld>
            <a:endParaRPr lang="ru-RU"/>
          </a:p>
        </p:txBody>
      </p:sp>
      <p:sp>
        <p:nvSpPr>
          <p:cNvPr id="13" name="Номер слайда 21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C6DE335D-3F5F-4FEB-8482-891F51A84D1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14" name="Нижний колонтитул 22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1651190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ая соединительная линия 4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Овал 5"/>
          <p:cNvSpPr/>
          <p:nvPr/>
        </p:nvSpPr>
        <p:spPr>
          <a:xfrm>
            <a:off x="8156575" y="5715000"/>
            <a:ext cx="549275" cy="549275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Прямоугольник 7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6192838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spcCol="274320" rtlCol="0" fromWordArt="0" forceAA="0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Дата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1C5A33C9-1762-4A2E-A2DA-9D8A6B0801A9}" type="datetimeFigureOut">
              <a:rPr lang="ru-RU"/>
              <a:pPr>
                <a:defRPr/>
              </a:pPr>
              <a:t>05.04.2017</a:t>
            </a:fld>
            <a:endParaRPr lang="ru-RU"/>
          </a:p>
        </p:txBody>
      </p:sp>
      <p:sp>
        <p:nvSpPr>
          <p:cNvPr id="13" name="Номер слайда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EF20F496-9229-4EE6-901F-1FEEFD8A4EB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14" name="Нижний колонтитул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92121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F11248-E1CA-430C-A2D7-48F8A6A213D0}" type="datetimeFigureOut">
              <a:rPr lang="ru-RU"/>
              <a:pPr>
                <a:defRPr/>
              </a:pPr>
              <a:t>05.04.2017</a:t>
            </a:fld>
            <a:endParaRPr lang="ru-RU"/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CD7783-2D88-49BD-97F6-C5C16F19E85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355642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0D23FA-847E-4D10-B0F3-35555BE3E5BA}" type="datetimeFigureOut">
              <a:rPr lang="ru-RU"/>
              <a:pPr>
                <a:defRPr/>
              </a:pPr>
              <a:t>05.04.2017</a:t>
            </a:fld>
            <a:endParaRPr lang="ru-RU"/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E1C691-DC03-43C9-BE98-B1FC828ACBB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8387387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Заголовок, текст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44475"/>
            <a:ext cx="8385175" cy="14319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838200" y="1905000"/>
            <a:ext cx="3927475" cy="41910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918075" y="1905000"/>
            <a:ext cx="3927475" cy="41910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865282-C4B0-4544-93BE-6F548729C44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93237282"/>
      </p:ext>
    </p:extLst>
  </p:cSld>
  <p:clrMapOvr>
    <a:masterClrMapping/>
  </p:clrMapOvr>
  <p:transition>
    <p:zo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28" name="Текст 1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7467600" cy="4873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  <a:endParaRPr lang="en-US" altLang="ru-RU" smtClean="0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 rot="5400000">
            <a:off x="7589045" y="1081881"/>
            <a:ext cx="2011362" cy="384175"/>
          </a:xfrm>
          <a:prstGeom prst="rect">
            <a:avLst/>
          </a:prstGeom>
        </p:spPr>
        <p:txBody>
          <a:bodyPr vert="horz" anchor="ctr" anchorCtr="0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5EB30B0-DFEA-4492-8971-E50DB79C914B}" type="datetimeFigureOut">
              <a:rPr lang="ru-RU"/>
              <a:pPr>
                <a:defRPr/>
              </a:pPr>
              <a:t>05.04.2017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 rot="5400000">
            <a:off x="6989763" y="3736975"/>
            <a:ext cx="32004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2" name="Овал 11"/>
          <p:cNvSpPr/>
          <p:nvPr/>
        </p:nvSpPr>
        <p:spPr>
          <a:xfrm>
            <a:off x="8156575" y="5715000"/>
            <a:ext cx="549275" cy="549275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29588" y="5734050"/>
            <a:ext cx="609600" cy="520700"/>
          </a:xfrm>
          <a:prstGeom prst="rect">
            <a:avLst/>
          </a:prstGeom>
        </p:spPr>
        <p:txBody>
          <a:bodyPr vert="horz" anchor="ctr"/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 b="1" smtClean="0">
                <a:solidFill>
                  <a:srgbClr val="FFFFFF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0DECA6B2-F8FF-4E61-96AA-12836CCDD4C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63" r:id="rId1"/>
    <p:sldLayoutId id="2147483864" r:id="rId2"/>
    <p:sldLayoutId id="2147483865" r:id="rId3"/>
    <p:sldLayoutId id="2147483858" r:id="rId4"/>
    <p:sldLayoutId id="2147483859" r:id="rId5"/>
    <p:sldLayoutId id="2147483866" r:id="rId6"/>
    <p:sldLayoutId id="2147483860" r:id="rId7"/>
    <p:sldLayoutId id="2147483867" r:id="rId8"/>
    <p:sldLayoutId id="2147483868" r:id="rId9"/>
    <p:sldLayoutId id="2147483861" r:id="rId10"/>
    <p:sldLayoutId id="2147483862" r:id="rId11"/>
    <p:sldLayoutId id="2147483869" r:id="rId12"/>
  </p:sldLayoutIdLst>
  <p:txStyles>
    <p:titleStyle>
      <a:lvl1pPr algn="l" rtl="0" fontAlgn="base">
        <a:spcBef>
          <a:spcPct val="0"/>
        </a:spcBef>
        <a:spcAft>
          <a:spcPct val="0"/>
        </a:spcAft>
        <a:defRPr sz="3000" kern="1200" cap="small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2pPr>
      <a:lvl3pPr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3pPr>
      <a:lvl4pPr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4pPr>
      <a:lvl5pPr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9pPr>
    </p:titleStyle>
    <p:bodyStyle>
      <a:lvl1pPr marL="273050" indent="-273050" algn="l" rtl="0" fontAlgn="base">
        <a:spcBef>
          <a:spcPts val="600"/>
        </a:spcBef>
        <a:spcAft>
          <a:spcPct val="0"/>
        </a:spcAft>
        <a:buClr>
          <a:schemeClr val="accent1"/>
        </a:buClr>
        <a:buSzPct val="70000"/>
        <a:buFont typeface="Wingdings" pitchFamily="2" charset="2"/>
        <a:buChar char="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730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8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563" algn="l" rtl="0" fontAlgn="base">
        <a:spcBef>
          <a:spcPct val="20000"/>
        </a:spcBef>
        <a:spcAft>
          <a:spcPct val="0"/>
        </a:spcAft>
        <a:buClr>
          <a:srgbClr val="4471A6"/>
        </a:buClr>
        <a:buSzPct val="60000"/>
        <a:buFont typeface="Wingdings" pitchFamily="2" charset="2"/>
        <a:buChar char=""/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182563" algn="l" rtl="0" fontAlgn="base">
        <a:spcBef>
          <a:spcPct val="20000"/>
        </a:spcBef>
        <a:spcAft>
          <a:spcPct val="0"/>
        </a:spcAft>
        <a:buClr>
          <a:srgbClr val="B2C1DB"/>
        </a:buClr>
        <a:buSzPct val="60000"/>
        <a:buFont typeface="Wingdings" pitchFamily="2" charset="2"/>
        <a:buChar char="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182563" algn="l" rtl="0" fontAlgn="base">
        <a:spcBef>
          <a:spcPct val="20000"/>
        </a:spcBef>
        <a:spcAft>
          <a:spcPct val="0"/>
        </a:spcAft>
        <a:buClr>
          <a:srgbClr val="DCB3B2"/>
        </a:buClr>
        <a:buSzPct val="68000"/>
        <a:buFont typeface="Wingdings 2" pitchFamily="18" charset="2"/>
        <a:buChar char="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0.png"/><Relationship Id="rId2" Type="http://schemas.openxmlformats.org/officeDocument/2006/relationships/image" Target="../media/image100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Равнобедренный треугольник 20"/>
          <p:cNvSpPr/>
          <p:nvPr/>
        </p:nvSpPr>
        <p:spPr>
          <a:xfrm rot="2292762">
            <a:off x="2092325" y="4152900"/>
            <a:ext cx="1371600" cy="542925"/>
          </a:xfrm>
          <a:prstGeom prst="triangle">
            <a:avLst>
              <a:gd name="adj" fmla="val 73186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928813" y="857250"/>
            <a:ext cx="6929437" cy="2357438"/>
          </a:xfrm>
        </p:spPr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i="1" dirty="0" smtClean="0"/>
              <a:t>Многогранник</a:t>
            </a:r>
            <a:r>
              <a:rPr lang="ru-RU" dirty="0" smtClean="0"/>
              <a:t> </a:t>
            </a:r>
            <a:r>
              <a:rPr lang="ru-RU" b="0" i="1" dirty="0" smtClean="0"/>
              <a:t>– это поверхность, составленная из многоугольников и ограничивающая геометрическое тело. Это тело также называют многогранником.</a:t>
            </a:r>
            <a:endParaRPr lang="ru-RU" b="0" i="1" dirty="0"/>
          </a:p>
        </p:txBody>
      </p:sp>
      <p:sp>
        <p:nvSpPr>
          <p:cNvPr id="4" name="Куб 3"/>
          <p:cNvSpPr/>
          <p:nvPr/>
        </p:nvSpPr>
        <p:spPr>
          <a:xfrm>
            <a:off x="7500938" y="4000500"/>
            <a:ext cx="1071562" cy="1071563"/>
          </a:xfrm>
          <a:prstGeom prst="cub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" name="Куб 4"/>
          <p:cNvSpPr/>
          <p:nvPr/>
        </p:nvSpPr>
        <p:spPr>
          <a:xfrm>
            <a:off x="4143375" y="3714750"/>
            <a:ext cx="785813" cy="1643063"/>
          </a:xfrm>
          <a:prstGeom prst="cube">
            <a:avLst>
              <a:gd name="adj" fmla="val 250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Блок-схема: извлечение 6"/>
          <p:cNvSpPr/>
          <p:nvPr/>
        </p:nvSpPr>
        <p:spPr>
          <a:xfrm rot="20365967">
            <a:off x="5686425" y="3811588"/>
            <a:ext cx="1195388" cy="1296987"/>
          </a:xfrm>
          <a:prstGeom prst="flowChartExtra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Блок-схема: извлечение 7"/>
          <p:cNvSpPr/>
          <p:nvPr/>
        </p:nvSpPr>
        <p:spPr>
          <a:xfrm rot="868809">
            <a:off x="5607050" y="3833813"/>
            <a:ext cx="511175" cy="1397000"/>
          </a:xfrm>
          <a:prstGeom prst="flowChartExtra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cxnSp>
        <p:nvCxnSpPr>
          <p:cNvPr id="10" name="Прямая соединительная линия 9"/>
          <p:cNvCxnSpPr/>
          <p:nvPr/>
        </p:nvCxnSpPr>
        <p:spPr>
          <a:xfrm flipV="1">
            <a:off x="5429250" y="4857750"/>
            <a:ext cx="1643063" cy="28575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Равнобедренный треугольник 16"/>
          <p:cNvSpPr/>
          <p:nvPr/>
        </p:nvSpPr>
        <p:spPr>
          <a:xfrm rot="190884" flipV="1">
            <a:off x="3165475" y="4286250"/>
            <a:ext cx="530225" cy="815975"/>
          </a:xfrm>
          <a:prstGeom prst="triangle">
            <a:avLst>
              <a:gd name="adj" fmla="val 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8" name="Равнобедренный треугольник 17"/>
          <p:cNvSpPr/>
          <p:nvPr/>
        </p:nvSpPr>
        <p:spPr>
          <a:xfrm rot="15483013">
            <a:off x="2233612" y="3843338"/>
            <a:ext cx="746125" cy="958850"/>
          </a:xfrm>
          <a:prstGeom prst="triangle">
            <a:avLst>
              <a:gd name="adj" fmla="val 81082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9" name="Равнобедренный треугольник 18"/>
          <p:cNvSpPr/>
          <p:nvPr/>
        </p:nvSpPr>
        <p:spPr>
          <a:xfrm rot="19757017">
            <a:off x="2928938" y="3765550"/>
            <a:ext cx="642937" cy="736600"/>
          </a:xfrm>
          <a:prstGeom prst="triangle">
            <a:avLst>
              <a:gd name="adj" fmla="val 3983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cxnSp>
        <p:nvCxnSpPr>
          <p:cNvPr id="23" name="Прямая соединительная линия 22"/>
          <p:cNvCxnSpPr>
            <a:stCxn id="21" idx="2"/>
          </p:cNvCxnSpPr>
          <p:nvPr/>
        </p:nvCxnSpPr>
        <p:spPr>
          <a:xfrm rot="5400000" flipH="1" flipV="1">
            <a:off x="2393950" y="3749676"/>
            <a:ext cx="141287" cy="78581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Прямая соединительная линия 24"/>
          <p:cNvCxnSpPr>
            <a:endCxn id="19" idx="4"/>
          </p:cNvCxnSpPr>
          <p:nvPr/>
        </p:nvCxnSpPr>
        <p:spPr>
          <a:xfrm>
            <a:off x="2857500" y="4071938"/>
            <a:ext cx="857250" cy="21431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Прямая соединительная линия 29"/>
          <p:cNvCxnSpPr>
            <a:endCxn id="19" idx="0"/>
          </p:cNvCxnSpPr>
          <p:nvPr/>
        </p:nvCxnSpPr>
        <p:spPr>
          <a:xfrm rot="5400000" flipH="1" flipV="1">
            <a:off x="2821781" y="3886994"/>
            <a:ext cx="220663" cy="14922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Прямая соединительная линия 31"/>
          <p:cNvCxnSpPr>
            <a:endCxn id="17" idx="0"/>
          </p:cNvCxnSpPr>
          <p:nvPr/>
        </p:nvCxnSpPr>
        <p:spPr>
          <a:xfrm rot="16200000" flipH="1">
            <a:off x="2493169" y="4436269"/>
            <a:ext cx="1014412" cy="28575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208" name="TextBox 34"/>
          <p:cNvSpPr txBox="1">
            <a:spLocks noChangeArrowheads="1"/>
          </p:cNvSpPr>
          <p:nvPr/>
        </p:nvSpPr>
        <p:spPr bwMode="auto">
          <a:xfrm>
            <a:off x="2286000" y="5143500"/>
            <a:ext cx="11430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entury Schoolbook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Schoolbook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Schoolbook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Schoolbook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Schoolbook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</a:defRPr>
            </a:lvl9pPr>
          </a:lstStyle>
          <a:p>
            <a:r>
              <a:rPr lang="ru-RU" altLang="ru-RU"/>
              <a:t>Октаэдр</a:t>
            </a:r>
          </a:p>
        </p:txBody>
      </p:sp>
      <p:sp>
        <p:nvSpPr>
          <p:cNvPr id="8209" name="TextBox 35"/>
          <p:cNvSpPr txBox="1">
            <a:spLocks noChangeArrowheads="1"/>
          </p:cNvSpPr>
          <p:nvPr/>
        </p:nvSpPr>
        <p:spPr bwMode="auto">
          <a:xfrm>
            <a:off x="3500438" y="5500688"/>
            <a:ext cx="2143125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entury Schoolbook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Schoolbook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Schoolbook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Schoolbook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Schoolbook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</a:defRPr>
            </a:lvl9pPr>
          </a:lstStyle>
          <a:p>
            <a:r>
              <a:rPr lang="ru-RU" altLang="ru-RU"/>
              <a:t>Прямоугольный</a:t>
            </a:r>
          </a:p>
          <a:p>
            <a:r>
              <a:rPr lang="ru-RU" altLang="ru-RU"/>
              <a:t>параллелепипед</a:t>
            </a:r>
          </a:p>
        </p:txBody>
      </p:sp>
      <p:sp>
        <p:nvSpPr>
          <p:cNvPr id="8210" name="TextBox 36"/>
          <p:cNvSpPr txBox="1">
            <a:spLocks noChangeArrowheads="1"/>
          </p:cNvSpPr>
          <p:nvPr/>
        </p:nvSpPr>
        <p:spPr bwMode="auto">
          <a:xfrm>
            <a:off x="5857875" y="5286375"/>
            <a:ext cx="164306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entury Schoolbook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Schoolbook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Schoolbook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Schoolbook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Schoolbook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</a:defRPr>
            </a:lvl9pPr>
          </a:lstStyle>
          <a:p>
            <a:r>
              <a:rPr lang="ru-RU" altLang="ru-RU"/>
              <a:t>Тетраэдр</a:t>
            </a:r>
          </a:p>
        </p:txBody>
      </p:sp>
      <p:sp>
        <p:nvSpPr>
          <p:cNvPr id="8211" name="TextBox 37"/>
          <p:cNvSpPr txBox="1">
            <a:spLocks noChangeArrowheads="1"/>
          </p:cNvSpPr>
          <p:nvPr/>
        </p:nvSpPr>
        <p:spPr bwMode="auto">
          <a:xfrm>
            <a:off x="7786688" y="5143500"/>
            <a:ext cx="64293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entury Schoolbook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Schoolbook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Schoolbook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Schoolbook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Schoolbook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</a:defRPr>
            </a:lvl9pPr>
          </a:lstStyle>
          <a:p>
            <a:r>
              <a:rPr lang="ru-RU" altLang="ru-RU"/>
              <a:t>Куб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625" y="285750"/>
            <a:ext cx="7467600" cy="582613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ru-RU" b="1" i="1" dirty="0" smtClean="0"/>
              <a:t>Многогранники</a:t>
            </a:r>
            <a:endParaRPr lang="ru-RU" b="1" i="1" dirty="0"/>
          </a:p>
        </p:txBody>
      </p:sp>
      <p:sp>
        <p:nvSpPr>
          <p:cNvPr id="9219" name="Содержимое 2"/>
          <p:cNvSpPr>
            <a:spLocks noGrp="1"/>
          </p:cNvSpPr>
          <p:nvPr>
            <p:ph sz="quarter" idx="1"/>
          </p:nvPr>
        </p:nvSpPr>
        <p:spPr>
          <a:xfrm>
            <a:off x="500063" y="928688"/>
            <a:ext cx="7472362" cy="5545137"/>
          </a:xfrm>
        </p:spPr>
        <p:txBody>
          <a:bodyPr/>
          <a:lstStyle/>
          <a:p>
            <a:endParaRPr lang="ru-RU" altLang="ru-RU" i="1" smtClean="0"/>
          </a:p>
          <a:p>
            <a:r>
              <a:rPr lang="ru-RU" altLang="ru-RU" i="1" smtClean="0"/>
              <a:t>Многоугольники, из которых составлен многогранник, называются </a:t>
            </a:r>
            <a:r>
              <a:rPr lang="ru-RU" altLang="ru-RU" b="1" i="1" smtClean="0"/>
              <a:t>гранями</a:t>
            </a:r>
            <a:r>
              <a:rPr lang="ru-RU" altLang="ru-RU" i="1" smtClean="0"/>
              <a:t>.</a:t>
            </a:r>
          </a:p>
          <a:p>
            <a:endParaRPr lang="ru-RU" altLang="ru-RU" i="1" smtClean="0"/>
          </a:p>
          <a:p>
            <a:pPr>
              <a:buFont typeface="Wingdings" pitchFamily="2" charset="2"/>
              <a:buNone/>
            </a:pPr>
            <a:endParaRPr lang="ru-RU" altLang="ru-RU" i="1" smtClean="0"/>
          </a:p>
          <a:p>
            <a:r>
              <a:rPr lang="ru-RU" altLang="ru-RU" i="1" smtClean="0"/>
              <a:t>Стороны граней называются </a:t>
            </a:r>
            <a:r>
              <a:rPr lang="ru-RU" altLang="ru-RU" b="1" i="1" smtClean="0"/>
              <a:t>рёбрами</a:t>
            </a:r>
            <a:r>
              <a:rPr lang="ru-RU" altLang="ru-RU" i="1" smtClean="0"/>
              <a:t>.</a:t>
            </a:r>
          </a:p>
          <a:p>
            <a:endParaRPr lang="ru-RU" altLang="ru-RU" b="1" i="1" smtClean="0"/>
          </a:p>
          <a:p>
            <a:pPr>
              <a:buFont typeface="Wingdings" pitchFamily="2" charset="2"/>
              <a:buNone/>
            </a:pPr>
            <a:endParaRPr lang="ru-RU" altLang="ru-RU" i="1" smtClean="0"/>
          </a:p>
          <a:p>
            <a:pPr>
              <a:buFont typeface="Wingdings" pitchFamily="2" charset="2"/>
              <a:buNone/>
            </a:pPr>
            <a:endParaRPr lang="ru-RU" altLang="ru-RU" b="1" i="1" smtClean="0"/>
          </a:p>
          <a:p>
            <a:r>
              <a:rPr lang="ru-RU" altLang="ru-RU" i="1" smtClean="0"/>
              <a:t>А концы рёбер называют </a:t>
            </a:r>
            <a:r>
              <a:rPr lang="ru-RU" altLang="ru-RU" b="1" i="1" smtClean="0"/>
              <a:t>вершинами</a:t>
            </a:r>
            <a:r>
              <a:rPr lang="ru-RU" altLang="ru-RU" i="1" smtClean="0"/>
              <a:t> многоугольника.</a:t>
            </a:r>
          </a:p>
        </p:txBody>
      </p:sp>
      <p:sp>
        <p:nvSpPr>
          <p:cNvPr id="9220" name="TextBox 4"/>
          <p:cNvSpPr txBox="1">
            <a:spLocks noChangeArrowheads="1"/>
          </p:cNvSpPr>
          <p:nvPr/>
        </p:nvSpPr>
        <p:spPr bwMode="auto">
          <a:xfrm>
            <a:off x="2357438" y="2428875"/>
            <a:ext cx="407193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entury Schoolbook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Schoolbook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Schoolbook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Schoolbook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Schoolbook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</a:defRPr>
            </a:lvl9pPr>
          </a:lstStyle>
          <a:p>
            <a:r>
              <a:rPr lang="ru-RU" altLang="ru-RU"/>
              <a:t>Гранью куба является квадрат</a:t>
            </a:r>
          </a:p>
        </p:txBody>
      </p:sp>
      <p:sp>
        <p:nvSpPr>
          <p:cNvPr id="7" name="Куб 6"/>
          <p:cNvSpPr/>
          <p:nvPr/>
        </p:nvSpPr>
        <p:spPr>
          <a:xfrm>
            <a:off x="1357313" y="3857625"/>
            <a:ext cx="785812" cy="714375"/>
          </a:xfrm>
          <a:prstGeom prst="cub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9222" name="TextBox 7"/>
          <p:cNvSpPr txBox="1">
            <a:spLocks noChangeArrowheads="1"/>
          </p:cNvSpPr>
          <p:nvPr/>
        </p:nvSpPr>
        <p:spPr bwMode="auto">
          <a:xfrm>
            <a:off x="1643063" y="3857625"/>
            <a:ext cx="64293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entury Schoolbook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Schoolbook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Schoolbook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Schoolbook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Schoolbook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</a:defRPr>
            </a:lvl9pPr>
          </a:lstStyle>
          <a:p>
            <a:r>
              <a:rPr lang="ru-RU" altLang="ru-RU" b="1"/>
              <a:t>А</a:t>
            </a:r>
          </a:p>
        </p:txBody>
      </p:sp>
      <p:sp>
        <p:nvSpPr>
          <p:cNvPr id="9223" name="TextBox 8"/>
          <p:cNvSpPr txBox="1">
            <a:spLocks noChangeArrowheads="1"/>
          </p:cNvSpPr>
          <p:nvPr/>
        </p:nvSpPr>
        <p:spPr bwMode="auto">
          <a:xfrm>
            <a:off x="1643063" y="4357688"/>
            <a:ext cx="35718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entury Schoolbook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Schoolbook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Schoolbook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Schoolbook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Schoolbook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</a:defRPr>
            </a:lvl9pPr>
          </a:lstStyle>
          <a:p>
            <a:r>
              <a:rPr lang="ru-RU" altLang="ru-RU" b="1"/>
              <a:t>В</a:t>
            </a:r>
          </a:p>
        </p:txBody>
      </p:sp>
      <p:cxnSp>
        <p:nvCxnSpPr>
          <p:cNvPr id="14" name="Прямая соединительная линия 13"/>
          <p:cNvCxnSpPr>
            <a:endCxn id="9223" idx="3"/>
          </p:cNvCxnSpPr>
          <p:nvPr/>
        </p:nvCxnSpPr>
        <p:spPr>
          <a:xfrm rot="5400000">
            <a:off x="1730375" y="4271963"/>
            <a:ext cx="53975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Куб 19"/>
          <p:cNvSpPr/>
          <p:nvPr/>
        </p:nvSpPr>
        <p:spPr>
          <a:xfrm>
            <a:off x="1357313" y="2286000"/>
            <a:ext cx="785812" cy="714375"/>
          </a:xfrm>
          <a:prstGeom prst="cub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9226" name="TextBox 21"/>
          <p:cNvSpPr txBox="1">
            <a:spLocks noChangeArrowheads="1"/>
          </p:cNvSpPr>
          <p:nvPr/>
        </p:nvSpPr>
        <p:spPr bwMode="auto">
          <a:xfrm>
            <a:off x="2428875" y="4071938"/>
            <a:ext cx="34290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entury Schoolbook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Schoolbook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Schoolbook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Schoolbook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Schoolbook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</a:defRPr>
            </a:lvl9pPr>
          </a:lstStyle>
          <a:p>
            <a:r>
              <a:rPr lang="ru-RU" altLang="ru-RU"/>
              <a:t>АВ  является ребром куба</a:t>
            </a:r>
          </a:p>
        </p:txBody>
      </p:sp>
      <p:sp>
        <p:nvSpPr>
          <p:cNvPr id="23" name="Прямоугольник 22"/>
          <p:cNvSpPr/>
          <p:nvPr/>
        </p:nvSpPr>
        <p:spPr>
          <a:xfrm>
            <a:off x="1357313" y="2500313"/>
            <a:ext cx="571500" cy="500062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4" name="Куб 23"/>
          <p:cNvSpPr/>
          <p:nvPr/>
        </p:nvSpPr>
        <p:spPr>
          <a:xfrm>
            <a:off x="1357313" y="5715000"/>
            <a:ext cx="785812" cy="714375"/>
          </a:xfrm>
          <a:prstGeom prst="cub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7" name="Блок-схема: узел 26"/>
          <p:cNvSpPr/>
          <p:nvPr/>
        </p:nvSpPr>
        <p:spPr>
          <a:xfrm flipH="1">
            <a:off x="1928813" y="5857875"/>
            <a:ext cx="46037" cy="71438"/>
          </a:xfrm>
          <a:prstGeom prst="flowChartConnector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9230" name="TextBox 27"/>
          <p:cNvSpPr txBox="1">
            <a:spLocks noChangeArrowheads="1"/>
          </p:cNvSpPr>
          <p:nvPr/>
        </p:nvSpPr>
        <p:spPr bwMode="auto">
          <a:xfrm>
            <a:off x="1643063" y="5715000"/>
            <a:ext cx="4286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entury Schoolbook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Schoolbook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Schoolbook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Schoolbook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Schoolbook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</a:defRPr>
            </a:lvl9pPr>
          </a:lstStyle>
          <a:p>
            <a:r>
              <a:rPr lang="ru-RU" altLang="ru-RU" b="1"/>
              <a:t>А</a:t>
            </a:r>
          </a:p>
        </p:txBody>
      </p:sp>
      <p:sp>
        <p:nvSpPr>
          <p:cNvPr id="9231" name="TextBox 28"/>
          <p:cNvSpPr txBox="1">
            <a:spLocks noChangeArrowheads="1"/>
          </p:cNvSpPr>
          <p:nvPr/>
        </p:nvSpPr>
        <p:spPr bwMode="auto">
          <a:xfrm>
            <a:off x="2500313" y="5929313"/>
            <a:ext cx="378618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entury Schoolbook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Schoolbook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Schoolbook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Schoolbook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Schoolbook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</a:defRPr>
            </a:lvl9pPr>
          </a:lstStyle>
          <a:p>
            <a:r>
              <a:rPr lang="ru-RU" altLang="ru-RU"/>
              <a:t>А является вершиной куба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Куб 14"/>
          <p:cNvSpPr/>
          <p:nvPr/>
        </p:nvSpPr>
        <p:spPr>
          <a:xfrm>
            <a:off x="5572125" y="4429125"/>
            <a:ext cx="857250" cy="785813"/>
          </a:xfrm>
          <a:prstGeom prst="cub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4" name="Куб 13"/>
          <p:cNvSpPr/>
          <p:nvPr/>
        </p:nvSpPr>
        <p:spPr>
          <a:xfrm>
            <a:off x="4929188" y="3857625"/>
            <a:ext cx="857250" cy="785813"/>
          </a:xfrm>
          <a:prstGeom prst="cub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1" name="Куб 10"/>
          <p:cNvSpPr/>
          <p:nvPr/>
        </p:nvSpPr>
        <p:spPr>
          <a:xfrm>
            <a:off x="5572125" y="3857625"/>
            <a:ext cx="857250" cy="785813"/>
          </a:xfrm>
          <a:prstGeom prst="cub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3011487"/>
          </a:xfrm>
        </p:spPr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i="1" dirty="0" smtClean="0"/>
              <a:t>Многогранники бывают </a:t>
            </a:r>
            <a:r>
              <a:rPr lang="ru-RU" b="1" i="1" dirty="0" smtClean="0"/>
              <a:t>выпуклыми</a:t>
            </a:r>
            <a:r>
              <a:rPr lang="ru-RU" i="1" dirty="0" smtClean="0"/>
              <a:t> и </a:t>
            </a:r>
            <a:r>
              <a:rPr lang="ru-RU" b="1" i="1" dirty="0" smtClean="0"/>
              <a:t>невыпуклыми</a:t>
            </a:r>
            <a:r>
              <a:rPr lang="ru-RU" i="1" dirty="0" smtClean="0"/>
              <a:t>. Выпуклый многогранник расположен по одну сторону от плоскости каждой своей грани. Невыпуклый многогранник расположен по разные стороны от одной из плоскости.</a:t>
            </a:r>
            <a:endParaRPr lang="ru-RU" i="1" dirty="0"/>
          </a:p>
        </p:txBody>
      </p:sp>
      <p:sp>
        <p:nvSpPr>
          <p:cNvPr id="9" name="Куб 8"/>
          <p:cNvSpPr/>
          <p:nvPr/>
        </p:nvSpPr>
        <p:spPr>
          <a:xfrm>
            <a:off x="2000250" y="3571875"/>
            <a:ext cx="1785938" cy="1643063"/>
          </a:xfrm>
          <a:prstGeom prst="cub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3" name="Куб 12"/>
          <p:cNvSpPr/>
          <p:nvPr/>
        </p:nvSpPr>
        <p:spPr>
          <a:xfrm>
            <a:off x="6215063" y="3857625"/>
            <a:ext cx="857250" cy="785813"/>
          </a:xfrm>
          <a:prstGeom prst="cub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6" name="Куб 15"/>
          <p:cNvSpPr/>
          <p:nvPr/>
        </p:nvSpPr>
        <p:spPr>
          <a:xfrm>
            <a:off x="5572125" y="3214688"/>
            <a:ext cx="857250" cy="857250"/>
          </a:xfrm>
          <a:prstGeom prst="cub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0249" name="TextBox 16"/>
          <p:cNvSpPr txBox="1">
            <a:spLocks noChangeArrowheads="1"/>
          </p:cNvSpPr>
          <p:nvPr/>
        </p:nvSpPr>
        <p:spPr bwMode="auto">
          <a:xfrm>
            <a:off x="1857375" y="5357813"/>
            <a:ext cx="1928813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entury Schoolbook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Schoolbook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Schoolbook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Schoolbook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Schoolbook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</a:defRPr>
            </a:lvl9pPr>
          </a:lstStyle>
          <a:p>
            <a:pPr algn="ctr"/>
            <a:r>
              <a:rPr lang="ru-RU" altLang="ru-RU"/>
              <a:t>Выпуклый </a:t>
            </a:r>
          </a:p>
          <a:p>
            <a:pPr algn="ctr"/>
            <a:r>
              <a:rPr lang="ru-RU" altLang="ru-RU"/>
              <a:t>многогранник</a:t>
            </a:r>
          </a:p>
        </p:txBody>
      </p:sp>
      <p:sp>
        <p:nvSpPr>
          <p:cNvPr id="10250" name="TextBox 17"/>
          <p:cNvSpPr txBox="1">
            <a:spLocks noChangeArrowheads="1"/>
          </p:cNvSpPr>
          <p:nvPr/>
        </p:nvSpPr>
        <p:spPr bwMode="auto">
          <a:xfrm>
            <a:off x="5072063" y="5357813"/>
            <a:ext cx="1785937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entury Schoolbook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Schoolbook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Schoolbook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Schoolbook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Schoolbook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</a:defRPr>
            </a:lvl9pPr>
          </a:lstStyle>
          <a:p>
            <a:pPr algn="ctr"/>
            <a:r>
              <a:rPr lang="ru-RU" altLang="ru-RU"/>
              <a:t>Невыпуклый многогранник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63" y="142875"/>
            <a:ext cx="7467600" cy="654050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ru-RU" b="1" i="1" dirty="0" smtClean="0"/>
              <a:t>Призма</a:t>
            </a:r>
            <a:endParaRPr lang="ru-RU" b="1" i="1" dirty="0"/>
          </a:p>
        </p:txBody>
      </p:sp>
      <p:sp>
        <p:nvSpPr>
          <p:cNvPr id="11267" name="TextBox 2"/>
          <p:cNvSpPr txBox="1">
            <a:spLocks noChangeArrowheads="1"/>
          </p:cNvSpPr>
          <p:nvPr/>
        </p:nvSpPr>
        <p:spPr bwMode="auto">
          <a:xfrm>
            <a:off x="642938" y="928688"/>
            <a:ext cx="3143250" cy="62786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entury Schoolbook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Schoolbook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Schoolbook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Schoolbook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Schoolbook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</a:defRPr>
            </a:lvl9pPr>
          </a:lstStyle>
          <a:p>
            <a:pPr>
              <a:defRPr/>
            </a:pPr>
            <a:r>
              <a:rPr lang="ru-RU" sz="2400" b="1" i="1" dirty="0"/>
              <a:t>Призмой</a:t>
            </a:r>
            <a:r>
              <a:rPr lang="ru-RU" dirty="0"/>
              <a:t> называется многогранник, у которого две грани ( основания ) лежат в параллельных плоскостях, а все ребра вне этих граней параллельны между собой</a:t>
            </a:r>
            <a:r>
              <a:rPr lang="ru-RU" dirty="0" smtClean="0"/>
              <a:t>.</a:t>
            </a:r>
          </a:p>
          <a:p>
            <a:pPr>
              <a:defRPr/>
            </a:pPr>
            <a:endParaRPr lang="ru-RU" dirty="0"/>
          </a:p>
          <a:p>
            <a:pPr>
              <a:defRPr/>
            </a:pPr>
            <a:r>
              <a:rPr lang="en-US" altLang="ru-RU" b="1" i="1" dirty="0"/>
              <a:t>n</a:t>
            </a:r>
            <a:r>
              <a:rPr lang="ru-RU" altLang="ru-RU" b="1" i="1" dirty="0"/>
              <a:t>-угольной призмой </a:t>
            </a:r>
            <a:r>
              <a:rPr lang="ru-RU" altLang="ru-RU" i="1" dirty="0"/>
              <a:t>называется многогранник М</a:t>
            </a:r>
            <a:r>
              <a:rPr lang="ru-RU" altLang="ru-RU" sz="1100" i="1" dirty="0"/>
              <a:t>1</a:t>
            </a:r>
            <a:r>
              <a:rPr lang="ru-RU" altLang="ru-RU" i="1" dirty="0"/>
              <a:t>М</a:t>
            </a:r>
            <a:r>
              <a:rPr lang="ru-RU" altLang="ru-RU" sz="1100" i="1" dirty="0"/>
              <a:t>2</a:t>
            </a:r>
            <a:r>
              <a:rPr lang="ru-RU" altLang="ru-RU" i="1" dirty="0"/>
              <a:t>…М</a:t>
            </a:r>
            <a:r>
              <a:rPr lang="en-US" altLang="ru-RU" sz="1100" i="1" dirty="0"/>
              <a:t>n</a:t>
            </a:r>
            <a:r>
              <a:rPr lang="ru-RU" altLang="ru-RU" i="1" dirty="0"/>
              <a:t> </a:t>
            </a:r>
            <a:r>
              <a:rPr lang="en-US" altLang="ru-RU" i="1" dirty="0"/>
              <a:t>N</a:t>
            </a:r>
            <a:r>
              <a:rPr lang="ru-RU" altLang="ru-RU" sz="1100" i="1" dirty="0"/>
              <a:t>1</a:t>
            </a:r>
            <a:r>
              <a:rPr lang="en-US" altLang="ru-RU" i="1" dirty="0"/>
              <a:t>N</a:t>
            </a:r>
            <a:r>
              <a:rPr lang="ru-RU" altLang="ru-RU" sz="1100" i="1" dirty="0"/>
              <a:t>2</a:t>
            </a:r>
            <a:r>
              <a:rPr lang="ru-RU" altLang="ru-RU" i="1" dirty="0"/>
              <a:t>…</a:t>
            </a:r>
            <a:r>
              <a:rPr lang="en-US" altLang="ru-RU" i="1" dirty="0" err="1"/>
              <a:t>N</a:t>
            </a:r>
            <a:r>
              <a:rPr lang="en-US" altLang="ru-RU" sz="1100" i="1" dirty="0" err="1"/>
              <a:t>n</a:t>
            </a:r>
            <a:r>
              <a:rPr lang="ru-RU" altLang="ru-RU" sz="1100" i="1" dirty="0"/>
              <a:t> </a:t>
            </a:r>
            <a:r>
              <a:rPr lang="ru-RU" altLang="ru-RU" i="1" dirty="0"/>
              <a:t>, составленный из двух равных</a:t>
            </a:r>
            <a:r>
              <a:rPr lang="en-US" altLang="ru-RU" i="1" dirty="0"/>
              <a:t> n</a:t>
            </a:r>
            <a:r>
              <a:rPr lang="ru-RU" altLang="ru-RU" i="1" dirty="0"/>
              <a:t>-угольников М</a:t>
            </a:r>
            <a:r>
              <a:rPr lang="ru-RU" altLang="ru-RU" sz="1100" i="1" dirty="0"/>
              <a:t>1</a:t>
            </a:r>
            <a:r>
              <a:rPr lang="ru-RU" altLang="ru-RU" i="1" dirty="0"/>
              <a:t>М</a:t>
            </a:r>
            <a:r>
              <a:rPr lang="ru-RU" altLang="ru-RU" sz="1100" i="1" dirty="0"/>
              <a:t>2</a:t>
            </a:r>
            <a:r>
              <a:rPr lang="ru-RU" altLang="ru-RU" i="1" dirty="0"/>
              <a:t>…М</a:t>
            </a:r>
            <a:r>
              <a:rPr lang="en-US" altLang="ru-RU" sz="1100" i="1" dirty="0"/>
              <a:t>n</a:t>
            </a:r>
            <a:r>
              <a:rPr lang="ru-RU" altLang="ru-RU" sz="1100" i="1" dirty="0"/>
              <a:t> </a:t>
            </a:r>
            <a:r>
              <a:rPr lang="ru-RU" altLang="ru-RU" i="1" dirty="0"/>
              <a:t>и </a:t>
            </a:r>
            <a:r>
              <a:rPr lang="en-US" altLang="ru-RU" i="1" dirty="0"/>
              <a:t>N</a:t>
            </a:r>
            <a:r>
              <a:rPr lang="ru-RU" altLang="ru-RU" sz="1100" i="1" dirty="0"/>
              <a:t>1</a:t>
            </a:r>
            <a:r>
              <a:rPr lang="en-US" altLang="ru-RU" i="1" dirty="0"/>
              <a:t>N</a:t>
            </a:r>
            <a:r>
              <a:rPr lang="ru-RU" altLang="ru-RU" sz="1100" i="1" dirty="0"/>
              <a:t>2</a:t>
            </a:r>
            <a:r>
              <a:rPr lang="ru-RU" altLang="ru-RU" i="1" dirty="0"/>
              <a:t>…</a:t>
            </a:r>
            <a:r>
              <a:rPr lang="en-US" altLang="ru-RU" i="1" dirty="0" err="1"/>
              <a:t>N</a:t>
            </a:r>
            <a:r>
              <a:rPr lang="en-US" altLang="ru-RU" sz="1100" i="1" dirty="0" err="1"/>
              <a:t>n</a:t>
            </a:r>
            <a:r>
              <a:rPr lang="ru-RU" altLang="ru-RU" sz="1100" i="1" dirty="0"/>
              <a:t>  </a:t>
            </a:r>
            <a:r>
              <a:rPr lang="ru-RU" altLang="ru-RU" i="1" dirty="0"/>
              <a:t>-</a:t>
            </a:r>
            <a:r>
              <a:rPr lang="ru-RU" altLang="ru-RU" b="1" i="1" dirty="0"/>
              <a:t> оснований </a:t>
            </a:r>
            <a:r>
              <a:rPr lang="ru-RU" altLang="ru-RU" i="1" dirty="0"/>
              <a:t>призмы и </a:t>
            </a:r>
            <a:r>
              <a:rPr lang="en-US" altLang="ru-RU" i="1" dirty="0"/>
              <a:t>n</a:t>
            </a:r>
            <a:r>
              <a:rPr lang="ru-RU" altLang="ru-RU" i="1" dirty="0"/>
              <a:t> параллелограммов М</a:t>
            </a:r>
            <a:r>
              <a:rPr lang="ru-RU" altLang="ru-RU" sz="1100" i="1" dirty="0"/>
              <a:t>1</a:t>
            </a:r>
            <a:r>
              <a:rPr lang="ru-RU" altLang="ru-RU" i="1" dirty="0"/>
              <a:t>М</a:t>
            </a:r>
            <a:r>
              <a:rPr lang="ru-RU" altLang="ru-RU" sz="1100" i="1" dirty="0"/>
              <a:t>2</a:t>
            </a:r>
            <a:r>
              <a:rPr lang="en-US" altLang="ru-RU" i="1" dirty="0"/>
              <a:t>N</a:t>
            </a:r>
            <a:r>
              <a:rPr lang="ru-RU" altLang="ru-RU" sz="1100" i="1" dirty="0"/>
              <a:t>1</a:t>
            </a:r>
            <a:r>
              <a:rPr lang="en-US" altLang="ru-RU" i="1" dirty="0"/>
              <a:t>N</a:t>
            </a:r>
            <a:r>
              <a:rPr lang="ru-RU" altLang="ru-RU" sz="1100" i="1" dirty="0"/>
              <a:t>2</a:t>
            </a:r>
            <a:r>
              <a:rPr lang="ru-RU" altLang="ru-RU" i="1" dirty="0"/>
              <a:t>,…,М</a:t>
            </a:r>
            <a:r>
              <a:rPr lang="en-US" altLang="ru-RU" sz="1100" i="1" dirty="0"/>
              <a:t>n</a:t>
            </a:r>
            <a:r>
              <a:rPr lang="ru-RU" altLang="ru-RU" i="1" dirty="0"/>
              <a:t>М</a:t>
            </a:r>
            <a:r>
              <a:rPr lang="ru-RU" altLang="ru-RU" sz="1100" i="1" dirty="0"/>
              <a:t>1</a:t>
            </a:r>
            <a:r>
              <a:rPr lang="en-US" altLang="ru-RU" i="1" dirty="0"/>
              <a:t>N</a:t>
            </a:r>
            <a:r>
              <a:rPr lang="ru-RU" altLang="ru-RU" sz="1100" i="1" dirty="0"/>
              <a:t>1</a:t>
            </a:r>
            <a:r>
              <a:rPr lang="en-US" altLang="ru-RU" i="1" dirty="0" err="1"/>
              <a:t>N</a:t>
            </a:r>
            <a:r>
              <a:rPr lang="en-US" altLang="ru-RU" sz="1100" i="1" dirty="0" err="1"/>
              <a:t>n</a:t>
            </a:r>
            <a:r>
              <a:rPr lang="ru-RU" altLang="ru-RU" sz="1100" i="1" dirty="0"/>
              <a:t> </a:t>
            </a:r>
            <a:r>
              <a:rPr lang="ru-RU" altLang="ru-RU" i="1" dirty="0"/>
              <a:t>– </a:t>
            </a:r>
            <a:r>
              <a:rPr lang="ru-RU" altLang="ru-RU" b="1" i="1" dirty="0"/>
              <a:t>боковых граней </a:t>
            </a:r>
            <a:r>
              <a:rPr lang="ru-RU" altLang="ru-RU" i="1" dirty="0"/>
              <a:t>призмы.</a:t>
            </a:r>
          </a:p>
          <a:p>
            <a:pPr>
              <a:defRPr/>
            </a:pPr>
            <a:endParaRPr lang="ru-RU" dirty="0"/>
          </a:p>
          <a:p>
            <a:endParaRPr lang="ru-RU" altLang="ru-RU" b="1" dirty="0"/>
          </a:p>
        </p:txBody>
      </p:sp>
      <p:sp>
        <p:nvSpPr>
          <p:cNvPr id="4" name="Параллелограмм 3"/>
          <p:cNvSpPr/>
          <p:nvPr/>
        </p:nvSpPr>
        <p:spPr>
          <a:xfrm>
            <a:off x="4929188" y="1143000"/>
            <a:ext cx="3286125" cy="928688"/>
          </a:xfrm>
          <a:prstGeom prst="parallelogram">
            <a:avLst>
              <a:gd name="adj" fmla="val 100420"/>
            </a:avLst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араллелограмм 7"/>
          <p:cNvSpPr/>
          <p:nvPr/>
        </p:nvSpPr>
        <p:spPr>
          <a:xfrm>
            <a:off x="4643438" y="4143375"/>
            <a:ext cx="3286125" cy="928688"/>
          </a:xfrm>
          <a:prstGeom prst="parallelogram">
            <a:avLst>
              <a:gd name="adj" fmla="val 100420"/>
            </a:avLst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1" name="TextBox 10"/>
          <p:cNvSpPr txBox="1">
            <a:spLocks noChangeArrowheads="1"/>
          </p:cNvSpPr>
          <p:nvPr/>
        </p:nvSpPr>
        <p:spPr bwMode="auto">
          <a:xfrm>
            <a:off x="7500938" y="1071563"/>
            <a:ext cx="35083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entury Schoolbook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Schoolbook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Schoolbook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Schoolbook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Schoolbook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</a:defRPr>
            </a:lvl9pPr>
          </a:lstStyle>
          <a:p>
            <a:r>
              <a:rPr lang="ru-RU" altLang="ru-RU"/>
              <a:t>А</a:t>
            </a:r>
          </a:p>
        </p:txBody>
      </p:sp>
      <p:sp>
        <p:nvSpPr>
          <p:cNvPr id="12" name="TextBox 11"/>
          <p:cNvSpPr txBox="1">
            <a:spLocks noChangeArrowheads="1"/>
          </p:cNvSpPr>
          <p:nvPr/>
        </p:nvSpPr>
        <p:spPr bwMode="auto">
          <a:xfrm>
            <a:off x="7429500" y="4071938"/>
            <a:ext cx="50006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entury Schoolbook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Schoolbook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Schoolbook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Schoolbook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Schoolbook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</a:defRPr>
            </a:lvl9pPr>
          </a:lstStyle>
          <a:p>
            <a:r>
              <a:rPr lang="ru-RU" altLang="ru-RU"/>
              <a:t>В</a:t>
            </a:r>
          </a:p>
        </p:txBody>
      </p:sp>
      <p:sp>
        <p:nvSpPr>
          <p:cNvPr id="13" name="Правильный пятиугольник 12"/>
          <p:cNvSpPr/>
          <p:nvPr/>
        </p:nvSpPr>
        <p:spPr>
          <a:xfrm>
            <a:off x="5929313" y="1214438"/>
            <a:ext cx="1357312" cy="714375"/>
          </a:xfrm>
          <a:prstGeom prst="pentagon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5" name="Правильный пятиугольник 14"/>
          <p:cNvSpPr/>
          <p:nvPr/>
        </p:nvSpPr>
        <p:spPr>
          <a:xfrm>
            <a:off x="5572125" y="4214813"/>
            <a:ext cx="1357313" cy="714375"/>
          </a:xfrm>
          <a:prstGeom prst="pentagon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6" name="TextBox 15"/>
          <p:cNvSpPr txBox="1">
            <a:spLocks noChangeArrowheads="1"/>
          </p:cNvSpPr>
          <p:nvPr/>
        </p:nvSpPr>
        <p:spPr bwMode="auto">
          <a:xfrm>
            <a:off x="5715000" y="1785938"/>
            <a:ext cx="50006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entury Schoolbook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Schoolbook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Schoolbook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Schoolbook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Schoolbook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</a:defRPr>
            </a:lvl9pPr>
          </a:lstStyle>
          <a:p>
            <a:r>
              <a:rPr lang="en-US" altLang="ru-RU"/>
              <a:t>M</a:t>
            </a:r>
            <a:r>
              <a:rPr lang="en-US" altLang="ru-RU" sz="1100"/>
              <a:t>1</a:t>
            </a:r>
            <a:endParaRPr lang="ru-RU" altLang="ru-RU"/>
          </a:p>
        </p:txBody>
      </p:sp>
      <p:sp>
        <p:nvSpPr>
          <p:cNvPr id="17" name="TextBox 16"/>
          <p:cNvSpPr txBox="1">
            <a:spLocks noChangeArrowheads="1"/>
          </p:cNvSpPr>
          <p:nvPr/>
        </p:nvSpPr>
        <p:spPr bwMode="auto">
          <a:xfrm>
            <a:off x="6929438" y="1857375"/>
            <a:ext cx="5715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entury Schoolbook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Schoolbook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Schoolbook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Schoolbook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Schoolbook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</a:defRPr>
            </a:lvl9pPr>
          </a:lstStyle>
          <a:p>
            <a:r>
              <a:rPr lang="en-US" altLang="ru-RU"/>
              <a:t>M</a:t>
            </a:r>
            <a:r>
              <a:rPr lang="en-US" altLang="ru-RU" sz="1100"/>
              <a:t>2</a:t>
            </a:r>
            <a:endParaRPr lang="ru-RU" altLang="ru-RU"/>
          </a:p>
        </p:txBody>
      </p:sp>
      <p:sp>
        <p:nvSpPr>
          <p:cNvPr id="18" name="TextBox 17"/>
          <p:cNvSpPr txBox="1">
            <a:spLocks noChangeArrowheads="1"/>
          </p:cNvSpPr>
          <p:nvPr/>
        </p:nvSpPr>
        <p:spPr bwMode="auto">
          <a:xfrm>
            <a:off x="7143750" y="1143000"/>
            <a:ext cx="50006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entury Schoolbook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Schoolbook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Schoolbook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Schoolbook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Schoolbook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</a:defRPr>
            </a:lvl9pPr>
          </a:lstStyle>
          <a:p>
            <a:r>
              <a:rPr lang="en-US" altLang="ru-RU"/>
              <a:t>M</a:t>
            </a:r>
            <a:r>
              <a:rPr lang="en-US" altLang="ru-RU" sz="1100"/>
              <a:t>3</a:t>
            </a:r>
            <a:endParaRPr lang="ru-RU" altLang="ru-RU"/>
          </a:p>
        </p:txBody>
      </p:sp>
      <p:sp>
        <p:nvSpPr>
          <p:cNvPr id="19" name="TextBox 18"/>
          <p:cNvSpPr txBox="1">
            <a:spLocks noChangeArrowheads="1"/>
          </p:cNvSpPr>
          <p:nvPr/>
        </p:nvSpPr>
        <p:spPr bwMode="auto">
          <a:xfrm>
            <a:off x="5572125" y="1143000"/>
            <a:ext cx="6429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entury Schoolbook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Schoolbook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Schoolbook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Schoolbook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Schoolbook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</a:defRPr>
            </a:lvl9pPr>
          </a:lstStyle>
          <a:p>
            <a:r>
              <a:rPr lang="en-US" altLang="ru-RU"/>
              <a:t>M</a:t>
            </a:r>
            <a:r>
              <a:rPr lang="en-US" altLang="ru-RU" sz="1100"/>
              <a:t>n</a:t>
            </a:r>
            <a:endParaRPr lang="ru-RU" altLang="ru-RU"/>
          </a:p>
        </p:txBody>
      </p:sp>
      <p:sp>
        <p:nvSpPr>
          <p:cNvPr id="20" name="TextBox 19"/>
          <p:cNvSpPr txBox="1">
            <a:spLocks noChangeArrowheads="1"/>
          </p:cNvSpPr>
          <p:nvPr/>
        </p:nvSpPr>
        <p:spPr bwMode="auto">
          <a:xfrm>
            <a:off x="5143500" y="4143375"/>
            <a:ext cx="5715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entury Schoolbook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Schoolbook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Schoolbook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Schoolbook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Schoolbook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</a:defRPr>
            </a:lvl9pPr>
          </a:lstStyle>
          <a:p>
            <a:r>
              <a:rPr lang="en-US" altLang="ru-RU"/>
              <a:t>N</a:t>
            </a:r>
            <a:r>
              <a:rPr lang="en-US" altLang="ru-RU" sz="1100"/>
              <a:t>n</a:t>
            </a:r>
            <a:endParaRPr lang="ru-RU" altLang="ru-RU"/>
          </a:p>
        </p:txBody>
      </p:sp>
      <p:sp>
        <p:nvSpPr>
          <p:cNvPr id="21" name="TextBox 20"/>
          <p:cNvSpPr txBox="1">
            <a:spLocks noChangeArrowheads="1"/>
          </p:cNvSpPr>
          <p:nvPr/>
        </p:nvSpPr>
        <p:spPr bwMode="auto">
          <a:xfrm>
            <a:off x="5429250" y="4857750"/>
            <a:ext cx="5715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entury Schoolbook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Schoolbook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Schoolbook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Schoolbook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Schoolbook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</a:defRPr>
            </a:lvl9pPr>
          </a:lstStyle>
          <a:p>
            <a:r>
              <a:rPr lang="en-US" altLang="ru-RU"/>
              <a:t>N</a:t>
            </a:r>
            <a:r>
              <a:rPr lang="en-US" altLang="ru-RU" sz="1100"/>
              <a:t>1</a:t>
            </a:r>
            <a:endParaRPr lang="ru-RU" altLang="ru-RU"/>
          </a:p>
        </p:txBody>
      </p:sp>
      <p:sp>
        <p:nvSpPr>
          <p:cNvPr id="22" name="TextBox 21"/>
          <p:cNvSpPr txBox="1">
            <a:spLocks noChangeArrowheads="1"/>
          </p:cNvSpPr>
          <p:nvPr/>
        </p:nvSpPr>
        <p:spPr bwMode="auto">
          <a:xfrm>
            <a:off x="6500813" y="4857750"/>
            <a:ext cx="500062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entury Schoolbook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Schoolbook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Schoolbook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Schoolbook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Schoolbook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</a:defRPr>
            </a:lvl9pPr>
          </a:lstStyle>
          <a:p>
            <a:r>
              <a:rPr lang="en-US" altLang="ru-RU"/>
              <a:t>N</a:t>
            </a:r>
            <a:r>
              <a:rPr lang="en-US" altLang="ru-RU" sz="1100"/>
              <a:t>2</a:t>
            </a:r>
            <a:endParaRPr lang="ru-RU" altLang="ru-RU"/>
          </a:p>
        </p:txBody>
      </p:sp>
      <p:sp>
        <p:nvSpPr>
          <p:cNvPr id="23" name="TextBox 22"/>
          <p:cNvSpPr txBox="1">
            <a:spLocks noChangeArrowheads="1"/>
          </p:cNvSpPr>
          <p:nvPr/>
        </p:nvSpPr>
        <p:spPr bwMode="auto">
          <a:xfrm>
            <a:off x="6858000" y="4286250"/>
            <a:ext cx="50006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entury Schoolbook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Schoolbook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Schoolbook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Schoolbook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Schoolbook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</a:defRPr>
            </a:lvl9pPr>
          </a:lstStyle>
          <a:p>
            <a:r>
              <a:rPr lang="en-US" altLang="ru-RU"/>
              <a:t>N</a:t>
            </a:r>
            <a:r>
              <a:rPr lang="en-US" altLang="ru-RU" sz="1100"/>
              <a:t>3</a:t>
            </a:r>
            <a:endParaRPr lang="ru-RU" altLang="ru-RU"/>
          </a:p>
        </p:txBody>
      </p:sp>
      <p:cxnSp>
        <p:nvCxnSpPr>
          <p:cNvPr id="25" name="Прямая соединительная линия 24"/>
          <p:cNvCxnSpPr/>
          <p:nvPr/>
        </p:nvCxnSpPr>
        <p:spPr>
          <a:xfrm rot="5400000">
            <a:off x="4536281" y="3250407"/>
            <a:ext cx="3000375" cy="35718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Прямая соединительная линия 29"/>
          <p:cNvCxnSpPr/>
          <p:nvPr/>
        </p:nvCxnSpPr>
        <p:spPr>
          <a:xfrm rot="5400000">
            <a:off x="5322094" y="3250407"/>
            <a:ext cx="3000375" cy="357187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Прямая соединительная линия 30"/>
          <p:cNvCxnSpPr/>
          <p:nvPr/>
        </p:nvCxnSpPr>
        <p:spPr>
          <a:xfrm rot="5400000">
            <a:off x="4500562" y="3143251"/>
            <a:ext cx="2428875" cy="28575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Прямая соединительная линия 31"/>
          <p:cNvCxnSpPr/>
          <p:nvPr/>
        </p:nvCxnSpPr>
        <p:spPr>
          <a:xfrm rot="5400000">
            <a:off x="4893469" y="2536032"/>
            <a:ext cx="3000375" cy="357187"/>
          </a:xfrm>
          <a:prstGeom prst="line">
            <a:avLst/>
          </a:prstGeom>
          <a:ln w="1905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Прямая соединительная линия 32"/>
          <p:cNvCxnSpPr/>
          <p:nvPr/>
        </p:nvCxnSpPr>
        <p:spPr>
          <a:xfrm rot="5400000">
            <a:off x="5822156" y="3107532"/>
            <a:ext cx="2500313" cy="28575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Прямая соединительная линия 51"/>
          <p:cNvCxnSpPr>
            <a:stCxn id="13" idx="1"/>
          </p:cNvCxnSpPr>
          <p:nvPr/>
        </p:nvCxnSpPr>
        <p:spPr>
          <a:xfrm rot="10800000" flipV="1">
            <a:off x="5857875" y="1487488"/>
            <a:ext cx="71438" cy="655637"/>
          </a:xfrm>
          <a:prstGeom prst="line">
            <a:avLst/>
          </a:prstGeom>
          <a:ln w="28575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Прямая соединительная линия 64"/>
          <p:cNvCxnSpPr/>
          <p:nvPr/>
        </p:nvCxnSpPr>
        <p:spPr>
          <a:xfrm rot="10800000" flipV="1">
            <a:off x="7215188" y="1500188"/>
            <a:ext cx="71437" cy="655637"/>
          </a:xfrm>
          <a:prstGeom prst="line">
            <a:avLst/>
          </a:prstGeom>
          <a:ln w="28575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Прямая со стрелкой 70"/>
          <p:cNvCxnSpPr/>
          <p:nvPr/>
        </p:nvCxnSpPr>
        <p:spPr>
          <a:xfrm>
            <a:off x="5072063" y="2857500"/>
            <a:ext cx="642937" cy="21431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2" name="TextBox 71"/>
          <p:cNvSpPr txBox="1">
            <a:spLocks noChangeArrowheads="1"/>
          </p:cNvSpPr>
          <p:nvPr/>
        </p:nvSpPr>
        <p:spPr bwMode="auto">
          <a:xfrm>
            <a:off x="4286250" y="2428875"/>
            <a:ext cx="1143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entury Schoolbook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Schoolbook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Schoolbook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Schoolbook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Schoolbook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</a:defRPr>
            </a:lvl9pPr>
          </a:lstStyle>
          <a:p>
            <a:r>
              <a:rPr lang="ru-RU" altLang="ru-RU"/>
              <a:t>Боковое </a:t>
            </a:r>
          </a:p>
          <a:p>
            <a:r>
              <a:rPr lang="ru-RU" altLang="ru-RU"/>
              <a:t>ребро</a:t>
            </a:r>
          </a:p>
        </p:txBody>
      </p:sp>
      <p:cxnSp>
        <p:nvCxnSpPr>
          <p:cNvPr id="74" name="Прямая со стрелкой 73"/>
          <p:cNvCxnSpPr/>
          <p:nvPr/>
        </p:nvCxnSpPr>
        <p:spPr>
          <a:xfrm flipV="1">
            <a:off x="4929188" y="3500438"/>
            <a:ext cx="928687" cy="35718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0" name="TextBox 79"/>
          <p:cNvSpPr txBox="1">
            <a:spLocks noChangeArrowheads="1"/>
          </p:cNvSpPr>
          <p:nvPr/>
        </p:nvSpPr>
        <p:spPr bwMode="auto">
          <a:xfrm>
            <a:off x="4143375" y="3429000"/>
            <a:ext cx="1143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entury Schoolbook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Schoolbook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Schoolbook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Schoolbook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Schoolbook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</a:defRPr>
            </a:lvl9pPr>
          </a:lstStyle>
          <a:p>
            <a:r>
              <a:rPr lang="ru-RU" altLang="ru-RU"/>
              <a:t>Боковая грань</a:t>
            </a:r>
          </a:p>
        </p:txBody>
      </p:sp>
      <p:cxnSp>
        <p:nvCxnSpPr>
          <p:cNvPr id="83" name="Прямая со стрелкой 82"/>
          <p:cNvCxnSpPr>
            <a:stCxn id="90" idx="0"/>
          </p:cNvCxnSpPr>
          <p:nvPr/>
        </p:nvCxnSpPr>
        <p:spPr>
          <a:xfrm rot="16200000" flipV="1">
            <a:off x="6840538" y="1660525"/>
            <a:ext cx="1214438" cy="103663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6" name="Прямая со стрелкой 85"/>
          <p:cNvCxnSpPr>
            <a:stCxn id="90" idx="2"/>
          </p:cNvCxnSpPr>
          <p:nvPr/>
        </p:nvCxnSpPr>
        <p:spPr>
          <a:xfrm rot="5400000">
            <a:off x="6525419" y="3131344"/>
            <a:ext cx="1416050" cy="146526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0" name="TextBox 89"/>
          <p:cNvSpPr txBox="1">
            <a:spLocks noChangeArrowheads="1"/>
          </p:cNvSpPr>
          <p:nvPr/>
        </p:nvSpPr>
        <p:spPr bwMode="auto">
          <a:xfrm>
            <a:off x="7215188" y="2786063"/>
            <a:ext cx="150018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entury Schoolbook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Schoolbook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Schoolbook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Schoolbook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Schoolbook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</a:defRPr>
            </a:lvl9pPr>
          </a:lstStyle>
          <a:p>
            <a:r>
              <a:rPr lang="ru-RU" altLang="ru-RU"/>
              <a:t>Основания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 nodeType="clickPar">
                      <p:stCondLst>
                        <p:cond delay="indefinite"/>
                      </p:stCondLst>
                      <p:childTnLst>
                        <p:par>
                          <p:cTn id="5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 nodeType="clickPar">
                      <p:stCondLst>
                        <p:cond delay="indefinite"/>
                      </p:stCondLst>
                      <p:childTnLst>
                        <p:par>
                          <p:cTn id="6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 nodeType="clickPar">
                      <p:stCondLst>
                        <p:cond delay="indefinite"/>
                      </p:stCondLst>
                      <p:childTnLst>
                        <p:par>
                          <p:cTn id="6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 nodeType="clickPar">
                      <p:stCondLst>
                        <p:cond delay="indefinite"/>
                      </p:stCondLst>
                      <p:childTnLst>
                        <p:par>
                          <p:cTn id="7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 nodeType="clickPar">
                      <p:stCondLst>
                        <p:cond delay="indefinite"/>
                      </p:stCondLst>
                      <p:childTnLst>
                        <p:par>
                          <p:cTn id="7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 nodeType="clickPar">
                      <p:stCondLst>
                        <p:cond delay="indefinite"/>
                      </p:stCondLst>
                      <p:childTnLst>
                        <p:par>
                          <p:cTn id="8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 nodeType="clickPar">
                      <p:stCondLst>
                        <p:cond delay="indefinite"/>
                      </p:stCondLst>
                      <p:childTnLst>
                        <p:par>
                          <p:cTn id="8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 nodeType="clickPar">
                      <p:stCondLst>
                        <p:cond delay="indefinite"/>
                      </p:stCondLst>
                      <p:childTnLst>
                        <p:par>
                          <p:cTn id="8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 nodeType="clickPar">
                      <p:stCondLst>
                        <p:cond delay="indefinite"/>
                      </p:stCondLst>
                      <p:childTnLst>
                        <p:par>
                          <p:cTn id="9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 nodeType="clickPar">
                      <p:stCondLst>
                        <p:cond delay="indefinite"/>
                      </p:stCondLst>
                      <p:childTnLst>
                        <p:par>
                          <p:cTn id="9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 nodeType="clickPar">
                      <p:stCondLst>
                        <p:cond delay="indefinite"/>
                      </p:stCondLst>
                      <p:childTnLst>
                        <p:par>
                          <p:cTn id="10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 nodeType="clickPar">
                      <p:stCondLst>
                        <p:cond delay="indefinite"/>
                      </p:stCondLst>
                      <p:childTnLst>
                        <p:par>
                          <p:cTn id="10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 nodeType="clickPar">
                      <p:stCondLst>
                        <p:cond delay="indefinite"/>
                      </p:stCondLst>
                      <p:childTnLst>
                        <p:par>
                          <p:cTn id="10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 nodeType="clickPar">
                      <p:stCondLst>
                        <p:cond delay="indefinite"/>
                      </p:stCondLst>
                      <p:childTnLst>
                        <p:par>
                          <p:cTn id="1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animBg="1"/>
      <p:bldP spid="11" grpId="0"/>
      <p:bldP spid="12" grpId="0"/>
      <p:bldP spid="13" grpId="0" animBg="1"/>
      <p:bldP spid="15" grpId="0" animBg="1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72" grpId="0"/>
      <p:bldP spid="80" grpId="0"/>
      <p:bldP spid="9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Содержимое 3"/>
          <p:cNvSpPr>
            <a:spLocks noGrp="1"/>
          </p:cNvSpPr>
          <p:nvPr>
            <p:ph sz="quarter" idx="1"/>
          </p:nvPr>
        </p:nvSpPr>
        <p:spPr>
          <a:xfrm>
            <a:off x="457200" y="428625"/>
            <a:ext cx="7467600" cy="6045200"/>
          </a:xfrm>
        </p:spPr>
        <p:txBody>
          <a:bodyPr/>
          <a:lstStyle/>
          <a:p>
            <a:r>
              <a:rPr lang="ru-RU" altLang="ru-RU" i="1" dirty="0" smtClean="0"/>
              <a:t>Призмы </a:t>
            </a:r>
            <a:r>
              <a:rPr lang="ru-RU" altLang="ru-RU" i="1" dirty="0" smtClean="0"/>
              <a:t>бывают прямыми и наклонными.</a:t>
            </a:r>
          </a:p>
          <a:p>
            <a:pPr>
              <a:buFont typeface="Wingdings" pitchFamily="2" charset="2"/>
              <a:buNone/>
            </a:pPr>
            <a:r>
              <a:rPr lang="ru-RU" altLang="ru-RU" i="1" dirty="0" smtClean="0"/>
              <a:t>             Если все боковые рёбра призмы перпендикулярны к плоскостям её оснований, то призма называется </a:t>
            </a:r>
            <a:r>
              <a:rPr lang="ru-RU" altLang="ru-RU" b="1" i="1" dirty="0" smtClean="0"/>
              <a:t>прямой</a:t>
            </a:r>
            <a:r>
              <a:rPr lang="en-US" altLang="ru-RU" i="1" dirty="0" smtClean="0"/>
              <a:t>;</a:t>
            </a:r>
            <a:r>
              <a:rPr lang="ru-RU" altLang="ru-RU" i="1" dirty="0" smtClean="0"/>
              <a:t> в противном случае призма называется </a:t>
            </a:r>
            <a:r>
              <a:rPr lang="ru-RU" altLang="ru-RU" b="1" i="1" dirty="0" smtClean="0"/>
              <a:t>наклонной</a:t>
            </a:r>
            <a:r>
              <a:rPr lang="ru-RU" altLang="ru-RU" i="1" dirty="0" smtClean="0"/>
              <a:t>.</a:t>
            </a:r>
            <a:endParaRPr lang="ru-RU" altLang="ru-RU" b="1" i="1" dirty="0" smtClean="0"/>
          </a:p>
        </p:txBody>
      </p:sp>
      <p:cxnSp>
        <p:nvCxnSpPr>
          <p:cNvPr id="78" name="Прямая соединительная линия 77"/>
          <p:cNvCxnSpPr/>
          <p:nvPr/>
        </p:nvCxnSpPr>
        <p:spPr>
          <a:xfrm rot="5400000">
            <a:off x="2526506" y="5644357"/>
            <a:ext cx="1000125" cy="158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Прямая соединительная линия 82"/>
          <p:cNvCxnSpPr/>
          <p:nvPr/>
        </p:nvCxnSpPr>
        <p:spPr>
          <a:xfrm>
            <a:off x="3286125" y="4878388"/>
            <a:ext cx="1588" cy="1000125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Прямая соединительная линия 83"/>
          <p:cNvCxnSpPr/>
          <p:nvPr/>
        </p:nvCxnSpPr>
        <p:spPr>
          <a:xfrm rot="5400000">
            <a:off x="1688306" y="5644357"/>
            <a:ext cx="1000125" cy="158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Прямая соединительная линия 84"/>
          <p:cNvCxnSpPr/>
          <p:nvPr/>
        </p:nvCxnSpPr>
        <p:spPr>
          <a:xfrm rot="10800000" flipV="1">
            <a:off x="1928813" y="4878388"/>
            <a:ext cx="1587" cy="1000125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" name="Прямая соединительная линия 91"/>
          <p:cNvCxnSpPr/>
          <p:nvPr/>
        </p:nvCxnSpPr>
        <p:spPr>
          <a:xfrm rot="16200000" flipH="1">
            <a:off x="4795043" y="5393532"/>
            <a:ext cx="1071563" cy="57150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6" name="Прямая соединительная линия 95"/>
          <p:cNvCxnSpPr/>
          <p:nvPr/>
        </p:nvCxnSpPr>
        <p:spPr>
          <a:xfrm rot="16200000" flipH="1">
            <a:off x="5634831" y="5393532"/>
            <a:ext cx="1071563" cy="57150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Прямая соединительная линия 98"/>
          <p:cNvCxnSpPr/>
          <p:nvPr/>
        </p:nvCxnSpPr>
        <p:spPr>
          <a:xfrm>
            <a:off x="6143625" y="4878388"/>
            <a:ext cx="571500" cy="1071562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2" name="Прямая соединительная линия 101"/>
          <p:cNvCxnSpPr/>
          <p:nvPr/>
        </p:nvCxnSpPr>
        <p:spPr>
          <a:xfrm rot="16200000" flipH="1">
            <a:off x="4525963" y="5118100"/>
            <a:ext cx="1092200" cy="57150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" name="Прямая соединительная линия 103"/>
          <p:cNvCxnSpPr>
            <a:endCxn id="68" idx="4"/>
          </p:cNvCxnSpPr>
          <p:nvPr/>
        </p:nvCxnSpPr>
        <p:spPr>
          <a:xfrm rot="16200000" flipH="1">
            <a:off x="2607469" y="5725319"/>
            <a:ext cx="1588" cy="83820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8" name="Прямая соединительная линия 107"/>
          <p:cNvCxnSpPr>
            <a:endCxn id="68" idx="5"/>
          </p:cNvCxnSpPr>
          <p:nvPr/>
        </p:nvCxnSpPr>
        <p:spPr>
          <a:xfrm rot="5400000" flipH="1" flipV="1">
            <a:off x="3024188" y="5881688"/>
            <a:ext cx="265112" cy="258762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9" name="Прямая соединительная линия 108"/>
          <p:cNvCxnSpPr>
            <a:endCxn id="68" idx="2"/>
          </p:cNvCxnSpPr>
          <p:nvPr/>
        </p:nvCxnSpPr>
        <p:spPr>
          <a:xfrm rot="10800000" flipH="1" flipV="1">
            <a:off x="1928813" y="5878513"/>
            <a:ext cx="258762" cy="265112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4" name="Прямая соединительная линия 113"/>
          <p:cNvCxnSpPr>
            <a:endCxn id="67" idx="4"/>
          </p:cNvCxnSpPr>
          <p:nvPr/>
        </p:nvCxnSpPr>
        <p:spPr>
          <a:xfrm rot="16200000" flipH="1">
            <a:off x="6036469" y="5796757"/>
            <a:ext cx="1587" cy="83820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7" name="Прямая соединительная линия 116"/>
          <p:cNvCxnSpPr>
            <a:endCxn id="67" idx="2"/>
          </p:cNvCxnSpPr>
          <p:nvPr/>
        </p:nvCxnSpPr>
        <p:spPr>
          <a:xfrm rot="10800000" flipH="1" flipV="1">
            <a:off x="5357813" y="5949950"/>
            <a:ext cx="258762" cy="265113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1" name="Прямая соединительная линия 120"/>
          <p:cNvCxnSpPr>
            <a:endCxn id="66" idx="4"/>
          </p:cNvCxnSpPr>
          <p:nvPr/>
        </p:nvCxnSpPr>
        <p:spPr>
          <a:xfrm rot="16200000" flipH="1">
            <a:off x="5464969" y="4725194"/>
            <a:ext cx="1588" cy="83820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6" name="Прямая соединительная линия 125"/>
          <p:cNvCxnSpPr>
            <a:endCxn id="67" idx="4"/>
          </p:cNvCxnSpPr>
          <p:nvPr/>
        </p:nvCxnSpPr>
        <p:spPr>
          <a:xfrm flipH="1">
            <a:off x="6456363" y="5949950"/>
            <a:ext cx="258762" cy="265113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9" name="Прямая соединительная линия 128"/>
          <p:cNvCxnSpPr>
            <a:endCxn id="63" idx="4"/>
          </p:cNvCxnSpPr>
          <p:nvPr/>
        </p:nvCxnSpPr>
        <p:spPr>
          <a:xfrm rot="16200000" flipH="1">
            <a:off x="2607469" y="4725194"/>
            <a:ext cx="1588" cy="83820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2" name="Прямая соединительная линия 131"/>
          <p:cNvCxnSpPr>
            <a:endCxn id="63" idx="4"/>
          </p:cNvCxnSpPr>
          <p:nvPr/>
        </p:nvCxnSpPr>
        <p:spPr>
          <a:xfrm flipH="1">
            <a:off x="3027363" y="4878388"/>
            <a:ext cx="258762" cy="265112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5" name="Прямая соединительная линия 134"/>
          <p:cNvCxnSpPr>
            <a:endCxn id="63" idx="5"/>
          </p:cNvCxnSpPr>
          <p:nvPr/>
        </p:nvCxnSpPr>
        <p:spPr>
          <a:xfrm rot="16200000" flipH="1">
            <a:off x="2864643" y="4456907"/>
            <a:ext cx="163513" cy="67945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8" name="Прямая соединительная линия 137"/>
          <p:cNvCxnSpPr>
            <a:endCxn id="63" idx="0"/>
          </p:cNvCxnSpPr>
          <p:nvPr/>
        </p:nvCxnSpPr>
        <p:spPr>
          <a:xfrm rot="10800000" flipH="1">
            <a:off x="1928813" y="4714875"/>
            <a:ext cx="677862" cy="163513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1" name="Прямая соединительная линия 140"/>
          <p:cNvCxnSpPr>
            <a:endCxn id="63" idx="2"/>
          </p:cNvCxnSpPr>
          <p:nvPr/>
        </p:nvCxnSpPr>
        <p:spPr>
          <a:xfrm rot="10800000" flipH="1" flipV="1">
            <a:off x="1928813" y="4878388"/>
            <a:ext cx="258762" cy="265112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4" name="Прямая соединительная линия 143"/>
          <p:cNvCxnSpPr>
            <a:endCxn id="66" idx="1"/>
          </p:cNvCxnSpPr>
          <p:nvPr/>
        </p:nvCxnSpPr>
        <p:spPr>
          <a:xfrm rot="5400000" flipH="1">
            <a:off x="4783138" y="4881563"/>
            <a:ext cx="265112" cy="258762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7" name="Прямая соединительная линия 146"/>
          <p:cNvCxnSpPr>
            <a:endCxn id="66" idx="4"/>
          </p:cNvCxnSpPr>
          <p:nvPr/>
        </p:nvCxnSpPr>
        <p:spPr>
          <a:xfrm flipH="1">
            <a:off x="5884863" y="4878388"/>
            <a:ext cx="258762" cy="265112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0" name="Прямая соединительная линия 149"/>
          <p:cNvCxnSpPr>
            <a:endCxn id="66" idx="1"/>
          </p:cNvCxnSpPr>
          <p:nvPr/>
        </p:nvCxnSpPr>
        <p:spPr>
          <a:xfrm rot="16200000" flipH="1" flipV="1">
            <a:off x="5044281" y="4456907"/>
            <a:ext cx="163513" cy="67945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4" name="Прямая соединительная линия 153"/>
          <p:cNvCxnSpPr>
            <a:endCxn id="66" idx="0"/>
          </p:cNvCxnSpPr>
          <p:nvPr/>
        </p:nvCxnSpPr>
        <p:spPr>
          <a:xfrm flipH="1" flipV="1">
            <a:off x="5465763" y="4714875"/>
            <a:ext cx="677862" cy="163513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315" name="TextBox 156"/>
          <p:cNvSpPr txBox="1">
            <a:spLocks noChangeArrowheads="1"/>
          </p:cNvSpPr>
          <p:nvPr/>
        </p:nvSpPr>
        <p:spPr bwMode="auto">
          <a:xfrm>
            <a:off x="1643063" y="6143625"/>
            <a:ext cx="2214562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entury Schoolbook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Schoolbook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Schoolbook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Schoolbook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Schoolbook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</a:defRPr>
            </a:lvl9pPr>
          </a:lstStyle>
          <a:p>
            <a:r>
              <a:rPr lang="ru-RU" altLang="ru-RU"/>
              <a:t>Прямая призма</a:t>
            </a:r>
          </a:p>
        </p:txBody>
      </p:sp>
      <p:sp>
        <p:nvSpPr>
          <p:cNvPr id="12316" name="TextBox 157"/>
          <p:cNvSpPr txBox="1">
            <a:spLocks noChangeArrowheads="1"/>
          </p:cNvSpPr>
          <p:nvPr/>
        </p:nvSpPr>
        <p:spPr bwMode="auto">
          <a:xfrm>
            <a:off x="4929188" y="6215063"/>
            <a:ext cx="30003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entury Schoolbook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Schoolbook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Schoolbook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Schoolbook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Schoolbook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</a:defRPr>
            </a:lvl9pPr>
          </a:lstStyle>
          <a:p>
            <a:r>
              <a:rPr lang="ru-RU" altLang="ru-RU"/>
              <a:t>Наклонная призма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285750"/>
            <a:ext cx="7758113" cy="6188075"/>
          </a:xfrm>
        </p:spPr>
        <p:txBody>
          <a:bodyPr/>
          <a:lstStyle/>
          <a:p>
            <a:endParaRPr lang="ru-RU" altLang="ru-RU" i="1" smtClean="0"/>
          </a:p>
          <a:p>
            <a:pPr>
              <a:buFont typeface="Wingdings" pitchFamily="2" charset="2"/>
              <a:buNone/>
            </a:pPr>
            <a:endParaRPr lang="ru-RU" altLang="ru-RU" i="1" smtClean="0"/>
          </a:p>
          <a:p>
            <a:r>
              <a:rPr lang="ru-RU" altLang="ru-RU" i="1" smtClean="0"/>
              <a:t>Прямая призма, основаниями которой являются правильные многоугольники, называется </a:t>
            </a:r>
            <a:r>
              <a:rPr lang="ru-RU" altLang="ru-RU" b="1" i="1" smtClean="0"/>
              <a:t>правильной</a:t>
            </a:r>
            <a:r>
              <a:rPr lang="ru-RU" altLang="ru-RU" i="1" smtClean="0"/>
              <a:t>.</a:t>
            </a:r>
          </a:p>
          <a:p>
            <a:endParaRPr lang="ru-RU" altLang="ru-RU" i="1" smtClean="0"/>
          </a:p>
          <a:p>
            <a:r>
              <a:rPr lang="ru-RU" altLang="ru-RU" b="1" i="1" smtClean="0"/>
              <a:t>Высота призмы </a:t>
            </a:r>
            <a:r>
              <a:rPr lang="ru-RU" altLang="ru-RU" i="1" smtClean="0"/>
              <a:t>– это такой отрезок который перпендикулярен плоскостям и пересекает основания призмы. </a:t>
            </a:r>
          </a:p>
          <a:p>
            <a:endParaRPr lang="ru-RU" altLang="ru-RU" i="1" smtClean="0"/>
          </a:p>
          <a:p>
            <a:endParaRPr lang="ru-RU" altLang="ru-RU" i="1" smtClean="0"/>
          </a:p>
          <a:p>
            <a:pPr>
              <a:buFont typeface="Wingdings" pitchFamily="2" charset="2"/>
              <a:buNone/>
            </a:pPr>
            <a:r>
              <a:rPr lang="ru-RU" altLang="ru-RU" i="1" smtClean="0"/>
              <a:t>                                                    АВ – высота.</a:t>
            </a:r>
          </a:p>
        </p:txBody>
      </p:sp>
      <p:sp>
        <p:nvSpPr>
          <p:cNvPr id="4" name="Куб 3"/>
          <p:cNvSpPr/>
          <p:nvPr/>
        </p:nvSpPr>
        <p:spPr>
          <a:xfrm>
            <a:off x="7000875" y="857250"/>
            <a:ext cx="928688" cy="1357313"/>
          </a:xfrm>
          <a:prstGeom prst="cub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" name="Правильный пятиугольник 5"/>
          <p:cNvSpPr/>
          <p:nvPr/>
        </p:nvSpPr>
        <p:spPr>
          <a:xfrm>
            <a:off x="2071688" y="4357688"/>
            <a:ext cx="1285875" cy="428625"/>
          </a:xfrm>
          <a:prstGeom prst="pentagon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cxnSp>
        <p:nvCxnSpPr>
          <p:cNvPr id="7" name="Прямая соединительная линия 6"/>
          <p:cNvCxnSpPr>
            <a:stCxn id="6" idx="4"/>
          </p:cNvCxnSpPr>
          <p:nvPr/>
        </p:nvCxnSpPr>
        <p:spPr>
          <a:xfrm rot="16200000" flipH="1">
            <a:off x="2682875" y="5214938"/>
            <a:ext cx="1214437" cy="35718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единительная линия 15"/>
          <p:cNvCxnSpPr>
            <a:stCxn id="6" idx="5"/>
          </p:cNvCxnSpPr>
          <p:nvPr/>
        </p:nvCxnSpPr>
        <p:spPr>
          <a:xfrm>
            <a:off x="3357563" y="4521200"/>
            <a:ext cx="357187" cy="121443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единительная линия 17"/>
          <p:cNvCxnSpPr>
            <a:stCxn id="6" idx="2"/>
          </p:cNvCxnSpPr>
          <p:nvPr/>
        </p:nvCxnSpPr>
        <p:spPr>
          <a:xfrm rot="16200000" flipH="1">
            <a:off x="1889125" y="5214938"/>
            <a:ext cx="1214437" cy="35718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Прямая соединительная линия 19"/>
          <p:cNvCxnSpPr>
            <a:stCxn id="6" idx="1"/>
          </p:cNvCxnSpPr>
          <p:nvPr/>
        </p:nvCxnSpPr>
        <p:spPr>
          <a:xfrm rot="10800000" flipH="1" flipV="1">
            <a:off x="2071688" y="4521200"/>
            <a:ext cx="357187" cy="121443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Прямая соединительная линия 35"/>
          <p:cNvCxnSpPr>
            <a:stCxn id="6" idx="0"/>
          </p:cNvCxnSpPr>
          <p:nvPr/>
        </p:nvCxnSpPr>
        <p:spPr>
          <a:xfrm rot="16200000" flipH="1">
            <a:off x="2286000" y="4786313"/>
            <a:ext cx="1214437" cy="357188"/>
          </a:xfrm>
          <a:prstGeom prst="line">
            <a:avLst/>
          </a:prstGeom>
          <a:ln w="28575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Прямая соединительная линия 36"/>
          <p:cNvCxnSpPr>
            <a:endCxn id="28" idx="0"/>
          </p:cNvCxnSpPr>
          <p:nvPr/>
        </p:nvCxnSpPr>
        <p:spPr>
          <a:xfrm rot="10800000" flipH="1">
            <a:off x="2428875" y="5572125"/>
            <a:ext cx="642938" cy="163513"/>
          </a:xfrm>
          <a:prstGeom prst="line">
            <a:avLst/>
          </a:prstGeom>
          <a:ln w="28575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Прямая соединительная линия 39"/>
          <p:cNvCxnSpPr>
            <a:endCxn id="28" idx="5"/>
          </p:cNvCxnSpPr>
          <p:nvPr/>
        </p:nvCxnSpPr>
        <p:spPr>
          <a:xfrm rot="16200000" flipH="1">
            <a:off x="3311525" y="5332413"/>
            <a:ext cx="163513" cy="642937"/>
          </a:xfrm>
          <a:prstGeom prst="line">
            <a:avLst/>
          </a:prstGeom>
          <a:ln w="28575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Прямая соединительная линия 42"/>
          <p:cNvCxnSpPr>
            <a:endCxn id="28" idx="5"/>
          </p:cNvCxnSpPr>
          <p:nvPr/>
        </p:nvCxnSpPr>
        <p:spPr>
          <a:xfrm rot="5400000" flipH="1" flipV="1">
            <a:off x="3459163" y="5745163"/>
            <a:ext cx="265112" cy="246062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Прямая соединительная линия 45"/>
          <p:cNvCxnSpPr>
            <a:endCxn id="28" idx="4"/>
          </p:cNvCxnSpPr>
          <p:nvPr/>
        </p:nvCxnSpPr>
        <p:spPr>
          <a:xfrm rot="16200000" flipH="1">
            <a:off x="3071813" y="5603875"/>
            <a:ext cx="1588" cy="795337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Прямая соединительная линия 48"/>
          <p:cNvCxnSpPr>
            <a:endCxn id="28" idx="2"/>
          </p:cNvCxnSpPr>
          <p:nvPr/>
        </p:nvCxnSpPr>
        <p:spPr>
          <a:xfrm rot="10800000" flipH="1" flipV="1">
            <a:off x="2428875" y="5735638"/>
            <a:ext cx="246063" cy="265112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Прямая соединительная линия 52"/>
          <p:cNvCxnSpPr/>
          <p:nvPr/>
        </p:nvCxnSpPr>
        <p:spPr>
          <a:xfrm rot="16200000" flipH="1">
            <a:off x="2143125" y="5143500"/>
            <a:ext cx="1214438" cy="7143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5" name="Блок-схема: узел 54"/>
          <p:cNvSpPr/>
          <p:nvPr/>
        </p:nvSpPr>
        <p:spPr>
          <a:xfrm>
            <a:off x="2643188" y="4500563"/>
            <a:ext cx="142875" cy="142875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6" name="Блок-схема: узел 55"/>
          <p:cNvSpPr/>
          <p:nvPr/>
        </p:nvSpPr>
        <p:spPr>
          <a:xfrm>
            <a:off x="2714625" y="5715000"/>
            <a:ext cx="142875" cy="142875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3330" name="TextBox 57"/>
          <p:cNvSpPr txBox="1">
            <a:spLocks noChangeArrowheads="1"/>
          </p:cNvSpPr>
          <p:nvPr/>
        </p:nvSpPr>
        <p:spPr bwMode="auto">
          <a:xfrm>
            <a:off x="2428875" y="4357688"/>
            <a:ext cx="35718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entury Schoolbook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Schoolbook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Schoolbook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Schoolbook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Schoolbook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</a:defRPr>
            </a:lvl9pPr>
          </a:lstStyle>
          <a:p>
            <a:r>
              <a:rPr lang="ru-RU" altLang="ru-RU" b="1"/>
              <a:t>А</a:t>
            </a:r>
          </a:p>
        </p:txBody>
      </p:sp>
      <p:sp>
        <p:nvSpPr>
          <p:cNvPr id="13331" name="TextBox 58"/>
          <p:cNvSpPr txBox="1">
            <a:spLocks noChangeArrowheads="1"/>
          </p:cNvSpPr>
          <p:nvPr/>
        </p:nvSpPr>
        <p:spPr bwMode="auto">
          <a:xfrm>
            <a:off x="2500313" y="5500688"/>
            <a:ext cx="36353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entury Schoolbook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Schoolbook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Schoolbook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Schoolbook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Schoolbook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Schoolbook" pitchFamily="18" charset="0"/>
              </a:defRPr>
            </a:lvl9pPr>
          </a:lstStyle>
          <a:p>
            <a:r>
              <a:rPr lang="ru-RU" altLang="ru-RU" b="1"/>
              <a:t>В</a:t>
            </a:r>
          </a:p>
        </p:txBody>
      </p:sp>
      <p:cxnSp>
        <p:nvCxnSpPr>
          <p:cNvPr id="61" name="Прямая соединительная линия 60"/>
          <p:cNvCxnSpPr/>
          <p:nvPr/>
        </p:nvCxnSpPr>
        <p:spPr>
          <a:xfrm>
            <a:off x="1714500" y="5786438"/>
            <a:ext cx="2786063" cy="158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500" name="Rectangle 4"/>
          <p:cNvSpPr>
            <a:spLocks noGrp="1" noRot="1" noChangeArrowheads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dirty="0" smtClean="0">
                <a:solidFill>
                  <a:srgbClr val="0000FF"/>
                </a:solidFill>
                <a:latin typeface="Times New Roman" pitchFamily="18" charset="0"/>
              </a:rPr>
              <a:t>Площадь полной поверхности призмы</a:t>
            </a:r>
          </a:p>
        </p:txBody>
      </p:sp>
      <p:pic>
        <p:nvPicPr>
          <p:cNvPr id="106503" name="Picture 7" descr="4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lum contras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87425" y="3087688"/>
            <a:ext cx="3503613" cy="731837"/>
          </a:xfrm>
          <a:noFill/>
        </p:spPr>
      </p:pic>
      <p:pic>
        <p:nvPicPr>
          <p:cNvPr id="106506" name="Picture 10" descr="2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>
            <a:lum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681663" y="1985963"/>
            <a:ext cx="2962275" cy="3594100"/>
          </a:xfrm>
          <a:noFill/>
        </p:spPr>
      </p:pic>
    </p:spTree>
    <p:extLst>
      <p:ext uri="{BB962C8B-B14F-4D97-AF65-F5344CB8AC3E}">
        <p14:creationId xmlns:p14="http://schemas.microsoft.com/office/powerpoint/2010/main" val="181634309"/>
      </p:ext>
    </p:extLst>
  </p:cSld>
  <p:clrMapOvr>
    <a:masterClrMapping/>
  </p:clrMapOvr>
  <p:transition spd="slow" advTm="7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065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1065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4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10650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0650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065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065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650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758825" y="214313"/>
            <a:ext cx="8385175" cy="1431925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</a:rPr>
              <a:t>Площадь боковой поверхности призмы</a:t>
            </a:r>
          </a:p>
        </p:txBody>
      </p:sp>
      <p:sp>
        <p:nvSpPr>
          <p:cNvPr id="115716" name="Rectangle 4"/>
          <p:cNvSpPr>
            <a:spLocks noGrp="1" noRot="1" noChangeArrowheads="1"/>
          </p:cNvSpPr>
          <p:nvPr>
            <p:ph type="body" sz="half" idx="1"/>
          </p:nvPr>
        </p:nvSpPr>
        <p:spPr>
          <a:xfrm>
            <a:off x="142875" y="1928813"/>
            <a:ext cx="4767263" cy="3643312"/>
          </a:xfrm>
        </p:spPr>
        <p:txBody>
          <a:bodyPr rtlCol="0">
            <a:normAutofit/>
          </a:bodyPr>
          <a:lstStyle/>
          <a:p>
            <a:pPr algn="ctr" eaLnBrk="1" fontAlgn="auto" hangingPunct="1"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ru-RU" b="1" i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Segoe UI" pitchFamily="34" charset="0"/>
              </a:rPr>
              <a:t>ТЕОРЕМА:</a:t>
            </a:r>
          </a:p>
          <a:p>
            <a:pPr algn="ctr" eaLnBrk="1" fontAlgn="auto" hangingPunct="1"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ru-RU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Segoe UI" pitchFamily="34" charset="0"/>
              </a:rPr>
              <a:t>Площадь боковой поверхности </a:t>
            </a:r>
            <a:r>
              <a:rPr lang="ru-RU" b="1" i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Segoe UI" pitchFamily="34" charset="0"/>
              </a:rPr>
              <a:t>прямой призмы</a:t>
            </a:r>
            <a:r>
              <a:rPr lang="ru-RU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Segoe UI" pitchFamily="34" charset="0"/>
              </a:rPr>
              <a:t> равна половине произведения периметра основания на высоту призмы.</a:t>
            </a:r>
          </a:p>
          <a:p>
            <a:pPr algn="ctr" eaLnBrk="1" fontAlgn="auto" hangingPunct="1">
              <a:spcAft>
                <a:spcPts val="0"/>
              </a:spcAft>
              <a:buFont typeface="Wingdings" pitchFamily="2" charset="2"/>
              <a:buChar char="§"/>
              <a:defRPr/>
            </a:pPr>
            <a:endParaRPr lang="ru-RU" sz="2400" dirty="0" smtClean="0">
              <a:latin typeface="Times New Roman" pitchFamily="18" charset="0"/>
            </a:endParaRPr>
          </a:p>
        </p:txBody>
      </p:sp>
      <p:pic>
        <p:nvPicPr>
          <p:cNvPr id="115720" name="Picture 8" descr="7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lum contras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121275" y="1912938"/>
            <a:ext cx="3552825" cy="3505200"/>
          </a:xfrm>
          <a:noFill/>
        </p:spPr>
      </p:pic>
    </p:spTree>
    <p:extLst>
      <p:ext uri="{BB962C8B-B14F-4D97-AF65-F5344CB8AC3E}">
        <p14:creationId xmlns:p14="http://schemas.microsoft.com/office/powerpoint/2010/main" val="781220692"/>
      </p:ext>
    </p:extLst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157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57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57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157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5" dur="80"/>
                                        <p:tgtEl>
                                          <p:spTgt spid="1157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6" dur="80"/>
                                        <p:tgtEl>
                                          <p:spTgt spid="1157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80"/>
                                        <p:tgtEl>
                                          <p:spTgt spid="1157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2" dur="80"/>
                                        <p:tgtEl>
                                          <p:spTgt spid="1157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3" dur="80"/>
                                        <p:tgtEl>
                                          <p:spTgt spid="1157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80"/>
                                        <p:tgtEl>
                                          <p:spTgt spid="1157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3840"/>
                            </p:stCondLst>
                            <p:childTnLst>
                              <p:par>
                                <p:cTn id="26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8" dur="2000"/>
                                        <p:tgtEl>
                                          <p:spTgt spid="1157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5714" grpId="0"/>
      <p:bldP spid="115716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6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altLang="ru-RU" smtClean="0">
                <a:solidFill>
                  <a:srgbClr val="002060"/>
                </a:solidFill>
                <a:latin typeface="Times New Roman" pitchFamily="16" charset="0"/>
              </a:rPr>
              <a:t>Объем наклонной призмы</a:t>
            </a:r>
          </a:p>
        </p:txBody>
      </p:sp>
      <p:sp>
        <p:nvSpPr>
          <p:cNvPr id="108555" name="Rectangle 11"/>
          <p:cNvSpPr>
            <a:spLocks noGrp="1" noRot="1" noChangeArrowheads="1"/>
          </p:cNvSpPr>
          <p:nvPr>
            <p:ph type="body" sz="half" idx="1"/>
          </p:nvPr>
        </p:nvSpPr>
        <p:spPr>
          <a:xfrm>
            <a:off x="838200" y="1905000"/>
            <a:ext cx="4381500" cy="2809875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ru-RU" altLang="ru-RU" sz="2800" b="1" i="1" dirty="0" smtClean="0"/>
              <a:t>	ТЕОРЕМА:</a:t>
            </a:r>
          </a:p>
          <a:p>
            <a:pPr eaLnBrk="1" hangingPunct="1">
              <a:buFont typeface="Wingdings" pitchFamily="2" charset="2"/>
              <a:buNone/>
            </a:pPr>
            <a:r>
              <a:rPr lang="ru-RU" altLang="ru-RU" sz="2800" b="1" dirty="0" smtClean="0">
                <a:latin typeface="Times New Roman" pitchFamily="16" charset="0"/>
              </a:rPr>
              <a:t>Объем </a:t>
            </a:r>
            <a:r>
              <a:rPr lang="ru-RU" altLang="ru-RU" sz="28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6" charset="0"/>
              </a:rPr>
              <a:t>наклонной</a:t>
            </a:r>
          </a:p>
          <a:p>
            <a:pPr eaLnBrk="1" hangingPunct="1">
              <a:buFont typeface="Wingdings" pitchFamily="2" charset="2"/>
              <a:buNone/>
            </a:pPr>
            <a:r>
              <a:rPr lang="ru-RU" altLang="ru-RU" sz="28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6" charset="0"/>
              </a:rPr>
              <a:t>призмы </a:t>
            </a:r>
            <a:r>
              <a:rPr lang="ru-RU" altLang="ru-RU" sz="2800" b="1" dirty="0" smtClean="0">
                <a:latin typeface="Times New Roman" pitchFamily="16" charset="0"/>
              </a:rPr>
              <a:t>равен</a:t>
            </a:r>
          </a:p>
          <a:p>
            <a:pPr eaLnBrk="1" hangingPunct="1">
              <a:buFont typeface="Wingdings" pitchFamily="2" charset="2"/>
              <a:buNone/>
            </a:pPr>
            <a:r>
              <a:rPr lang="ru-RU" altLang="ru-RU" sz="2800" b="1" dirty="0" smtClean="0">
                <a:latin typeface="Times New Roman" pitchFamily="16" charset="0"/>
              </a:rPr>
              <a:t>произведению площади</a:t>
            </a:r>
          </a:p>
          <a:p>
            <a:pPr eaLnBrk="1" hangingPunct="1">
              <a:buFont typeface="Wingdings" pitchFamily="2" charset="2"/>
              <a:buNone/>
            </a:pPr>
            <a:r>
              <a:rPr lang="ru-RU" altLang="ru-RU" sz="2800" b="1" dirty="0" smtClean="0">
                <a:latin typeface="Times New Roman" pitchFamily="16" charset="0"/>
              </a:rPr>
              <a:t>основания на высоту.</a:t>
            </a:r>
          </a:p>
        </p:txBody>
      </p:sp>
      <p:pic>
        <p:nvPicPr>
          <p:cNvPr id="108557" name="Picture 13" descr="5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lum contras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292080" y="2060848"/>
            <a:ext cx="3165475" cy="3527425"/>
          </a:xfrm>
          <a:noFill/>
        </p:spPr>
      </p:pic>
    </p:spTree>
    <p:extLst>
      <p:ext uri="{BB962C8B-B14F-4D97-AF65-F5344CB8AC3E}">
        <p14:creationId xmlns:p14="http://schemas.microsoft.com/office/powerpoint/2010/main" val="2199914381"/>
      </p:ext>
    </p:extLst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85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85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85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58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08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08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08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08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08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58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85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085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085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85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085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58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085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085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085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085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085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58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085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085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085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085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085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58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085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085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085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085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085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1" dur="2000"/>
                                        <p:tgtEl>
                                          <p:spTgt spid="1085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8546" grpId="0"/>
      <p:bldP spid="108555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29190" y="1142984"/>
            <a:ext cx="3500462" cy="36799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21460" y="274638"/>
            <a:ext cx="7024744" cy="1143000"/>
          </a:xfrm>
        </p:spPr>
        <p:txBody>
          <a:bodyPr/>
          <a:lstStyle/>
          <a:p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Определение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12775" y="1556792"/>
            <a:ext cx="4823321" cy="4680520"/>
          </a:xfrm>
        </p:spPr>
        <p:txBody>
          <a:bodyPr>
            <a:normAutofit/>
          </a:bodyPr>
          <a:lstStyle/>
          <a:p>
            <a:r>
              <a:rPr lang="ru-RU" dirty="0" smtClean="0"/>
              <a:t>Пирамида – это многоугольник  А</a:t>
            </a:r>
            <a:r>
              <a:rPr lang="ru-RU" sz="1600" dirty="0" smtClean="0"/>
              <a:t>1</a:t>
            </a:r>
            <a:r>
              <a:rPr lang="ru-RU" dirty="0" smtClean="0"/>
              <a:t>А</a:t>
            </a:r>
            <a:r>
              <a:rPr lang="ru-RU" sz="1600" dirty="0" smtClean="0"/>
              <a:t>2</a:t>
            </a:r>
            <a:r>
              <a:rPr lang="ru-RU" dirty="0" smtClean="0"/>
              <a:t>…А</a:t>
            </a:r>
            <a:r>
              <a:rPr lang="en-US" sz="1600" dirty="0" smtClean="0"/>
              <a:t>n</a:t>
            </a:r>
            <a:r>
              <a:rPr lang="ru-RU" dirty="0" smtClean="0"/>
              <a:t> и точка </a:t>
            </a:r>
            <a:r>
              <a:rPr lang="en-US" dirty="0" smtClean="0"/>
              <a:t>P</a:t>
            </a:r>
            <a:r>
              <a:rPr lang="ru-RU" dirty="0" smtClean="0"/>
              <a:t>, не лежащая в плоскости этого многоугольника и соединенная отрезками с вершинами многоугольника.</a:t>
            </a:r>
            <a:endParaRPr lang="ru-RU" dirty="0"/>
          </a:p>
        </p:txBody>
      </p:sp>
      <p:sp>
        <p:nvSpPr>
          <p:cNvPr id="4" name="AutoShape 2" descr="http://shkola.lv/goods/ymk/geometry/work3/theory/3/52.gif"/>
          <p:cNvSpPr>
            <a:spLocks noChangeAspect="1" noChangeArrowheads="1"/>
          </p:cNvSpPr>
          <p:nvPr/>
        </p:nvSpPr>
        <p:spPr bwMode="auto">
          <a:xfrm>
            <a:off x="155575" y="-639763"/>
            <a:ext cx="1190625" cy="1333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" name="AutoShape 4" descr="http://shkola.lv/goods/ymk/geometry/work3/theory/3/52.gif"/>
          <p:cNvSpPr>
            <a:spLocks noChangeAspect="1" noChangeArrowheads="1"/>
          </p:cNvSpPr>
          <p:nvPr/>
        </p:nvSpPr>
        <p:spPr bwMode="auto">
          <a:xfrm>
            <a:off x="307975" y="-487363"/>
            <a:ext cx="1190625" cy="1333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" name="AutoShape 6" descr="http://shkola.lv/goods/ymk/geometry/work3/theory/3/52.gif"/>
          <p:cNvSpPr>
            <a:spLocks noChangeAspect="1" noChangeArrowheads="1"/>
          </p:cNvSpPr>
          <p:nvPr/>
        </p:nvSpPr>
        <p:spPr bwMode="auto">
          <a:xfrm>
            <a:off x="460375" y="-334963"/>
            <a:ext cx="1190625" cy="1333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7" name="AutoShape 8" descr="http://shkola.lv/goods/ymk/geometry/work3/theory/3/52.gif"/>
          <p:cNvSpPr>
            <a:spLocks noChangeAspect="1" noChangeArrowheads="1"/>
          </p:cNvSpPr>
          <p:nvPr/>
        </p:nvSpPr>
        <p:spPr bwMode="auto">
          <a:xfrm>
            <a:off x="612775" y="-182563"/>
            <a:ext cx="1190625" cy="1333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8" name="AutoShape 10" descr="http://shkola.lv/goods/ymk/geometry/work3/theory/3/52.gif"/>
          <p:cNvSpPr>
            <a:spLocks noChangeAspect="1" noChangeArrowheads="1"/>
          </p:cNvSpPr>
          <p:nvPr/>
        </p:nvSpPr>
        <p:spPr bwMode="auto">
          <a:xfrm>
            <a:off x="765175" y="-30163"/>
            <a:ext cx="1190625" cy="1333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148760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472" y="1357298"/>
            <a:ext cx="7858180" cy="51558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600" y="620688"/>
            <a:ext cx="7024744" cy="782960"/>
          </a:xfrm>
        </p:spPr>
        <p:txBody>
          <a:bodyPr/>
          <a:lstStyle/>
          <a:p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Элементы пирамиды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11560" y="1556792"/>
            <a:ext cx="7416940" cy="4824536"/>
          </a:xfrm>
        </p:spPr>
        <p:txBody>
          <a:bodyPr>
            <a:normAutofit fontScale="25000" lnSpcReduction="20000"/>
          </a:bodyPr>
          <a:lstStyle/>
          <a:p>
            <a:r>
              <a:rPr lang="ru-RU" sz="8000" b="1" dirty="0"/>
              <a:t>основание</a:t>
            </a:r>
            <a:r>
              <a:rPr lang="ru-RU" sz="8000" dirty="0"/>
              <a:t> — многоугольник, которому не принадлежит вершина пирамиды.</a:t>
            </a:r>
          </a:p>
          <a:p>
            <a:r>
              <a:rPr lang="ru-RU" sz="8000" b="1" dirty="0"/>
              <a:t>боковые грани</a:t>
            </a:r>
            <a:r>
              <a:rPr lang="ru-RU" sz="8000" dirty="0"/>
              <a:t> — треугольники, сходящиеся в вершине пирамиды</a:t>
            </a:r>
            <a:r>
              <a:rPr lang="ru-RU" sz="8000" dirty="0" smtClean="0"/>
              <a:t>;</a:t>
            </a:r>
            <a:endParaRPr lang="en-US" sz="8000" dirty="0" smtClean="0"/>
          </a:p>
          <a:p>
            <a:r>
              <a:rPr lang="ru-RU" sz="8000" b="1" dirty="0"/>
              <a:t>боковые ребра</a:t>
            </a:r>
            <a:r>
              <a:rPr lang="ru-RU" sz="8000" dirty="0"/>
              <a:t> — общие стороны боковых граней</a:t>
            </a:r>
            <a:r>
              <a:rPr lang="ru-RU" sz="8000" dirty="0" smtClean="0"/>
              <a:t>;</a:t>
            </a:r>
            <a:endParaRPr lang="en-US" sz="8000" dirty="0" smtClean="0"/>
          </a:p>
          <a:p>
            <a:r>
              <a:rPr lang="ru-RU" sz="8000" b="1" dirty="0"/>
              <a:t>вершина пирамиды</a:t>
            </a:r>
            <a:r>
              <a:rPr lang="ru-RU" sz="8000" dirty="0"/>
              <a:t> — точка, соединяющая боковые рёбра и не лежащая в плоскости основания</a:t>
            </a:r>
            <a:r>
              <a:rPr lang="ru-RU" sz="8000" dirty="0" smtClean="0"/>
              <a:t>;</a:t>
            </a:r>
            <a:endParaRPr lang="en-US" sz="8000" dirty="0" smtClean="0"/>
          </a:p>
          <a:p>
            <a:r>
              <a:rPr lang="ru-RU" sz="8000" b="1" dirty="0"/>
              <a:t>высота</a:t>
            </a:r>
            <a:r>
              <a:rPr lang="ru-RU" sz="8000" dirty="0"/>
              <a:t> — отрезок перпендикуляра, проведённого через вершину пирамиды к плоскости её основания (концами этого отрезка являются вершина пирамиды и основание перпендикуляра</a:t>
            </a:r>
            <a:r>
              <a:rPr lang="ru-RU" sz="8000" dirty="0" smtClean="0"/>
              <a:t>);</a:t>
            </a:r>
            <a:endParaRPr lang="en-US" sz="8000" b="1" dirty="0" smtClean="0"/>
          </a:p>
          <a:p>
            <a:r>
              <a:rPr lang="ru-RU" sz="8000" b="1" dirty="0" smtClean="0"/>
              <a:t>апофема</a:t>
            </a:r>
            <a:r>
              <a:rPr lang="ru-RU" sz="8000" dirty="0" smtClean="0"/>
              <a:t> </a:t>
            </a:r>
            <a:r>
              <a:rPr lang="ru-RU" sz="8000" dirty="0"/>
              <a:t>— высота боковой </a:t>
            </a:r>
            <a:r>
              <a:rPr lang="ru-RU" sz="8000" dirty="0" smtClean="0"/>
              <a:t>грани, </a:t>
            </a:r>
            <a:r>
              <a:rPr lang="ru-RU" sz="8000" dirty="0"/>
              <a:t>проведенная </a:t>
            </a:r>
            <a:r>
              <a:rPr lang="ru-RU" sz="8000" dirty="0" smtClean="0"/>
              <a:t>из</a:t>
            </a:r>
            <a:r>
              <a:rPr lang="en-US" sz="8000" dirty="0" smtClean="0"/>
              <a:t> </a:t>
            </a:r>
            <a:r>
              <a:rPr lang="ru-RU" sz="8000" dirty="0" smtClean="0"/>
              <a:t>вершины</a:t>
            </a:r>
            <a:r>
              <a:rPr lang="en-US" sz="8000" dirty="0" smtClean="0"/>
              <a:t> </a:t>
            </a:r>
            <a:r>
              <a:rPr lang="en-US" sz="8000" dirty="0" err="1" smtClean="0"/>
              <a:t>пирамиды</a:t>
            </a:r>
            <a:r>
              <a:rPr lang="ru-RU" sz="8000" dirty="0" smtClean="0"/>
              <a:t>;</a:t>
            </a:r>
            <a:endParaRPr lang="ru-RU" sz="8000" dirty="0"/>
          </a:p>
          <a:p>
            <a:r>
              <a:rPr lang="ru-RU" sz="8000" b="1" dirty="0" smtClean="0"/>
              <a:t>диагональное </a:t>
            </a:r>
            <a:r>
              <a:rPr lang="ru-RU" sz="8000" b="1" dirty="0"/>
              <a:t>сечение пирамиды</a:t>
            </a:r>
            <a:r>
              <a:rPr lang="ru-RU" sz="8000" dirty="0"/>
              <a:t> — сечение пирамиды, проходящее через вершину и диагональ основания</a:t>
            </a:r>
            <a:r>
              <a:rPr lang="ru-RU" sz="8000" dirty="0" smtClean="0"/>
              <a:t>;</a:t>
            </a:r>
            <a:endParaRPr lang="ru-RU" sz="8000" dirty="0"/>
          </a:p>
          <a:p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20856341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3" grpId="1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72198" y="1357298"/>
            <a:ext cx="2371725" cy="3267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6" name="Прямая соединительная линия 5"/>
          <p:cNvCxnSpPr/>
          <p:nvPr/>
        </p:nvCxnSpPr>
        <p:spPr>
          <a:xfrm rot="10800000">
            <a:off x="7329499" y="2628092"/>
            <a:ext cx="1000132" cy="642942"/>
          </a:xfrm>
          <a:prstGeom prst="line">
            <a:avLst/>
          </a:prstGeom>
          <a:ln w="19050">
            <a:solidFill>
              <a:schemeClr val="tx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1043608" y="764704"/>
            <a:ext cx="7024744" cy="901904"/>
          </a:xfrm>
        </p:spPr>
        <p:txBody>
          <a:bodyPr/>
          <a:lstStyle/>
          <a:p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Свойства пирамиды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55576" y="1772816"/>
            <a:ext cx="5832648" cy="4059813"/>
          </a:xfrm>
        </p:spPr>
        <p:txBody>
          <a:bodyPr>
            <a:normAutofit/>
          </a:bodyPr>
          <a:lstStyle/>
          <a:p>
            <a:pPr marL="68580" indent="0">
              <a:buNone/>
            </a:pPr>
            <a:r>
              <a:rPr lang="ru-RU" b="1" dirty="0" smtClean="0"/>
              <a:t>Если боковые грани наклонены к плоскости основания под одним углом</a:t>
            </a:r>
            <a:r>
              <a:rPr lang="ru-RU" dirty="0" smtClean="0"/>
              <a:t>, то : </a:t>
            </a:r>
          </a:p>
          <a:p>
            <a:r>
              <a:rPr lang="ru-RU" dirty="0" smtClean="0"/>
              <a:t>в основание пирамиды можно вписать окружность, причем вершина пирамиды проецируется в ее центр;</a:t>
            </a:r>
          </a:p>
          <a:p>
            <a:r>
              <a:rPr lang="ru-RU" dirty="0" smtClean="0"/>
              <a:t>высоты боковых граней равны;</a:t>
            </a:r>
          </a:p>
        </p:txBody>
      </p:sp>
    </p:spTree>
    <p:extLst>
      <p:ext uri="{BB962C8B-B14F-4D97-AF65-F5344CB8AC3E}">
        <p14:creationId xmlns:p14="http://schemas.microsoft.com/office/powerpoint/2010/main" val="42796831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\frac{\pi}{n}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" name="AutoShape 4" descr="\frac{\pi}{n}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" name="AutoShape 6" descr="\frac{\pi}{n}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8" name="AutoShape 8" descr="\frac{\pi}{n}"/>
          <p:cNvSpPr>
            <a:spLocks noChangeAspect="1" noChangeArrowheads="1"/>
          </p:cNvSpPr>
          <p:nvPr/>
        </p:nvSpPr>
        <p:spPr bwMode="auto">
          <a:xfrm>
            <a:off x="18954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grpSp>
        <p:nvGrpSpPr>
          <p:cNvPr id="13" name="Группа 12"/>
          <p:cNvGrpSpPr/>
          <p:nvPr/>
        </p:nvGrpSpPr>
        <p:grpSpPr>
          <a:xfrm>
            <a:off x="3436660" y="1278672"/>
            <a:ext cx="5543912" cy="5030688"/>
            <a:chOff x="3321968" y="1278672"/>
            <a:chExt cx="5543912" cy="5030688"/>
          </a:xfrm>
        </p:grpSpPr>
        <p:pic>
          <p:nvPicPr>
            <p:cNvPr id="9" name="Рисунок 8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aturation sat="400000"/>
                      </a14:imgEffect>
                      <a14:imgEffect>
                        <a14:brightnessContrast bright="20000" contras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8599" t="25437" r="-4041" b="-3150"/>
            <a:stretch/>
          </p:blipFill>
          <p:spPr>
            <a:xfrm>
              <a:off x="3470920" y="1504335"/>
              <a:ext cx="5394960" cy="4805025"/>
            </a:xfrm>
            <a:prstGeom prst="ellipse">
              <a:avLst/>
            </a:prstGeom>
            <a:ln>
              <a:noFill/>
            </a:ln>
            <a:effectLst>
              <a:softEdge rad="112500"/>
            </a:effectLst>
          </p:spPr>
        </p:pic>
        <p:sp>
          <p:nvSpPr>
            <p:cNvPr id="11" name="Овал 10"/>
            <p:cNvSpPr/>
            <p:nvPr/>
          </p:nvSpPr>
          <p:spPr>
            <a:xfrm>
              <a:off x="3321968" y="1504336"/>
              <a:ext cx="2143452" cy="2635106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2" name="Прямоугольник 11"/>
            <p:cNvSpPr/>
            <p:nvPr/>
          </p:nvSpPr>
          <p:spPr>
            <a:xfrm>
              <a:off x="4983088" y="1278672"/>
              <a:ext cx="2570564" cy="57606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1538" y="857232"/>
            <a:ext cx="7024744" cy="830466"/>
          </a:xfrm>
        </p:spPr>
        <p:txBody>
          <a:bodyPr/>
          <a:lstStyle/>
          <a:p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Свойства пирамиды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772816"/>
            <a:ext cx="4370506" cy="4680520"/>
          </a:xfrm>
        </p:spPr>
        <p:txBody>
          <a:bodyPr>
            <a:normAutofit fontScale="77500" lnSpcReduction="20000"/>
          </a:bodyPr>
          <a:lstStyle/>
          <a:p>
            <a:pPr marL="68580" indent="0">
              <a:buNone/>
            </a:pPr>
            <a:r>
              <a:rPr lang="ru-RU" b="1" dirty="0"/>
              <a:t>Если все боковые ребра равны</a:t>
            </a:r>
            <a:r>
              <a:rPr lang="ru-RU" dirty="0"/>
              <a:t>, то:</a:t>
            </a:r>
          </a:p>
          <a:p>
            <a:r>
              <a:rPr lang="ru-RU" dirty="0"/>
              <a:t>около основания пирамиды можно описать окружность, причём вершина пирамиды проецируется в её центр;</a:t>
            </a:r>
          </a:p>
          <a:p>
            <a:r>
              <a:rPr lang="ru-RU" dirty="0"/>
              <a:t>боковые ребра образуют с плоскостью основания равные углы.</a:t>
            </a:r>
          </a:p>
          <a:p>
            <a:r>
              <a:rPr lang="ru-RU" dirty="0"/>
              <a:t>также верно и обратное, то есть если боковые ребра образуют с плоскостью основания равные углы или если около основания пирамиды можно описать окружность, причём вершина пирамиды проецируется в её центр, то все боковые ребра пирамиды равны</a:t>
            </a:r>
            <a:r>
              <a:rPr lang="ru-RU" dirty="0" smtClean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274863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86446" y="2428868"/>
            <a:ext cx="2893860" cy="2615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608" y="980728"/>
            <a:ext cx="7024744" cy="829896"/>
          </a:xfrm>
        </p:spPr>
        <p:txBody>
          <a:bodyPr/>
          <a:lstStyle/>
          <a:p>
            <a:pPr algn="ctr"/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Свойства пирамиды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3569" y="1916832"/>
            <a:ext cx="5400600" cy="4320480"/>
          </a:xfrm>
        </p:spPr>
        <p:txBody>
          <a:bodyPr/>
          <a:lstStyle/>
          <a:p>
            <a:r>
              <a:rPr lang="en-US" dirty="0" err="1" smtClean="0"/>
              <a:t>Если</a:t>
            </a:r>
            <a:r>
              <a:rPr lang="en-US" dirty="0" smtClean="0"/>
              <a:t> в </a:t>
            </a:r>
            <a:r>
              <a:rPr lang="en-US" dirty="0" err="1" smtClean="0"/>
              <a:t>основании</a:t>
            </a:r>
            <a:r>
              <a:rPr lang="en-US" dirty="0" smtClean="0"/>
              <a:t> </a:t>
            </a:r>
            <a:r>
              <a:rPr lang="en-US" dirty="0" err="1" smtClean="0"/>
              <a:t>пирамиды</a:t>
            </a:r>
            <a:r>
              <a:rPr lang="en-US" dirty="0" smtClean="0"/>
              <a:t> </a:t>
            </a:r>
            <a:r>
              <a:rPr lang="en-US" dirty="0" err="1" smtClean="0"/>
              <a:t>лежит</a:t>
            </a:r>
            <a:r>
              <a:rPr lang="en-US" dirty="0" smtClean="0"/>
              <a:t> </a:t>
            </a:r>
            <a:r>
              <a:rPr lang="en-US" dirty="0" err="1" smtClean="0"/>
              <a:t>прямоугольный</a:t>
            </a:r>
            <a:r>
              <a:rPr lang="en-US" dirty="0" smtClean="0"/>
              <a:t> </a:t>
            </a:r>
            <a:r>
              <a:rPr lang="en-US" dirty="0" err="1" smtClean="0"/>
              <a:t>треугольник</a:t>
            </a:r>
            <a:r>
              <a:rPr lang="en-US" dirty="0" smtClean="0"/>
              <a:t>, а </a:t>
            </a:r>
            <a:r>
              <a:rPr lang="en-US" dirty="0" err="1" smtClean="0"/>
              <a:t>боковые</a:t>
            </a:r>
            <a:r>
              <a:rPr lang="en-US" dirty="0" smtClean="0"/>
              <a:t> </a:t>
            </a:r>
            <a:r>
              <a:rPr lang="en-US" dirty="0" err="1" smtClean="0"/>
              <a:t>ребра</a:t>
            </a:r>
            <a:r>
              <a:rPr lang="en-US" dirty="0" smtClean="0"/>
              <a:t> </a:t>
            </a:r>
            <a:r>
              <a:rPr lang="en-US" dirty="0" err="1" smtClean="0"/>
              <a:t>равны</a:t>
            </a:r>
            <a:r>
              <a:rPr lang="en-US" dirty="0" smtClean="0"/>
              <a:t>, </a:t>
            </a:r>
            <a:r>
              <a:rPr lang="en-US" dirty="0" err="1" smtClean="0"/>
              <a:t>то</a:t>
            </a:r>
            <a:r>
              <a:rPr lang="en-US" dirty="0" smtClean="0"/>
              <a:t> </a:t>
            </a:r>
            <a:r>
              <a:rPr lang="en-US" dirty="0" err="1" smtClean="0"/>
              <a:t>высота</a:t>
            </a:r>
            <a:r>
              <a:rPr lang="en-US" dirty="0" smtClean="0"/>
              <a:t>, </a:t>
            </a:r>
            <a:r>
              <a:rPr lang="en-US" dirty="0" err="1" smtClean="0"/>
              <a:t>опущенная</a:t>
            </a:r>
            <a:r>
              <a:rPr lang="en-US" dirty="0" smtClean="0"/>
              <a:t> </a:t>
            </a:r>
            <a:r>
              <a:rPr lang="en-US" dirty="0" err="1" smtClean="0"/>
              <a:t>из</a:t>
            </a:r>
            <a:r>
              <a:rPr lang="en-US" dirty="0" smtClean="0"/>
              <a:t> </a:t>
            </a:r>
            <a:r>
              <a:rPr lang="en-US" dirty="0" err="1" smtClean="0"/>
              <a:t>вершины</a:t>
            </a:r>
            <a:r>
              <a:rPr lang="en-US" dirty="0" smtClean="0"/>
              <a:t> </a:t>
            </a:r>
            <a:r>
              <a:rPr lang="en-US" dirty="0" err="1" smtClean="0"/>
              <a:t>пирамиды</a:t>
            </a:r>
            <a:r>
              <a:rPr lang="en-US" dirty="0" smtClean="0"/>
              <a:t>, </a:t>
            </a:r>
            <a:r>
              <a:rPr lang="en-US" dirty="0" err="1" smtClean="0"/>
              <a:t>проецируется</a:t>
            </a:r>
            <a:r>
              <a:rPr lang="en-US" dirty="0" smtClean="0"/>
              <a:t> </a:t>
            </a:r>
            <a:r>
              <a:rPr lang="en-US" dirty="0" err="1" smtClean="0"/>
              <a:t>на</a:t>
            </a:r>
            <a:r>
              <a:rPr lang="en-US" dirty="0" smtClean="0"/>
              <a:t> </a:t>
            </a:r>
            <a:r>
              <a:rPr lang="en-US" dirty="0" err="1" smtClean="0"/>
              <a:t>середину</a:t>
            </a:r>
            <a:r>
              <a:rPr lang="en-US" dirty="0" smtClean="0"/>
              <a:t> </a:t>
            </a:r>
            <a:r>
              <a:rPr lang="en-US" dirty="0" err="1" smtClean="0"/>
              <a:t>гипотенузы</a:t>
            </a:r>
            <a:r>
              <a:rPr lang="en-US" dirty="0"/>
              <a:t> </a:t>
            </a:r>
            <a:r>
              <a:rPr lang="en-US" dirty="0" err="1" smtClean="0"/>
              <a:t>данного</a:t>
            </a:r>
            <a:r>
              <a:rPr lang="en-US" dirty="0" smtClean="0"/>
              <a:t> </a:t>
            </a:r>
            <a:r>
              <a:rPr lang="en-US" dirty="0" err="1" smtClean="0"/>
              <a:t>треугольника</a:t>
            </a:r>
            <a:r>
              <a:rPr lang="en-US" dirty="0" smtClean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662536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73724" y="1412776"/>
            <a:ext cx="2980556" cy="3771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7584" y="404664"/>
            <a:ext cx="7240650" cy="1045920"/>
          </a:xfrm>
        </p:spPr>
        <p:txBody>
          <a:bodyPr/>
          <a:lstStyle/>
          <a:p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Правильная пирамида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AutoShape 4" descr="\frac{\pi}{n}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683569" y="1772816"/>
            <a:ext cx="5472608" cy="4284476"/>
          </a:xfrm>
        </p:spPr>
        <p:txBody>
          <a:bodyPr/>
          <a:lstStyle/>
          <a:p>
            <a:r>
              <a:rPr lang="ru-RU" dirty="0"/>
              <a:t>Пирамида называется правильной, </a:t>
            </a:r>
            <a:r>
              <a:rPr lang="ru-RU" dirty="0" smtClean="0"/>
              <a:t>если</a:t>
            </a:r>
            <a:r>
              <a:rPr lang="en-US" dirty="0" smtClean="0"/>
              <a:t> </a:t>
            </a:r>
            <a:r>
              <a:rPr lang="en-US" dirty="0" err="1" smtClean="0"/>
              <a:t>ее</a:t>
            </a:r>
            <a:r>
              <a:rPr lang="ru-RU" dirty="0" smtClean="0"/>
              <a:t> основанием </a:t>
            </a:r>
            <a:r>
              <a:rPr lang="ru-RU" dirty="0"/>
              <a:t>является правильный многоугольник, а вершина проецируется в центр основания.</a:t>
            </a:r>
          </a:p>
        </p:txBody>
      </p:sp>
    </p:spTree>
    <p:extLst>
      <p:ext uri="{BB962C8B-B14F-4D97-AF65-F5344CB8AC3E}">
        <p14:creationId xmlns:p14="http://schemas.microsoft.com/office/powerpoint/2010/main" val="921283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908720"/>
            <a:ext cx="8064896" cy="1080120"/>
          </a:xfrm>
        </p:spPr>
        <p:txBody>
          <a:bodyPr>
            <a:noAutofit/>
          </a:bodyPr>
          <a:lstStyle/>
          <a:p>
            <a:pPr algn="ctr"/>
            <a:r>
              <a:rPr lang="en-US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Свойства</a:t>
            </a:r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правильной</a:t>
            </a:r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пирамиды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71600" y="2132856"/>
            <a:ext cx="4464496" cy="3888432"/>
          </a:xfrm>
        </p:spPr>
        <p:txBody>
          <a:bodyPr/>
          <a:lstStyle/>
          <a:p>
            <a:r>
              <a:rPr lang="en-US" dirty="0" err="1"/>
              <a:t>б</a:t>
            </a:r>
            <a:r>
              <a:rPr lang="en-US" dirty="0" err="1" smtClean="0"/>
              <a:t>оковые</a:t>
            </a:r>
            <a:r>
              <a:rPr lang="en-US" dirty="0" smtClean="0"/>
              <a:t> </a:t>
            </a:r>
            <a:r>
              <a:rPr lang="en-US" dirty="0" err="1" smtClean="0"/>
              <a:t>ребра</a:t>
            </a:r>
            <a:r>
              <a:rPr lang="en-US" dirty="0" smtClean="0"/>
              <a:t> </a:t>
            </a:r>
            <a:r>
              <a:rPr lang="en-US" dirty="0" err="1" smtClean="0"/>
              <a:t>правильной</a:t>
            </a:r>
            <a:r>
              <a:rPr lang="en-US" dirty="0" smtClean="0"/>
              <a:t> </a:t>
            </a:r>
            <a:r>
              <a:rPr lang="en-US" dirty="0" err="1" smtClean="0"/>
              <a:t>пирамиды</a:t>
            </a:r>
            <a:r>
              <a:rPr lang="en-US" dirty="0" smtClean="0"/>
              <a:t> </a:t>
            </a:r>
            <a:r>
              <a:rPr lang="en-US" dirty="0" err="1" smtClean="0"/>
              <a:t>равны</a:t>
            </a:r>
            <a:r>
              <a:rPr lang="en-US" dirty="0" smtClean="0"/>
              <a:t>;</a:t>
            </a:r>
          </a:p>
          <a:p>
            <a:r>
              <a:rPr lang="en-US" dirty="0"/>
              <a:t>в</a:t>
            </a:r>
            <a:r>
              <a:rPr lang="ru-RU" dirty="0" smtClean="0"/>
              <a:t> </a:t>
            </a:r>
            <a:r>
              <a:rPr lang="ru-RU" dirty="0"/>
              <a:t>правильной пирамиде все боковые грани — равные равнобедренные треугольники</a:t>
            </a:r>
            <a:r>
              <a:rPr lang="ru-RU" dirty="0" smtClean="0"/>
              <a:t>;</a:t>
            </a:r>
            <a:endParaRPr lang="en-US" dirty="0" smtClean="0"/>
          </a:p>
          <a:p>
            <a:endParaRPr lang="ru-RU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2060848"/>
            <a:ext cx="2692524" cy="34070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216345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29059" y="3348914"/>
            <a:ext cx="3571899" cy="30851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600" y="476672"/>
            <a:ext cx="7024744" cy="1143000"/>
          </a:xfrm>
        </p:spPr>
        <p:txBody>
          <a:bodyPr>
            <a:normAutofit/>
          </a:bodyPr>
          <a:lstStyle/>
          <a:p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Прямоугольная пирамида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43608" y="1772816"/>
            <a:ext cx="7056784" cy="5085184"/>
          </a:xfrm>
        </p:spPr>
        <p:txBody>
          <a:bodyPr/>
          <a:lstStyle/>
          <a:p>
            <a:r>
              <a:rPr lang="ru-RU" dirty="0"/>
              <a:t>Пирамида </a:t>
            </a:r>
            <a:r>
              <a:rPr lang="ru-RU" b="1" dirty="0"/>
              <a:t>называется прямоугольной</a:t>
            </a:r>
            <a:r>
              <a:rPr lang="ru-RU" dirty="0"/>
              <a:t>, если одно из боковых рёбер пирамиды перпендикулярно основанию. В данном случае, это ребро и является высотой пирамиды.</a:t>
            </a:r>
          </a:p>
        </p:txBody>
      </p:sp>
    </p:spTree>
    <p:extLst>
      <p:ext uri="{BB962C8B-B14F-4D97-AF65-F5344CB8AC3E}">
        <p14:creationId xmlns:p14="http://schemas.microsoft.com/office/powerpoint/2010/main" val="2365618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1538" y="714356"/>
            <a:ext cx="7024744" cy="1143000"/>
          </a:xfrm>
        </p:spPr>
        <p:txBody>
          <a:bodyPr>
            <a:normAutofit/>
          </a:bodyPr>
          <a:lstStyle/>
          <a:p>
            <a:pPr algn="ctr"/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Поверхность пирамиды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11560" y="2071678"/>
            <a:ext cx="7776864" cy="3760951"/>
          </a:xfrm>
        </p:spPr>
        <p:txBody>
          <a:bodyPr/>
          <a:lstStyle/>
          <a:p>
            <a:pPr algn="just"/>
            <a:r>
              <a:rPr lang="ru-RU" dirty="0" smtClean="0"/>
              <a:t>Площадью полной поверхности пирамиды называется сумма площадей всех ее граней (т.е. основания и боковых граней).</a:t>
            </a:r>
          </a:p>
          <a:p>
            <a:pPr algn="just"/>
            <a:r>
              <a:rPr lang="ru-RU" dirty="0" smtClean="0"/>
              <a:t>Площадью боковой поверхности пирамиды называется сумма площадей ее боковых граней.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94725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980728"/>
            <a:ext cx="7992888" cy="1080120"/>
          </a:xfrm>
        </p:spPr>
        <p:txBody>
          <a:bodyPr>
            <a:noAutofit/>
          </a:bodyPr>
          <a:lstStyle/>
          <a:p>
            <a:pPr algn="ctr"/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Формулы, связанные с пирамидой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71600" y="2204864"/>
            <a:ext cx="7272808" cy="3960440"/>
          </a:xfrm>
        </p:spPr>
        <p:txBody>
          <a:bodyPr/>
          <a:lstStyle/>
          <a:p>
            <a:r>
              <a:rPr lang="ru-RU" dirty="0"/>
              <a:t>Чтобы определить площадь боковой поверхности пирамиды, надо найти сумму площадей всех её боковых </a:t>
            </a:r>
            <a:r>
              <a:rPr lang="ru-RU" dirty="0" smtClean="0"/>
              <a:t>граней</a:t>
            </a:r>
            <a:r>
              <a:rPr lang="en-US" dirty="0" smtClean="0"/>
              <a:t>:</a:t>
            </a:r>
            <a:endParaRPr lang="ru-RU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Прямоугольник 3"/>
              <p:cNvSpPr/>
              <p:nvPr/>
            </p:nvSpPr>
            <p:spPr>
              <a:xfrm>
                <a:off x="3131840" y="3573016"/>
                <a:ext cx="2188741" cy="113787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ru-RU" sz="2800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800" i="1">
                              <a:latin typeface="Cambria Math"/>
                            </a:rPr>
                            <m:t>𝑆</m:t>
                          </m:r>
                        </m:e>
                        <m:sub>
                          <m:r>
                            <a:rPr lang="en-US" sz="2800" i="1">
                              <a:latin typeface="Cambria Math"/>
                            </a:rPr>
                            <m:t>бок</m:t>
                          </m:r>
                        </m:sub>
                      </m:sSub>
                      <m:r>
                        <a:rPr lang="en-US" sz="2800" i="1">
                          <a:latin typeface="Cambria Math"/>
                        </a:rPr>
                        <m:t>=</m:t>
                      </m:r>
                      <m:nary>
                        <m:naryPr>
                          <m:chr m:val="∑"/>
                          <m:supHide m:val="on"/>
                          <m:ctrlPr>
                            <a:rPr lang="en-US" sz="2800" i="1">
                              <a:latin typeface="Cambria Math"/>
                            </a:rPr>
                          </m:ctrlPr>
                        </m:naryPr>
                        <m:sub>
                          <m:r>
                            <m:rPr>
                              <m:brk m:alnAt="7"/>
                            </m:rPr>
                            <a:rPr lang="en-US" sz="2800" i="1">
                              <a:latin typeface="Cambria Math"/>
                            </a:rPr>
                            <m:t>𝑖</m:t>
                          </m:r>
                        </m:sub>
                        <m:sup/>
                        <m:e>
                          <m:sSub>
                            <m:sSubPr>
                              <m:ctrlPr>
                                <a:rPr lang="en-US" sz="2800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800" i="1">
                                  <a:latin typeface="Cambria Math"/>
                                </a:rPr>
                                <m:t>𝑆</m:t>
                              </m:r>
                            </m:e>
                            <m:sub>
                              <m:r>
                                <a:rPr lang="en-US" sz="2800" i="1">
                                  <a:latin typeface="Cambria Math"/>
                                </a:rPr>
                                <m:t>𝑖</m:t>
                              </m:r>
                            </m:sub>
                          </m:sSub>
                        </m:e>
                      </m:nary>
                    </m:oMath>
                  </m:oMathPara>
                </a14:m>
                <a:endParaRPr lang="ru-RU" sz="2400" dirty="0"/>
              </a:p>
            </p:txBody>
          </p:sp>
        </mc:Choice>
        <mc:Fallback xmlns="">
          <p:sp>
            <p:nvSpPr>
              <p:cNvPr id="4" name="Прямоугольник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31840" y="3573016"/>
                <a:ext cx="2188741" cy="1137876"/>
              </a:xfrm>
              <a:prstGeom prst="rect">
                <a:avLst/>
              </a:prstGeom>
              <a:blipFill rotWithShape="1">
                <a:blip r:embed="rId2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163048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980728"/>
            <a:ext cx="7920880" cy="1143000"/>
          </a:xfrm>
        </p:spPr>
        <p:txBody>
          <a:bodyPr>
            <a:noAutofit/>
          </a:bodyPr>
          <a:lstStyle/>
          <a:p>
            <a:pPr algn="ctr"/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Формулы, связанные 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</a:t>
            </a:r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пирамидой</a:t>
            </a:r>
            <a:endParaRPr lang="ru-RU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>
              <a:xfrm>
                <a:off x="755576" y="2276872"/>
                <a:ext cx="7704856" cy="4032448"/>
              </a:xfrm>
            </p:spPr>
            <p:txBody>
              <a:bodyPr/>
              <a:lstStyle/>
              <a:p>
                <a:r>
                  <a:rPr lang="en-US" dirty="0" err="1" smtClean="0">
                    <a:latin typeface="Cambria Math"/>
                  </a:rPr>
                  <a:t>Если</a:t>
                </a:r>
                <a:r>
                  <a:rPr lang="en-US" dirty="0" smtClean="0">
                    <a:latin typeface="Cambria Math"/>
                  </a:rPr>
                  <a:t> </a:t>
                </a:r>
                <a:r>
                  <a:rPr lang="en-US" dirty="0" err="1" smtClean="0">
                    <a:latin typeface="Cambria Math"/>
                  </a:rPr>
                  <a:t>пирамида</a:t>
                </a:r>
                <a:r>
                  <a:rPr lang="en-US" dirty="0" smtClean="0">
                    <a:latin typeface="Cambria Math"/>
                  </a:rPr>
                  <a:t> </a:t>
                </a:r>
                <a:r>
                  <a:rPr lang="en-US" dirty="0" err="1" smtClean="0">
                    <a:latin typeface="Cambria Math"/>
                  </a:rPr>
                  <a:t>является</a:t>
                </a:r>
                <a:r>
                  <a:rPr lang="en-US" dirty="0" smtClean="0">
                    <a:latin typeface="Cambria Math"/>
                  </a:rPr>
                  <a:t> </a:t>
                </a:r>
                <a:r>
                  <a:rPr lang="en-US" dirty="0" err="1" smtClean="0">
                    <a:latin typeface="Cambria Math"/>
                  </a:rPr>
                  <a:t>правильной</a:t>
                </a:r>
                <a:r>
                  <a:rPr lang="en-US" dirty="0" smtClean="0">
                    <a:latin typeface="Cambria Math"/>
                  </a:rPr>
                  <a:t>, </a:t>
                </a:r>
                <a:r>
                  <a:rPr lang="en-US" dirty="0" err="1" smtClean="0">
                    <a:latin typeface="Cambria Math"/>
                  </a:rPr>
                  <a:t>то</a:t>
                </a:r>
                <a:endParaRPr lang="en-US" dirty="0" smtClean="0">
                  <a:latin typeface="Cambria Math"/>
                </a:endParaRPr>
              </a:p>
              <a:p>
                <a:pPr marL="6858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ru-RU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/>
                            </a:rPr>
                            <m:t>𝑆</m:t>
                          </m:r>
                        </m:e>
                        <m:sub>
                          <m:r>
                            <a:rPr lang="en-US" i="1">
                              <a:latin typeface="Cambria Math"/>
                            </a:rPr>
                            <m:t>бок</m:t>
                          </m:r>
                        </m:sub>
                      </m:sSub>
                      <m:r>
                        <a:rPr lang="en-US" i="1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en-US" i="1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n-US" i="1">
                              <a:latin typeface="Cambria Math"/>
                            </a:rPr>
                            <m:t>1</m:t>
                          </m:r>
                        </m:num>
                        <m:den>
                          <m:r>
                            <a:rPr lang="en-US" i="1">
                              <a:latin typeface="Cambria Math"/>
                            </a:rPr>
                            <m:t>2</m:t>
                          </m:r>
                        </m:den>
                      </m:f>
                      <m:r>
                        <a:rPr lang="en-US" i="1">
                          <a:latin typeface="Cambria Math"/>
                        </a:rPr>
                        <m:t>𝑃𝑎</m:t>
                      </m:r>
                      <m:r>
                        <a:rPr lang="en-US" i="1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en-US" i="1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n-US" i="1">
                              <a:latin typeface="Cambria Math"/>
                            </a:rPr>
                            <m:t>𝑛</m:t>
                          </m:r>
                        </m:num>
                        <m:den>
                          <m:r>
                            <a:rPr lang="en-US" i="1">
                              <a:latin typeface="Cambria Math"/>
                            </a:rPr>
                            <m:t>2</m:t>
                          </m:r>
                        </m:den>
                      </m:f>
                      <m:sSup>
                        <m:sSupPr>
                          <m:ctrlPr>
                            <a:rPr lang="en-US" i="1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en-US" i="1">
                              <a:latin typeface="Cambria Math"/>
                            </a:rPr>
                            <m:t>𝑏</m:t>
                          </m:r>
                        </m:e>
                        <m:sup>
                          <m:r>
                            <a:rPr lang="en-US" i="1">
                              <a:latin typeface="Cambria Math"/>
                            </a:rPr>
                            <m:t>2</m:t>
                          </m:r>
                        </m:sup>
                      </m:sSup>
                      <m:func>
                        <m:funcPr>
                          <m:ctrlPr>
                            <a:rPr lang="en-US" i="1">
                              <a:latin typeface="Cambria Math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en-US">
                              <a:latin typeface="Cambria Math"/>
                            </a:rPr>
                            <m:t>sin</m:t>
                          </m:r>
                        </m:fName>
                        <m:e>
                          <m:r>
                            <a:rPr lang="en-US" i="1">
                              <a:latin typeface="Cambria Math"/>
                              <a:ea typeface="Cambria Math"/>
                            </a:rPr>
                            <m:t>𝛼</m:t>
                          </m:r>
                        </m:e>
                      </m:func>
                      <m:r>
                        <a:rPr lang="en-US" b="0" i="1" smtClean="0">
                          <a:latin typeface="Cambria Math"/>
                          <a:ea typeface="Cambria Math"/>
                        </a:rPr>
                        <m:t>,</m:t>
                      </m:r>
                    </m:oMath>
                  </m:oMathPara>
                </a14:m>
                <a:endParaRPr lang="ru-RU" dirty="0"/>
              </a:p>
            </p:txBody>
          </p:sp>
        </mc:Choice>
        <mc:Fallback xmlns=""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755576" y="2276872"/>
                <a:ext cx="7704856" cy="4032448"/>
              </a:xfrm>
              <a:blipFill rotWithShape="1">
                <a:blip r:embed="rId2" cstate="print"/>
                <a:stretch>
                  <a:fillRect t="-1210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Прямоугольник 3"/>
              <p:cNvSpPr/>
              <p:nvPr/>
            </p:nvSpPr>
            <p:spPr>
              <a:xfrm>
                <a:off x="971600" y="3501008"/>
                <a:ext cx="6912768" cy="92333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ru-RU" dirty="0"/>
                  <a:t>где  </a:t>
                </a:r>
                <a:r>
                  <a:rPr lang="en-US" dirty="0"/>
                  <a:t>a - </a:t>
                </a:r>
                <a:r>
                  <a:rPr lang="ru-RU" dirty="0"/>
                  <a:t>апофема ,  </a:t>
                </a:r>
                <a:r>
                  <a:rPr lang="en-US" dirty="0"/>
                  <a:t>P -</a:t>
                </a:r>
                <a:r>
                  <a:rPr lang="ru-RU" dirty="0"/>
                  <a:t> периметр основания, </a:t>
                </a:r>
                <a:r>
                  <a:rPr lang="en-US" dirty="0"/>
                  <a:t>n</a:t>
                </a:r>
                <a:r>
                  <a:rPr lang="ru-RU" dirty="0"/>
                  <a:t> </a:t>
                </a:r>
                <a:r>
                  <a:rPr lang="en-US" dirty="0"/>
                  <a:t>-</a:t>
                </a:r>
                <a:r>
                  <a:rPr lang="ru-RU" dirty="0"/>
                  <a:t> число сторон основания, </a:t>
                </a:r>
                <a:r>
                  <a:rPr lang="en-US" dirty="0"/>
                  <a:t>b</a:t>
                </a:r>
                <a:r>
                  <a:rPr lang="ru-RU" dirty="0"/>
                  <a:t> </a:t>
                </a:r>
                <a:r>
                  <a:rPr lang="en-US" dirty="0"/>
                  <a:t>-</a:t>
                </a:r>
                <a:r>
                  <a:rPr lang="ru-RU" dirty="0"/>
                  <a:t> боковое ребро, </a:t>
                </a:r>
                <a14:m>
                  <m:oMath xmlns:m="http://schemas.openxmlformats.org/officeDocument/2006/math">
                    <m:r>
                      <a:rPr lang="ru-RU" i="1">
                        <a:latin typeface="Cambria Math"/>
                        <a:ea typeface="Cambria Math"/>
                      </a:rPr>
                      <m:t>𝛼</m:t>
                    </m:r>
                  </m:oMath>
                </a14:m>
                <a:r>
                  <a:rPr lang="ru-RU" dirty="0"/>
                  <a:t> — плоский угол при вершине пирамиды.</a:t>
                </a:r>
              </a:p>
            </p:txBody>
          </p:sp>
        </mc:Choice>
        <mc:Fallback xmlns="">
          <p:sp>
            <p:nvSpPr>
              <p:cNvPr id="4" name="Прямоугольник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71600" y="3501008"/>
                <a:ext cx="6912768" cy="923330"/>
              </a:xfrm>
              <a:prstGeom prst="rect">
                <a:avLst/>
              </a:prstGeom>
              <a:blipFill rotWithShape="1">
                <a:blip r:embed="rId3" cstate="print"/>
                <a:stretch>
                  <a:fillRect l="-705" t="-3289" b="-9211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5410986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99592" y="908720"/>
            <a:ext cx="7024744" cy="757888"/>
          </a:xfrm>
        </p:spPr>
        <p:txBody>
          <a:bodyPr/>
          <a:lstStyle/>
          <a:p>
            <a:pPr algn="ctr"/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Теорема</a:t>
            </a:r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27584" y="1772816"/>
            <a:ext cx="5112568" cy="4501852"/>
          </a:xfrm>
        </p:spPr>
        <p:txBody>
          <a:bodyPr>
            <a:normAutofit/>
          </a:bodyPr>
          <a:lstStyle/>
          <a:p>
            <a:pPr marL="68580" indent="0">
              <a:buNone/>
            </a:pPr>
            <a:r>
              <a:rPr lang="ru-RU" b="1" dirty="0" smtClean="0"/>
              <a:t>Боковая поверхность правильной пирамиды равна произведению периметра основания на половину апофемы</a:t>
            </a:r>
            <a:r>
              <a:rPr lang="ru-RU" b="1" dirty="0" smtClean="0"/>
              <a:t>.</a:t>
            </a:r>
            <a:endParaRPr lang="ru-RU" b="1" dirty="0" smtClean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3284984"/>
            <a:ext cx="2904804" cy="29048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602681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Формулы, связанные с пирамидой</a:t>
            </a:r>
            <a:endParaRPr lang="ru-RU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>
              <a:xfrm>
                <a:off x="1043608" y="2492896"/>
                <a:ext cx="6777317" cy="3508977"/>
              </a:xfrm>
            </p:spPr>
            <p:txBody>
              <a:bodyPr/>
              <a:lstStyle/>
              <a:p>
                <a14:m>
                  <m:oMath xmlns:m="http://schemas.openxmlformats.org/officeDocument/2006/math">
                    <m:sSub>
                      <m:sSubPr>
                        <m:ctrlPr>
                          <a:rPr lang="ru-RU" sz="320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US" sz="3200" i="1">
                            <a:latin typeface="Cambria Math"/>
                          </a:rPr>
                          <m:t>𝑆</m:t>
                        </m:r>
                      </m:e>
                      <m:sub>
                        <m:r>
                          <a:rPr lang="en-US" sz="3200" i="1">
                            <a:latin typeface="Cambria Math"/>
                          </a:rPr>
                          <m:t>полн</m:t>
                        </m:r>
                      </m:sub>
                    </m:sSub>
                    <m:r>
                      <a:rPr lang="en-US" sz="3200" i="1">
                        <a:latin typeface="Cambria Math"/>
                      </a:rPr>
                      <m:t>=</m:t>
                    </m:r>
                    <m:sSub>
                      <m:sSubPr>
                        <m:ctrlPr>
                          <a:rPr lang="en-US" sz="3200" i="1">
                            <a:latin typeface="Cambria Math"/>
                          </a:rPr>
                        </m:ctrlPr>
                      </m:sSubPr>
                      <m:e>
                        <m:r>
                          <a:rPr lang="en-US" sz="3200" i="1">
                            <a:latin typeface="Cambria Math"/>
                          </a:rPr>
                          <m:t>𝑆</m:t>
                        </m:r>
                      </m:e>
                      <m:sub>
                        <m:r>
                          <a:rPr lang="en-US" sz="3200" i="1">
                            <a:latin typeface="Cambria Math"/>
                          </a:rPr>
                          <m:t>осн</m:t>
                        </m:r>
                      </m:sub>
                    </m:sSub>
                    <m:r>
                      <a:rPr lang="en-US" sz="3200" i="1">
                        <a:latin typeface="Cambria Math"/>
                      </a:rPr>
                      <m:t>+</m:t>
                    </m:r>
                    <m:sSub>
                      <m:sSubPr>
                        <m:ctrlPr>
                          <a:rPr lang="en-US" sz="3200" i="1">
                            <a:latin typeface="Cambria Math"/>
                          </a:rPr>
                        </m:ctrlPr>
                      </m:sSubPr>
                      <m:e>
                        <m:r>
                          <a:rPr lang="en-US" sz="3200" i="1">
                            <a:latin typeface="Cambria Math"/>
                          </a:rPr>
                          <m:t>𝑆</m:t>
                        </m:r>
                      </m:e>
                      <m:sub>
                        <m:r>
                          <a:rPr lang="en-US" sz="3200" i="1">
                            <a:latin typeface="Cambria Math"/>
                          </a:rPr>
                          <m:t>бок</m:t>
                        </m:r>
                      </m:sub>
                    </m:sSub>
                  </m:oMath>
                </a14:m>
                <a:endParaRPr lang="en-US" sz="3200" dirty="0" smtClean="0"/>
              </a:p>
              <a:p>
                <a:pPr marL="68580" indent="0">
                  <a:buNone/>
                </a:pPr>
                <a:endParaRPr lang="en-US" sz="3200" dirty="0" smtClean="0"/>
              </a:p>
              <a:p>
                <a14:m>
                  <m:oMath xmlns:m="http://schemas.openxmlformats.org/officeDocument/2006/math">
                    <m:r>
                      <a:rPr lang="en-US" sz="3200" i="1">
                        <a:latin typeface="Cambria Math"/>
                      </a:rPr>
                      <m:t>𝑉</m:t>
                    </m:r>
                    <m:r>
                      <a:rPr lang="en-US" sz="3200" i="1"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en-US" sz="3200" i="1">
                            <a:latin typeface="Cambria Math"/>
                          </a:rPr>
                        </m:ctrlPr>
                      </m:fPr>
                      <m:num>
                        <m:r>
                          <a:rPr lang="en-US" sz="3200" i="1"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en-US" sz="3200" i="1">
                            <a:latin typeface="Cambria Math"/>
                          </a:rPr>
                          <m:t>3</m:t>
                        </m:r>
                      </m:den>
                    </m:f>
                    <m:sSub>
                      <m:sSubPr>
                        <m:ctrlPr>
                          <a:rPr lang="en-US" sz="3200" i="1">
                            <a:latin typeface="Cambria Math"/>
                          </a:rPr>
                        </m:ctrlPr>
                      </m:sSubPr>
                      <m:e>
                        <m:r>
                          <a:rPr lang="en-US" sz="3200" i="1">
                            <a:latin typeface="Cambria Math"/>
                          </a:rPr>
                          <m:t>𝑆</m:t>
                        </m:r>
                      </m:e>
                      <m:sub>
                        <m:r>
                          <a:rPr lang="en-US" sz="3200" i="1">
                            <a:latin typeface="Cambria Math"/>
                          </a:rPr>
                          <m:t>осн</m:t>
                        </m:r>
                      </m:sub>
                    </m:sSub>
                    <m:r>
                      <a:rPr lang="en-US" sz="3200" i="1">
                        <a:latin typeface="Cambria Math"/>
                      </a:rPr>
                      <m:t>h</m:t>
                    </m:r>
                  </m:oMath>
                </a14:m>
                <a:endParaRPr lang="en-US" sz="3200" dirty="0" smtClean="0"/>
              </a:p>
              <a:p>
                <a:endParaRPr lang="ru-RU" dirty="0"/>
              </a:p>
            </p:txBody>
          </p:sp>
        </mc:Choice>
        <mc:Fallback xmlns=""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1043608" y="2492896"/>
                <a:ext cx="6777317" cy="3508977"/>
              </a:xfrm>
              <a:blipFill rotWithShape="1">
                <a:blip r:embed="rId2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9024413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Эркер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Эркер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Эрке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232</TotalTime>
  <Words>730</Words>
  <Application>Microsoft Office PowerPoint</Application>
  <PresentationFormat>Экран (4:3)</PresentationFormat>
  <Paragraphs>113</Paragraphs>
  <Slides>22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8" baseType="lpstr">
      <vt:lpstr>Century Schoolbook</vt:lpstr>
      <vt:lpstr>Arial</vt:lpstr>
      <vt:lpstr>Wingdings</vt:lpstr>
      <vt:lpstr>Wingdings 2</vt:lpstr>
      <vt:lpstr>Calibri</vt:lpstr>
      <vt:lpstr>Эркер</vt:lpstr>
      <vt:lpstr>Многогранник – это поверхность, составленная из многоугольников и ограничивающая геометрическое тело. Это тело также называют многогранником.</vt:lpstr>
      <vt:lpstr>Многогранники</vt:lpstr>
      <vt:lpstr>Многогранники бывают выпуклыми и невыпуклыми. Выпуклый многогранник расположен по одну сторону от плоскости каждой своей грани. Невыпуклый многогранник расположен по разные стороны от одной из плоскости.</vt:lpstr>
      <vt:lpstr>Призма</vt:lpstr>
      <vt:lpstr>Презентация PowerPoint</vt:lpstr>
      <vt:lpstr>Презентация PowerPoint</vt:lpstr>
      <vt:lpstr>Площадь полной поверхности призмы</vt:lpstr>
      <vt:lpstr>Площадь боковой поверхности призмы</vt:lpstr>
      <vt:lpstr>Объем наклонной призмы</vt:lpstr>
      <vt:lpstr>Определение</vt:lpstr>
      <vt:lpstr>Элементы пирамиды</vt:lpstr>
      <vt:lpstr>Свойства пирамиды</vt:lpstr>
      <vt:lpstr>Свойства пирамиды</vt:lpstr>
      <vt:lpstr>Свойства пирамиды</vt:lpstr>
      <vt:lpstr>Правильная пирамида</vt:lpstr>
      <vt:lpstr>Свойства правильной пирамиды</vt:lpstr>
      <vt:lpstr>Прямоугольная пирамида</vt:lpstr>
      <vt:lpstr>Поверхность пирамиды</vt:lpstr>
      <vt:lpstr>Формулы, связанные с пирамидой</vt:lpstr>
      <vt:lpstr>Формулы, связанные с пирамидой</vt:lpstr>
      <vt:lpstr>Теорема </vt:lpstr>
      <vt:lpstr>Формулы, связанные с пирамидой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Многогранник – это такие геометрические тела, поверхности которых составлены и</dc:title>
  <dc:creator>Шиян</dc:creator>
  <cp:lastModifiedBy>Пользователь Windows</cp:lastModifiedBy>
  <cp:revision>21</cp:revision>
  <dcterms:created xsi:type="dcterms:W3CDTF">2010-04-09T13:41:36Z</dcterms:created>
  <dcterms:modified xsi:type="dcterms:W3CDTF">2017-04-05T05:36:48Z</dcterms:modified>
</cp:coreProperties>
</file>