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325" r:id="rId2"/>
    <p:sldId id="326" r:id="rId3"/>
    <p:sldId id="327" r:id="rId4"/>
    <p:sldId id="328" r:id="rId5"/>
    <p:sldId id="256" r:id="rId6"/>
    <p:sldId id="261" r:id="rId7"/>
    <p:sldId id="262" r:id="rId8"/>
    <p:sldId id="295" r:id="rId9"/>
    <p:sldId id="296" r:id="rId10"/>
    <p:sldId id="257" r:id="rId11"/>
    <p:sldId id="321" r:id="rId12"/>
    <p:sldId id="297" r:id="rId13"/>
    <p:sldId id="298" r:id="rId14"/>
    <p:sldId id="300" r:id="rId15"/>
    <p:sldId id="302" r:id="rId16"/>
    <p:sldId id="303" r:id="rId17"/>
    <p:sldId id="304" r:id="rId18"/>
    <p:sldId id="306" r:id="rId19"/>
    <p:sldId id="307" r:id="rId20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1183" autoAdjust="0"/>
  </p:normalViewPr>
  <p:slideViewPr>
    <p:cSldViewPr>
      <p:cViewPr varScale="1">
        <p:scale>
          <a:sx n="87" d="100"/>
          <a:sy n="87" d="100"/>
        </p:scale>
        <p:origin x="109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Relationship Id="rId14" Type="http://schemas.openxmlformats.org/officeDocument/2006/relationships/image" Target="../media/image14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13" Type="http://schemas.openxmlformats.org/officeDocument/2006/relationships/image" Target="../media/image28.wmf"/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12" Type="http://schemas.openxmlformats.org/officeDocument/2006/relationships/image" Target="../media/image27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6" Type="http://schemas.openxmlformats.org/officeDocument/2006/relationships/image" Target="../media/image21.wmf"/><Relationship Id="rId11" Type="http://schemas.openxmlformats.org/officeDocument/2006/relationships/image" Target="../media/image26.wmf"/><Relationship Id="rId5" Type="http://schemas.openxmlformats.org/officeDocument/2006/relationships/image" Target="../media/image20.wmf"/><Relationship Id="rId15" Type="http://schemas.openxmlformats.org/officeDocument/2006/relationships/image" Target="../media/image30.wmf"/><Relationship Id="rId10" Type="http://schemas.openxmlformats.org/officeDocument/2006/relationships/image" Target="../media/image25.wmf"/><Relationship Id="rId4" Type="http://schemas.openxmlformats.org/officeDocument/2006/relationships/image" Target="../media/image19.wmf"/><Relationship Id="rId9" Type="http://schemas.openxmlformats.org/officeDocument/2006/relationships/image" Target="../media/image24.wmf"/><Relationship Id="rId14" Type="http://schemas.openxmlformats.org/officeDocument/2006/relationships/image" Target="../media/image2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4" Type="http://schemas.openxmlformats.org/officeDocument/2006/relationships/image" Target="../media/image38.wmf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1024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0-11-02T10:42:36.375"/>
    </inkml:context>
    <inkml:brush xml:id="br0">
      <inkml:brushProperty name="width" value="0.05292" units="cm"/>
      <inkml:brushProperty name="height" value="0.05292" units="cm"/>
      <inkml:brushProperty name="color" value="#0000FF"/>
      <inkml:brushProperty name="fitToCurve" value="1"/>
      <inkml:brushProperty name="ignorePressure" value="1"/>
    </inkml:brush>
  </inkml:definitions>
  <inkml:trace contextRef="#ctx0" brushRef="#br0">0 198,'0'-20,"0"0,0-19,19-1,-19 40,20-39,-20 19,0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2A43322-B75F-4CBA-93F4-22922D5E40ED}" type="datetimeFigureOut">
              <a:rPr lang="ru-RU"/>
              <a:pPr>
                <a:defRPr/>
              </a:pPr>
              <a:t>17.05.2020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18383C0-2E53-484E-9FE8-B182952E43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>
              <a:latin typeface="Arial" panose="020B0604020202020204" pitchFamily="34" charset="0"/>
            </a:endParaRPr>
          </a:p>
        </p:txBody>
      </p:sp>
      <p:sp>
        <p:nvSpPr>
          <p:cNvPr id="614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968A901-F0C4-45A4-915B-835DC0D0F2C2}" type="slidenum">
              <a:rPr lang="ru-RU" altLang="ru-RU" smtClean="0"/>
              <a:pPr/>
              <a:t>3</a:t>
            </a:fld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A042C-FD42-4B65-A561-A1598CBF572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48017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BC93C3-F962-4DEC-804F-68AC240837E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72284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85D401-77F6-4BD3-A2D4-A2C188E01AB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5974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FD910-ED76-41FF-9629-811D9FF29ED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72051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99EA1-A268-4BAF-A66A-FBA2F446F1C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60232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59C73-C0AB-4955-9072-C9EA1D89F1C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47122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7B3A3-0881-4528-8FE9-0B0D020CB73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62003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34DEA-2945-4576-AC05-CB07747458F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39052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B5AA2-40D7-463C-94AA-AB656E18B41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25625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DBEAA-CF92-47E1-A192-4B71B33548B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41144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149E2-B5EB-4B4E-AEF7-6C3CCFB9650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05094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457200"/>
            <a:ext cx="70104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676400" y="1981200"/>
            <a:ext cx="70104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61368-9112-4C39-82B2-43BA7FB92BB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52011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E978FD2-5D39-4CB6-BA59-F7410B6A75C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8.wmf"/><Relationship Id="rId26" Type="http://schemas.openxmlformats.org/officeDocument/2006/relationships/image" Target="../media/image12.wmf"/><Relationship Id="rId3" Type="http://schemas.openxmlformats.org/officeDocument/2006/relationships/oleObject" Target="../embeddings/oleObject1.bin"/><Relationship Id="rId21" Type="http://schemas.openxmlformats.org/officeDocument/2006/relationships/oleObject" Target="../embeddings/oleObject10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5.wmf"/><Relationship Id="rId17" Type="http://schemas.openxmlformats.org/officeDocument/2006/relationships/oleObject" Target="../embeddings/oleObject8.bin"/><Relationship Id="rId25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7.wmf"/><Relationship Id="rId20" Type="http://schemas.openxmlformats.org/officeDocument/2006/relationships/image" Target="../media/image9.wmf"/><Relationship Id="rId29" Type="http://schemas.openxmlformats.org/officeDocument/2006/relationships/oleObject" Target="../embeddings/oleObject14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11" Type="http://schemas.openxmlformats.org/officeDocument/2006/relationships/oleObject" Target="../embeddings/oleObject5.bin"/><Relationship Id="rId24" Type="http://schemas.openxmlformats.org/officeDocument/2006/relationships/image" Target="../media/image11.wmf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23" Type="http://schemas.openxmlformats.org/officeDocument/2006/relationships/oleObject" Target="../embeddings/oleObject11.bin"/><Relationship Id="rId28" Type="http://schemas.openxmlformats.org/officeDocument/2006/relationships/image" Target="../media/image13.wmf"/><Relationship Id="rId10" Type="http://schemas.openxmlformats.org/officeDocument/2006/relationships/image" Target="../media/image4.wmf"/><Relationship Id="rId19" Type="http://schemas.openxmlformats.org/officeDocument/2006/relationships/oleObject" Target="../embeddings/oleObject9.bin"/><Relationship Id="rId4" Type="http://schemas.openxmlformats.org/officeDocument/2006/relationships/image" Target="../media/image1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6.wmf"/><Relationship Id="rId22" Type="http://schemas.openxmlformats.org/officeDocument/2006/relationships/image" Target="../media/image10.wmf"/><Relationship Id="rId27" Type="http://schemas.openxmlformats.org/officeDocument/2006/relationships/oleObject" Target="../embeddings/oleObject13.bin"/><Relationship Id="rId30" Type="http://schemas.openxmlformats.org/officeDocument/2006/relationships/image" Target="../media/image1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20.bin"/><Relationship Id="rId18" Type="http://schemas.openxmlformats.org/officeDocument/2006/relationships/image" Target="../media/image23.wmf"/><Relationship Id="rId26" Type="http://schemas.openxmlformats.org/officeDocument/2006/relationships/image" Target="../media/image27.wmf"/><Relationship Id="rId3" Type="http://schemas.openxmlformats.org/officeDocument/2006/relationships/oleObject" Target="../embeddings/oleObject15.bin"/><Relationship Id="rId21" Type="http://schemas.openxmlformats.org/officeDocument/2006/relationships/oleObject" Target="../embeddings/oleObject24.bin"/><Relationship Id="rId7" Type="http://schemas.openxmlformats.org/officeDocument/2006/relationships/oleObject" Target="../embeddings/oleObject17.bin"/><Relationship Id="rId12" Type="http://schemas.openxmlformats.org/officeDocument/2006/relationships/image" Target="../media/image20.wmf"/><Relationship Id="rId17" Type="http://schemas.openxmlformats.org/officeDocument/2006/relationships/oleObject" Target="../embeddings/oleObject22.bin"/><Relationship Id="rId25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22.wmf"/><Relationship Id="rId20" Type="http://schemas.openxmlformats.org/officeDocument/2006/relationships/image" Target="../media/image24.wmf"/><Relationship Id="rId29" Type="http://schemas.openxmlformats.org/officeDocument/2006/relationships/oleObject" Target="../embeddings/oleObject28.bin"/><Relationship Id="rId1" Type="http://schemas.openxmlformats.org/officeDocument/2006/relationships/vmlDrawing" Target="../drawings/vmlDrawing2.vml"/><Relationship Id="rId6" Type="http://schemas.openxmlformats.org/officeDocument/2006/relationships/image" Target="../media/image17.wmf"/><Relationship Id="rId11" Type="http://schemas.openxmlformats.org/officeDocument/2006/relationships/oleObject" Target="../embeddings/oleObject19.bin"/><Relationship Id="rId24" Type="http://schemas.openxmlformats.org/officeDocument/2006/relationships/image" Target="../media/image26.wmf"/><Relationship Id="rId32" Type="http://schemas.openxmlformats.org/officeDocument/2006/relationships/image" Target="../media/image30.wmf"/><Relationship Id="rId5" Type="http://schemas.openxmlformats.org/officeDocument/2006/relationships/oleObject" Target="../embeddings/oleObject16.bin"/><Relationship Id="rId15" Type="http://schemas.openxmlformats.org/officeDocument/2006/relationships/oleObject" Target="../embeddings/oleObject21.bin"/><Relationship Id="rId23" Type="http://schemas.openxmlformats.org/officeDocument/2006/relationships/oleObject" Target="../embeddings/oleObject25.bin"/><Relationship Id="rId28" Type="http://schemas.openxmlformats.org/officeDocument/2006/relationships/image" Target="../media/image28.wmf"/><Relationship Id="rId10" Type="http://schemas.openxmlformats.org/officeDocument/2006/relationships/image" Target="../media/image19.wmf"/><Relationship Id="rId19" Type="http://schemas.openxmlformats.org/officeDocument/2006/relationships/oleObject" Target="../embeddings/oleObject23.bin"/><Relationship Id="rId31" Type="http://schemas.openxmlformats.org/officeDocument/2006/relationships/oleObject" Target="../embeddings/oleObject29.bin"/><Relationship Id="rId4" Type="http://schemas.openxmlformats.org/officeDocument/2006/relationships/image" Target="../media/image16.wmf"/><Relationship Id="rId9" Type="http://schemas.openxmlformats.org/officeDocument/2006/relationships/oleObject" Target="../embeddings/oleObject18.bin"/><Relationship Id="rId14" Type="http://schemas.openxmlformats.org/officeDocument/2006/relationships/image" Target="../media/image21.wmf"/><Relationship Id="rId22" Type="http://schemas.openxmlformats.org/officeDocument/2006/relationships/image" Target="../media/image25.wmf"/><Relationship Id="rId27" Type="http://schemas.openxmlformats.org/officeDocument/2006/relationships/oleObject" Target="../embeddings/oleObject27.bin"/><Relationship Id="rId30" Type="http://schemas.openxmlformats.org/officeDocument/2006/relationships/image" Target="../media/image29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1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oleObject" Target="../embeddings/oleObject31.bin"/><Relationship Id="rId7" Type="http://schemas.openxmlformats.org/officeDocument/2006/relationships/oleObject" Target="../embeddings/oleObject33.bin"/><Relationship Id="rId12" Type="http://schemas.openxmlformats.org/officeDocument/2006/relationships/image" Target="../media/image39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6.wmf"/><Relationship Id="rId11" Type="http://schemas.openxmlformats.org/officeDocument/2006/relationships/customXml" Target="../ink/ink1.xml"/><Relationship Id="rId5" Type="http://schemas.openxmlformats.org/officeDocument/2006/relationships/oleObject" Target="../embeddings/oleObject32.bin"/><Relationship Id="rId10" Type="http://schemas.openxmlformats.org/officeDocument/2006/relationships/image" Target="../media/image38.wmf"/><Relationship Id="rId4" Type="http://schemas.openxmlformats.org/officeDocument/2006/relationships/image" Target="../media/image35.wmf"/><Relationship Id="rId9" Type="http://schemas.openxmlformats.org/officeDocument/2006/relationships/oleObject" Target="../embeddings/oleObject34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688975" y="2312988"/>
            <a:ext cx="7977188" cy="16922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3FDC3"/>
              </a:gs>
              <a:gs pos="50000">
                <a:srgbClr val="F1E2AD"/>
              </a:gs>
              <a:gs pos="100000">
                <a:srgbClr val="F3FDC3"/>
              </a:gs>
            </a:gsLst>
            <a:lin ang="5400000" scaled="1"/>
          </a:gradFill>
          <a:ln w="9525">
            <a:round/>
            <a:headEnd/>
            <a:tailEnd/>
          </a:ln>
          <a:scene3d>
            <a:camera prst="legacyPerspectiveBottom"/>
            <a:lightRig rig="legacyFlat3" dir="t"/>
          </a:scene3d>
          <a:sp3d extrusionH="887400" prstMaterial="legacyMatte">
            <a:bevelT w="13500" h="13500" prst="angle"/>
            <a:bevelB w="13500" h="13500" prst="angle"/>
            <a:extrusionClr>
              <a:srgbClr val="F1E2AD"/>
            </a:extrusionClr>
            <a:contourClr>
              <a:srgbClr val="F3FDC3"/>
            </a:contourClr>
          </a:sp3d>
        </p:spPr>
        <p:txBody>
          <a:bodyPr wrap="none" anchor="ctr">
            <a:flatTx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5400" b="1">
                <a:solidFill>
                  <a:srgbClr val="A50021"/>
                </a:solidFill>
                <a:latin typeface="Arial" panose="020B0604020202020204" pitchFamily="34" charset="0"/>
              </a:rPr>
              <a:t>Степени и корни</a:t>
            </a:r>
          </a:p>
        </p:txBody>
      </p:sp>
      <p:sp>
        <p:nvSpPr>
          <p:cNvPr id="3075" name="Text Box 4"/>
          <p:cNvSpPr txBox="1">
            <a:spLocks noChangeArrowheads="1"/>
          </p:cNvSpPr>
          <p:nvPr/>
        </p:nvSpPr>
        <p:spPr bwMode="auto">
          <a:xfrm>
            <a:off x="6911975" y="5445125"/>
            <a:ext cx="22320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endParaRPr lang="ru-RU" altLang="ru-RU" sz="2400" b="1" i="1">
              <a:solidFill>
                <a:srgbClr val="A5002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88" y="214313"/>
            <a:ext cx="8229600" cy="14287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r>
              <a:rPr lang="ru-RU" sz="3600" dirty="0" smtClean="0">
                <a:solidFill>
                  <a:srgbClr val="C00000"/>
                </a:solidFill>
                <a:latin typeface="Arial Black" pitchFamily="34" charset="0"/>
              </a:rPr>
              <a:t>Корень </a:t>
            </a:r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</a:rPr>
              <a:t>n</a:t>
            </a:r>
            <a:r>
              <a:rPr lang="ru-RU" sz="3600" dirty="0" smtClean="0">
                <a:solidFill>
                  <a:srgbClr val="C00000"/>
                </a:solidFill>
                <a:latin typeface="Arial Black" pitchFamily="34" charset="0"/>
              </a:rPr>
              <a:t>-ой степени </a:t>
            </a:r>
            <a:r>
              <a:rPr lang="ru-RU" dirty="0" smtClean="0">
                <a:solidFill>
                  <a:srgbClr val="C00000"/>
                </a:solidFill>
                <a:latin typeface="Arial Black" pitchFamily="34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Arial Black" pitchFamily="34" charset="0"/>
              </a:rPr>
            </a:br>
            <a:endParaRPr lang="ru-RU" sz="31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9" name="Прямоугольник 3"/>
          <p:cNvSpPr>
            <a:spLocks noChangeArrowheads="1"/>
          </p:cNvSpPr>
          <p:nvPr/>
        </p:nvSpPr>
        <p:spPr bwMode="auto">
          <a:xfrm>
            <a:off x="500063" y="1643063"/>
            <a:ext cx="778668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000" b="1" i="1">
                <a:solidFill>
                  <a:srgbClr val="2E1AA6"/>
                </a:solidFill>
                <a:latin typeface="Constantia" panose="02030602050306030303" pitchFamily="18" charset="0"/>
              </a:rPr>
              <a:t>Корнем</a:t>
            </a:r>
            <a:r>
              <a:rPr lang="ru-RU" altLang="ru-RU" sz="1800" b="1" i="1">
                <a:solidFill>
                  <a:srgbClr val="2E1AA6"/>
                </a:solidFill>
                <a:latin typeface="Constantia" panose="02030602050306030303" pitchFamily="18" charset="0"/>
              </a:rPr>
              <a:t>  </a:t>
            </a:r>
            <a:r>
              <a:rPr lang="en-US" altLang="ru-RU" sz="2800" b="1" i="1">
                <a:solidFill>
                  <a:srgbClr val="C00000"/>
                </a:solidFill>
                <a:latin typeface="Constantia" panose="02030602050306030303" pitchFamily="18" charset="0"/>
              </a:rPr>
              <a:t>n –</a:t>
            </a:r>
            <a:r>
              <a:rPr lang="ru-RU" altLang="ru-RU" sz="2800" b="1" i="1">
                <a:solidFill>
                  <a:srgbClr val="C00000"/>
                </a:solidFill>
                <a:latin typeface="Constantia" panose="02030602050306030303" pitchFamily="18" charset="0"/>
              </a:rPr>
              <a:t>ой </a:t>
            </a:r>
            <a:r>
              <a:rPr lang="ru-RU" altLang="ru-RU" sz="2000" b="1" i="1">
                <a:solidFill>
                  <a:srgbClr val="2E1AA6"/>
                </a:solidFill>
                <a:latin typeface="Constantia" panose="02030602050306030303" pitchFamily="18" charset="0"/>
              </a:rPr>
              <a:t>степени из числа </a:t>
            </a:r>
            <a:r>
              <a:rPr lang="ru-RU" altLang="ru-RU" sz="2800" b="1" i="1">
                <a:solidFill>
                  <a:srgbClr val="C00000"/>
                </a:solidFill>
                <a:latin typeface="Constantia" panose="02030602050306030303" pitchFamily="18" charset="0"/>
              </a:rPr>
              <a:t>«а»</a:t>
            </a:r>
            <a:r>
              <a:rPr lang="ru-RU" altLang="ru-RU" sz="1800" b="1" i="1">
                <a:solidFill>
                  <a:srgbClr val="2E1AA6"/>
                </a:solidFill>
                <a:latin typeface="Constantia" panose="02030602050306030303" pitchFamily="18" charset="0"/>
              </a:rPr>
              <a:t> </a:t>
            </a:r>
            <a:r>
              <a:rPr lang="ru-RU" altLang="ru-RU" sz="2000" b="1" i="1">
                <a:solidFill>
                  <a:srgbClr val="2E1AA6"/>
                </a:solidFill>
                <a:latin typeface="Constantia" panose="02030602050306030303" pitchFamily="18" charset="0"/>
              </a:rPr>
              <a:t>называется такое число, </a:t>
            </a:r>
            <a:r>
              <a:rPr lang="en-US" altLang="ru-RU" sz="2800" b="1" i="1">
                <a:solidFill>
                  <a:srgbClr val="C00000"/>
                </a:solidFill>
                <a:latin typeface="Constantia" panose="02030602050306030303" pitchFamily="18" charset="0"/>
              </a:rPr>
              <a:t>n –</a:t>
            </a:r>
            <a:r>
              <a:rPr lang="ru-RU" altLang="ru-RU" sz="2800" b="1" i="1">
                <a:solidFill>
                  <a:srgbClr val="C00000"/>
                </a:solidFill>
                <a:latin typeface="Constantia" panose="02030602050306030303" pitchFamily="18" charset="0"/>
              </a:rPr>
              <a:t>ая </a:t>
            </a:r>
            <a:r>
              <a:rPr lang="ru-RU" altLang="ru-RU" sz="2000" b="1" i="1">
                <a:solidFill>
                  <a:srgbClr val="2E1AA6"/>
                </a:solidFill>
                <a:latin typeface="Constantia" panose="02030602050306030303" pitchFamily="18" charset="0"/>
              </a:rPr>
              <a:t>степень которого равна  </a:t>
            </a:r>
            <a:r>
              <a:rPr lang="ru-RU" altLang="ru-RU" sz="2800" b="1" i="1">
                <a:solidFill>
                  <a:srgbClr val="C00000"/>
                </a:solidFill>
                <a:latin typeface="Constantia" panose="02030602050306030303" pitchFamily="18" charset="0"/>
              </a:rPr>
              <a:t>«а»</a:t>
            </a:r>
            <a:r>
              <a:rPr lang="ru-RU" altLang="ru-RU" sz="1800" b="1" i="1">
                <a:solidFill>
                  <a:srgbClr val="2E1AA6"/>
                </a:solidFill>
                <a:latin typeface="Constantia" panose="02030602050306030303" pitchFamily="18" charset="0"/>
              </a:rPr>
              <a:t>.</a:t>
            </a:r>
            <a:endParaRPr lang="ru-RU" altLang="ru-RU" sz="1800">
              <a:latin typeface="Constantia" panose="02030602050306030303" pitchFamily="18" charset="0"/>
            </a:endParaRPr>
          </a:p>
        </p:txBody>
      </p:sp>
      <p:graphicFrame>
        <p:nvGraphicFramePr>
          <p:cNvPr id="4100" name="Object 2"/>
          <p:cNvGraphicFramePr>
            <a:graphicFrameLocks noChangeAspect="1"/>
          </p:cNvGraphicFramePr>
          <p:nvPr/>
        </p:nvGraphicFramePr>
        <p:xfrm>
          <a:off x="214313" y="2714625"/>
          <a:ext cx="2357437" cy="100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5" name="Формула" r:id="rId3" imgW="533169" imgH="228501" progId="Equation.3">
                  <p:embed/>
                </p:oleObj>
              </mc:Choice>
              <mc:Fallback>
                <p:oleObj name="Формула" r:id="rId3" imgW="533169" imgH="228501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313" y="2714625"/>
                        <a:ext cx="2357437" cy="1009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1" name="Object 6"/>
          <p:cNvGraphicFramePr>
            <a:graphicFrameLocks noChangeAspect="1"/>
          </p:cNvGraphicFramePr>
          <p:nvPr/>
        </p:nvGraphicFramePr>
        <p:xfrm>
          <a:off x="2571750" y="2928938"/>
          <a:ext cx="6330950" cy="78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6" name="Формула" r:id="rId5" imgW="1841500" imgH="228600" progId="Equation.3">
                  <p:embed/>
                </p:oleObj>
              </mc:Choice>
              <mc:Fallback>
                <p:oleObj name="Формула" r:id="rId5" imgW="1841500" imgH="228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50" y="2928938"/>
                        <a:ext cx="6330950" cy="785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2" name="TextBox 9"/>
          <p:cNvSpPr txBox="1">
            <a:spLocks noChangeArrowheads="1"/>
          </p:cNvSpPr>
          <p:nvPr/>
        </p:nvSpPr>
        <p:spPr bwMode="auto">
          <a:xfrm>
            <a:off x="428625" y="3725863"/>
            <a:ext cx="1525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000" b="1">
                <a:solidFill>
                  <a:srgbClr val="152DA3"/>
                </a:solidFill>
                <a:latin typeface="Constantia" panose="02030602050306030303" pitchFamily="18" charset="0"/>
              </a:rPr>
              <a:t>Примеры:</a:t>
            </a:r>
          </a:p>
        </p:txBody>
      </p:sp>
      <p:graphicFrame>
        <p:nvGraphicFramePr>
          <p:cNvPr id="4103" name="Object 7"/>
          <p:cNvGraphicFramePr>
            <a:graphicFrameLocks noChangeAspect="1"/>
          </p:cNvGraphicFramePr>
          <p:nvPr/>
        </p:nvGraphicFramePr>
        <p:xfrm>
          <a:off x="357188" y="4286250"/>
          <a:ext cx="1193800" cy="50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7" name="Формула" r:id="rId7" imgW="545863" imgH="228501" progId="Equation.3">
                  <p:embed/>
                </p:oleObj>
              </mc:Choice>
              <mc:Fallback>
                <p:oleObj name="Формула" r:id="rId7" imgW="545863" imgH="228501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188" y="4286250"/>
                        <a:ext cx="1193800" cy="5000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4" name="Object 8"/>
          <p:cNvGraphicFramePr>
            <a:graphicFrameLocks noChangeAspect="1"/>
          </p:cNvGraphicFramePr>
          <p:nvPr/>
        </p:nvGraphicFramePr>
        <p:xfrm>
          <a:off x="1571625" y="4357688"/>
          <a:ext cx="550863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8" name="Формула" r:id="rId9" imgW="228402" imgH="177646" progId="Equation.3">
                  <p:embed/>
                </p:oleObj>
              </mc:Choice>
              <mc:Fallback>
                <p:oleObj name="Формула" r:id="rId9" imgW="228402" imgH="177646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1625" y="4357688"/>
                        <a:ext cx="550863" cy="428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5" name="Object 9"/>
          <p:cNvGraphicFramePr>
            <a:graphicFrameLocks noChangeAspect="1"/>
          </p:cNvGraphicFramePr>
          <p:nvPr/>
        </p:nvGraphicFramePr>
        <p:xfrm>
          <a:off x="2643188" y="4357688"/>
          <a:ext cx="1071562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9" name="Формула" r:id="rId11" imgW="508000" imgH="228600" progId="Equation.3">
                  <p:embed/>
                </p:oleObj>
              </mc:Choice>
              <mc:Fallback>
                <p:oleObj name="Формула" r:id="rId11" imgW="508000" imgH="2286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3188" y="4357688"/>
                        <a:ext cx="1071562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6" name="Object 10"/>
          <p:cNvGraphicFramePr>
            <a:graphicFrameLocks noChangeAspect="1"/>
          </p:cNvGraphicFramePr>
          <p:nvPr/>
        </p:nvGraphicFramePr>
        <p:xfrm>
          <a:off x="3786188" y="4429125"/>
          <a:ext cx="428625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0" name="Формула" r:id="rId13" imgW="114102" imgH="177492" progId="Equation.3">
                  <p:embed/>
                </p:oleObj>
              </mc:Choice>
              <mc:Fallback>
                <p:oleObj name="Формула" r:id="rId13" imgW="114102" imgH="177492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6188" y="4429125"/>
                        <a:ext cx="428625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7" name="Object 11"/>
          <p:cNvGraphicFramePr>
            <a:graphicFrameLocks noChangeAspect="1"/>
          </p:cNvGraphicFramePr>
          <p:nvPr/>
        </p:nvGraphicFramePr>
        <p:xfrm>
          <a:off x="4429125" y="4357688"/>
          <a:ext cx="1119188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1" name="Формула" r:id="rId15" imgW="596900" imgH="228600" progId="Equation.3">
                  <p:embed/>
                </p:oleObj>
              </mc:Choice>
              <mc:Fallback>
                <p:oleObj name="Формула" r:id="rId15" imgW="596900" imgH="2286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5" y="4357688"/>
                        <a:ext cx="1119188" cy="428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8" name="Object 12"/>
          <p:cNvGraphicFramePr>
            <a:graphicFrameLocks noChangeAspect="1"/>
          </p:cNvGraphicFramePr>
          <p:nvPr/>
        </p:nvGraphicFramePr>
        <p:xfrm>
          <a:off x="5572125" y="4357688"/>
          <a:ext cx="500063" cy="36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2" name="Формула" r:id="rId17" imgW="228501" imgH="165028" progId="Equation.3">
                  <p:embed/>
                </p:oleObj>
              </mc:Choice>
              <mc:Fallback>
                <p:oleObj name="Формула" r:id="rId17" imgW="228501" imgH="165028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2125" y="4357688"/>
                        <a:ext cx="500063" cy="361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9" name="Object 13"/>
          <p:cNvGraphicFramePr>
            <a:graphicFrameLocks noChangeAspect="1"/>
          </p:cNvGraphicFramePr>
          <p:nvPr/>
        </p:nvGraphicFramePr>
        <p:xfrm>
          <a:off x="428625" y="4929188"/>
          <a:ext cx="928688" cy="928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3" name="Формула" r:id="rId19" imgW="444307" imgH="444307" progId="Equation.3">
                  <p:embed/>
                </p:oleObj>
              </mc:Choice>
              <mc:Fallback>
                <p:oleObj name="Формула" r:id="rId19" imgW="444307" imgH="444307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" y="4929188"/>
                        <a:ext cx="928688" cy="928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10" name="Object 14"/>
          <p:cNvGraphicFramePr>
            <a:graphicFrameLocks noChangeAspect="1"/>
          </p:cNvGraphicFramePr>
          <p:nvPr/>
        </p:nvGraphicFramePr>
        <p:xfrm>
          <a:off x="1357313" y="5000625"/>
          <a:ext cx="331787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4" name="Формула" r:id="rId21" imgW="152334" imgH="393529" progId="Equation.3">
                  <p:embed/>
                </p:oleObj>
              </mc:Choice>
              <mc:Fallback>
                <p:oleObj name="Формула" r:id="rId21" imgW="152334" imgH="393529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7313" y="5000625"/>
                        <a:ext cx="331787" cy="857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11" name="Object 15"/>
          <p:cNvGraphicFramePr>
            <a:graphicFrameLocks noChangeAspect="1"/>
          </p:cNvGraphicFramePr>
          <p:nvPr/>
        </p:nvGraphicFramePr>
        <p:xfrm>
          <a:off x="2571750" y="5000625"/>
          <a:ext cx="881063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5" name="Формула" r:id="rId23" imgW="457002" imgH="444307" progId="Equation.3">
                  <p:embed/>
                </p:oleObj>
              </mc:Choice>
              <mc:Fallback>
                <p:oleObj name="Формула" r:id="rId23" imgW="457002" imgH="444307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50" y="5000625"/>
                        <a:ext cx="881063" cy="857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12" name="Object 16"/>
          <p:cNvGraphicFramePr>
            <a:graphicFrameLocks noChangeAspect="1"/>
          </p:cNvGraphicFramePr>
          <p:nvPr/>
        </p:nvGraphicFramePr>
        <p:xfrm>
          <a:off x="3500438" y="5072063"/>
          <a:ext cx="285750" cy="738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6" name="Формула" r:id="rId25" imgW="152334" imgH="393529" progId="Equation.3">
                  <p:embed/>
                </p:oleObj>
              </mc:Choice>
              <mc:Fallback>
                <p:oleObj name="Формула" r:id="rId25" imgW="152334" imgH="393529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0438" y="5072063"/>
                        <a:ext cx="285750" cy="738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13" name="Object 17"/>
          <p:cNvGraphicFramePr>
            <a:graphicFrameLocks noChangeAspect="1"/>
          </p:cNvGraphicFramePr>
          <p:nvPr/>
        </p:nvGraphicFramePr>
        <p:xfrm>
          <a:off x="4397375" y="5000625"/>
          <a:ext cx="1135063" cy="903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7" name="Формула" r:id="rId27" imgW="558558" imgH="444307" progId="Equation.3">
                  <p:embed/>
                </p:oleObj>
              </mc:Choice>
              <mc:Fallback>
                <p:oleObj name="Формула" r:id="rId27" imgW="558558" imgH="444307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7375" y="5000625"/>
                        <a:ext cx="1135063" cy="903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14" name="Object 18"/>
          <p:cNvGraphicFramePr>
            <a:graphicFrameLocks noChangeAspect="1"/>
          </p:cNvGraphicFramePr>
          <p:nvPr/>
        </p:nvGraphicFramePr>
        <p:xfrm>
          <a:off x="5572125" y="5072063"/>
          <a:ext cx="506413" cy="785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8" name="Формула" r:id="rId29" imgW="253890" imgH="393529" progId="Equation.3">
                  <p:embed/>
                </p:oleObj>
              </mc:Choice>
              <mc:Fallback>
                <p:oleObj name="Формула" r:id="rId29" imgW="253890" imgH="393529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2125" y="5072063"/>
                        <a:ext cx="506413" cy="785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2"/>
          <p:cNvSpPr txBox="1">
            <a:spLocks noChangeArrowheads="1"/>
          </p:cNvSpPr>
          <p:nvPr/>
        </p:nvSpPr>
        <p:spPr bwMode="auto">
          <a:xfrm>
            <a:off x="557213" y="296863"/>
            <a:ext cx="83883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b="1">
                <a:solidFill>
                  <a:srgbClr val="C00000"/>
                </a:solidFill>
                <a:latin typeface="Arial" panose="020B0604020202020204" pitchFamily="34" charset="0"/>
              </a:rPr>
              <a:t>Свойства корней </a:t>
            </a:r>
            <a:r>
              <a:rPr lang="en-US" altLang="ru-RU" b="1">
                <a:solidFill>
                  <a:srgbClr val="C00000"/>
                </a:solidFill>
                <a:latin typeface="Arial" panose="020B0604020202020204" pitchFamily="34" charset="0"/>
              </a:rPr>
              <a:t>n</a:t>
            </a:r>
            <a:r>
              <a:rPr lang="ru-RU" altLang="ru-RU" b="1">
                <a:solidFill>
                  <a:srgbClr val="C00000"/>
                </a:solidFill>
                <a:latin typeface="Arial" panose="020B0604020202020204" pitchFamily="34" charset="0"/>
              </a:rPr>
              <a:t>-й степени</a:t>
            </a:r>
          </a:p>
        </p:txBody>
      </p:sp>
      <p:sp>
        <p:nvSpPr>
          <p:cNvPr id="5123" name="AutoShape 3" descr="\[\sqrt[n]{\frac{a}{b}}=\frac{\sqrt[n]{a}}{\sqrt[n]{b}},\ b\ne 0\]"/>
          <p:cNvSpPr>
            <a:spLocks noChangeAspect="1" noChangeArrowheads="1"/>
          </p:cNvSpPr>
          <p:nvPr/>
        </p:nvSpPr>
        <p:spPr bwMode="auto">
          <a:xfrm>
            <a:off x="0" y="0"/>
            <a:ext cx="138112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5124" name="AutoShape 4" descr="\[{{\left( \sqrt[n]{a} \right)}^{k}}=\sqrt[n]{{{a}^{k}}}\]"/>
          <p:cNvSpPr>
            <a:spLocks noChangeAspect="1" noChangeArrowheads="1"/>
          </p:cNvSpPr>
          <p:nvPr/>
        </p:nvSpPr>
        <p:spPr bwMode="auto">
          <a:xfrm>
            <a:off x="0" y="0"/>
            <a:ext cx="10953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5125" name="AutoShape 5" descr="\[\sqrt[n]{\sqrt[k]{a}}=\sqrt[kn]{a}\]"/>
          <p:cNvSpPr>
            <a:spLocks noChangeAspect="1" noChangeArrowheads="1"/>
          </p:cNvSpPr>
          <p:nvPr/>
        </p:nvSpPr>
        <p:spPr bwMode="auto">
          <a:xfrm>
            <a:off x="0" y="0"/>
            <a:ext cx="99060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5126" name="AutoShape 6" descr="\[\sqrt[n]{a}=\sqrt[nk]{{{a}^{k}}}\]"/>
          <p:cNvSpPr>
            <a:spLocks noChangeAspect="1" noChangeArrowheads="1"/>
          </p:cNvSpPr>
          <p:nvPr/>
        </p:nvSpPr>
        <p:spPr bwMode="auto">
          <a:xfrm>
            <a:off x="0" y="0"/>
            <a:ext cx="895350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5127" name="AutoShape 7" descr="\[{{\left( \sqrt[n]{a} \right)}^{n}}=a,\ a\ge 0\]"/>
          <p:cNvSpPr>
            <a:spLocks noChangeAspect="1" noChangeArrowheads="1"/>
          </p:cNvSpPr>
          <p:nvPr/>
        </p:nvSpPr>
        <p:spPr bwMode="auto">
          <a:xfrm>
            <a:off x="0" y="0"/>
            <a:ext cx="14001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5128" name="AutoShape 8" descr="\[\sqrt[n]{a}&lt;\sqrt[n]{b},\ 0\le a&lt;b\]"/>
          <p:cNvSpPr>
            <a:spLocks noChangeAspect="1" noChangeArrowheads="1"/>
          </p:cNvSpPr>
          <p:nvPr/>
        </p:nvSpPr>
        <p:spPr bwMode="auto">
          <a:xfrm>
            <a:off x="0" y="0"/>
            <a:ext cx="1600200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5129" name="AutoShape 9" descr="\[\sqrt[2n]{{{a}^{2n}}}=\left| a \right|\]"/>
          <p:cNvSpPr>
            <a:spLocks noChangeAspect="1" noChangeArrowheads="1"/>
          </p:cNvSpPr>
          <p:nvPr/>
        </p:nvSpPr>
        <p:spPr bwMode="auto">
          <a:xfrm>
            <a:off x="0" y="0"/>
            <a:ext cx="8572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5130" name="AutoShape 2" descr="\[\sqrt[n]{ab}=\sqrt[n]{a}\cdot \sqrt[n]{b}\]"/>
          <p:cNvSpPr>
            <a:spLocks noChangeAspect="1" noChangeArrowheads="1"/>
          </p:cNvSpPr>
          <p:nvPr/>
        </p:nvSpPr>
        <p:spPr bwMode="auto">
          <a:xfrm>
            <a:off x="0" y="-665163"/>
            <a:ext cx="120967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5131" name="AutoShape 12" descr="\[\sqrt[n]{\frac{a}{b}}=\frac{\sqrt[n]{a}}{\sqrt[n]{b}},\ b\ne 0\]"/>
          <p:cNvSpPr>
            <a:spLocks noChangeAspect="1" noChangeArrowheads="1"/>
          </p:cNvSpPr>
          <p:nvPr/>
        </p:nvSpPr>
        <p:spPr bwMode="auto">
          <a:xfrm>
            <a:off x="152400" y="152400"/>
            <a:ext cx="138112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5132" name="AutoShape 13" descr="\[{{\left( \sqrt[n]{a} \right)}^{k}}=\sqrt[n]{{{a}^{k}}}\]"/>
          <p:cNvSpPr>
            <a:spLocks noChangeAspect="1" noChangeArrowheads="1"/>
          </p:cNvSpPr>
          <p:nvPr/>
        </p:nvSpPr>
        <p:spPr bwMode="auto">
          <a:xfrm>
            <a:off x="152400" y="152400"/>
            <a:ext cx="10953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5133" name="AutoShape 14" descr="\[\sqrt[n]{\sqrt[k]{a}}=\sqrt[kn]{a}\]"/>
          <p:cNvSpPr>
            <a:spLocks noChangeAspect="1" noChangeArrowheads="1"/>
          </p:cNvSpPr>
          <p:nvPr/>
        </p:nvSpPr>
        <p:spPr bwMode="auto">
          <a:xfrm>
            <a:off x="152400" y="152400"/>
            <a:ext cx="990600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5134" name="AutoShape 15" descr="\[\sqrt[n]{a}=\sqrt[nk]{{{a}^{k}}}\]"/>
          <p:cNvSpPr>
            <a:spLocks noChangeAspect="1" noChangeArrowheads="1"/>
          </p:cNvSpPr>
          <p:nvPr/>
        </p:nvSpPr>
        <p:spPr bwMode="auto">
          <a:xfrm>
            <a:off x="152400" y="152400"/>
            <a:ext cx="895350" cy="21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5135" name="AutoShape 16" descr="\[{{\left( \sqrt[n]{a} \right)}^{n}}=a,\ a\ge 0\]"/>
          <p:cNvSpPr>
            <a:spLocks noChangeAspect="1" noChangeArrowheads="1"/>
          </p:cNvSpPr>
          <p:nvPr/>
        </p:nvSpPr>
        <p:spPr bwMode="auto">
          <a:xfrm>
            <a:off x="152400" y="152400"/>
            <a:ext cx="140017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5136" name="AutoShape 17" descr="\[\sqrt[n]{a}&lt;\sqrt[n]{b},\ 0\le a&lt;b\]"/>
          <p:cNvSpPr>
            <a:spLocks noChangeAspect="1" noChangeArrowheads="1"/>
          </p:cNvSpPr>
          <p:nvPr/>
        </p:nvSpPr>
        <p:spPr bwMode="auto">
          <a:xfrm>
            <a:off x="152400" y="152400"/>
            <a:ext cx="1600200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5137" name="AutoShape 18" descr="\[\sqrt[2n]{{{a}^{2n}}}=\left| a \right|\]"/>
          <p:cNvSpPr>
            <a:spLocks noChangeAspect="1" noChangeArrowheads="1"/>
          </p:cNvSpPr>
          <p:nvPr/>
        </p:nvSpPr>
        <p:spPr bwMode="auto">
          <a:xfrm>
            <a:off x="152400" y="152400"/>
            <a:ext cx="8572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5138" name="AutoShape 11" descr="\[\sqrt[n]{ab}=\sqrt[n]{a}\cdot \sqrt[n]{b}\]"/>
          <p:cNvSpPr>
            <a:spLocks noChangeAspect="1" noChangeArrowheads="1"/>
          </p:cNvSpPr>
          <p:nvPr/>
        </p:nvSpPr>
        <p:spPr bwMode="auto">
          <a:xfrm>
            <a:off x="152400" y="-512763"/>
            <a:ext cx="1209675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pic>
        <p:nvPicPr>
          <p:cNvPr id="61460" name="Picture 20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881427"/>
            <a:ext cx="7173706" cy="5303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Прямоугольник 1"/>
          <p:cNvSpPr>
            <a:spLocks noChangeArrowheads="1"/>
          </p:cNvSpPr>
          <p:nvPr/>
        </p:nvSpPr>
        <p:spPr bwMode="auto">
          <a:xfrm>
            <a:off x="755650" y="311150"/>
            <a:ext cx="7632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b="1" i="1">
                <a:solidFill>
                  <a:srgbClr val="2E1AA6"/>
                </a:solidFill>
                <a:latin typeface="Georgia" panose="02040502050405020303" pitchFamily="18" charset="0"/>
              </a:rPr>
              <a:t>Нахождение знаний выражений</a:t>
            </a:r>
            <a:endParaRPr lang="ru-RU" altLang="ru-RU" b="1">
              <a:solidFill>
                <a:srgbClr val="2E1AA6"/>
              </a:solidFill>
              <a:latin typeface="Georgia" panose="02040502050405020303" pitchFamily="18" charset="0"/>
            </a:endParaRPr>
          </a:p>
        </p:txBody>
      </p:sp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Georgia" panose="02040502050405020303" pitchFamily="18" charset="0"/>
            </a:endParaRPr>
          </a:p>
        </p:txBody>
      </p:sp>
      <p:graphicFrame>
        <p:nvGraphicFramePr>
          <p:cNvPr id="7172" name="Object 1"/>
          <p:cNvGraphicFramePr>
            <a:graphicFrameLocks noChangeAspect="1"/>
          </p:cNvGraphicFramePr>
          <p:nvPr/>
        </p:nvGraphicFramePr>
        <p:xfrm>
          <a:off x="2438400" y="1219200"/>
          <a:ext cx="1541463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2" name="Формула" r:id="rId3" imgW="495085" imgH="228501" progId="Equation.3">
                  <p:embed/>
                </p:oleObj>
              </mc:Choice>
              <mc:Fallback>
                <p:oleObj name="Формула" r:id="rId3" imgW="495085" imgH="228501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1219200"/>
                        <a:ext cx="1541463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3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Georgia" panose="02040502050405020303" pitchFamily="18" charset="0"/>
            </a:endParaRPr>
          </a:p>
        </p:txBody>
      </p:sp>
      <p:graphicFrame>
        <p:nvGraphicFramePr>
          <p:cNvPr id="7174" name="Object 3"/>
          <p:cNvGraphicFramePr>
            <a:graphicFrameLocks noChangeAspect="1"/>
          </p:cNvGraphicFramePr>
          <p:nvPr/>
        </p:nvGraphicFramePr>
        <p:xfrm>
          <a:off x="2133600" y="2514600"/>
          <a:ext cx="1385888" cy="133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3" name="Формула" r:id="rId5" imgW="444307" imgH="444307" progId="Equation.3">
                  <p:embed/>
                </p:oleObj>
              </mc:Choice>
              <mc:Fallback>
                <p:oleObj name="Формула" r:id="rId5" imgW="444307" imgH="444307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2514600"/>
                        <a:ext cx="1385888" cy="1333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5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Georgia" panose="02040502050405020303" pitchFamily="18" charset="0"/>
            </a:endParaRPr>
          </a:p>
        </p:txBody>
      </p:sp>
      <p:graphicFrame>
        <p:nvGraphicFramePr>
          <p:cNvPr id="7176" name="Object 5"/>
          <p:cNvGraphicFramePr>
            <a:graphicFrameLocks noChangeAspect="1"/>
          </p:cNvGraphicFramePr>
          <p:nvPr/>
        </p:nvGraphicFramePr>
        <p:xfrm>
          <a:off x="571500" y="4357688"/>
          <a:ext cx="1554163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4" name="Формула" r:id="rId7" imgW="469900" imgH="279400" progId="Equation.3">
                  <p:embed/>
                </p:oleObj>
              </mc:Choice>
              <mc:Fallback>
                <p:oleObj name="Формула" r:id="rId7" imgW="469900" imgH="2794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" y="4357688"/>
                        <a:ext cx="1554163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7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Georgia" panose="02040502050405020303" pitchFamily="18" charset="0"/>
            </a:endParaRPr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Georgia" panose="02040502050405020303" pitchFamily="18" charset="0"/>
            </a:endParaRPr>
          </a:p>
        </p:txBody>
      </p:sp>
      <p:graphicFrame>
        <p:nvGraphicFramePr>
          <p:cNvPr id="7179" name="Object 9"/>
          <p:cNvGraphicFramePr>
            <a:graphicFrameLocks noChangeAspect="1"/>
          </p:cNvGraphicFramePr>
          <p:nvPr/>
        </p:nvGraphicFramePr>
        <p:xfrm>
          <a:off x="5889625" y="2212975"/>
          <a:ext cx="352425" cy="525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5" name="Формула" r:id="rId9" imgW="114151" imgH="215619" progId="Equation.3">
                  <p:embed/>
                </p:oleObj>
              </mc:Choice>
              <mc:Fallback>
                <p:oleObj name="Формула" r:id="rId9" imgW="114151" imgH="215619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89625" y="2212975"/>
                        <a:ext cx="352425" cy="525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>
              <a:latin typeface="Georgia" panose="02040502050405020303" pitchFamily="18" charset="0"/>
            </a:endParaRPr>
          </a:p>
        </p:txBody>
      </p:sp>
      <p:graphicFrame>
        <p:nvGraphicFramePr>
          <p:cNvPr id="7181" name="Object 15"/>
          <p:cNvGraphicFramePr>
            <a:graphicFrameLocks noChangeAspect="1"/>
          </p:cNvGraphicFramePr>
          <p:nvPr/>
        </p:nvGraphicFramePr>
        <p:xfrm>
          <a:off x="571500" y="5786438"/>
          <a:ext cx="1679575" cy="747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6" name="Формула" r:id="rId11" imgW="508000" imgH="228600" progId="Equation.3">
                  <p:embed/>
                </p:oleObj>
              </mc:Choice>
              <mc:Fallback>
                <p:oleObj name="Формула" r:id="rId11" imgW="508000" imgH="2286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" y="5786438"/>
                        <a:ext cx="1679575" cy="747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82" name="Object 8"/>
          <p:cNvGraphicFramePr>
            <a:graphicFrameLocks noChangeAspect="1"/>
          </p:cNvGraphicFramePr>
          <p:nvPr/>
        </p:nvGraphicFramePr>
        <p:xfrm>
          <a:off x="214313" y="1143000"/>
          <a:ext cx="2286000" cy="83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7" name="Формула" r:id="rId13" imgW="609600" imgH="228600" progId="Equation.3">
                  <p:embed/>
                </p:oleObj>
              </mc:Choice>
              <mc:Fallback>
                <p:oleObj name="Формула" r:id="rId13" imgW="609600" imgH="2286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313" y="1143000"/>
                        <a:ext cx="2286000" cy="831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83" name="Object 8"/>
          <p:cNvGraphicFramePr>
            <a:graphicFrameLocks noChangeAspect="1"/>
          </p:cNvGraphicFramePr>
          <p:nvPr/>
        </p:nvGraphicFramePr>
        <p:xfrm>
          <a:off x="4060825" y="1219200"/>
          <a:ext cx="1344613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8" name="Формула" r:id="rId15" imgW="431613" imgH="228501" progId="Equation.3">
                  <p:embed/>
                </p:oleObj>
              </mc:Choice>
              <mc:Fallback>
                <p:oleObj name="Формула" r:id="rId15" imgW="431613" imgH="228501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0825" y="1219200"/>
                        <a:ext cx="1344613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84" name="Object 10"/>
          <p:cNvGraphicFramePr>
            <a:graphicFrameLocks noChangeAspect="1"/>
          </p:cNvGraphicFramePr>
          <p:nvPr/>
        </p:nvGraphicFramePr>
        <p:xfrm>
          <a:off x="5429250" y="1200150"/>
          <a:ext cx="1304925" cy="723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9" name="Формула" r:id="rId17" imgW="418918" imgH="241195" progId="Equation.3">
                  <p:embed/>
                </p:oleObj>
              </mc:Choice>
              <mc:Fallback>
                <p:oleObj name="Формула" r:id="rId17" imgW="418918" imgH="241195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9250" y="1200150"/>
                        <a:ext cx="1304925" cy="723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85" name="Object 11"/>
          <p:cNvGraphicFramePr>
            <a:graphicFrameLocks noChangeAspect="1"/>
          </p:cNvGraphicFramePr>
          <p:nvPr/>
        </p:nvGraphicFramePr>
        <p:xfrm>
          <a:off x="6643688" y="1143000"/>
          <a:ext cx="798512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0" name="Формула" r:id="rId19" imgW="126780" imgH="164814" progId="Equation.3">
                  <p:embed/>
                </p:oleObj>
              </mc:Choice>
              <mc:Fallback>
                <p:oleObj name="Формула" r:id="rId19" imgW="126780" imgH="164814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43688" y="1143000"/>
                        <a:ext cx="798512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86" name="Object 12"/>
          <p:cNvGraphicFramePr>
            <a:graphicFrameLocks noChangeAspect="1"/>
          </p:cNvGraphicFramePr>
          <p:nvPr/>
        </p:nvGraphicFramePr>
        <p:xfrm>
          <a:off x="457200" y="2514600"/>
          <a:ext cx="1663700" cy="133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1" name="Формула" r:id="rId21" imgW="533169" imgH="444307" progId="Equation.3">
                  <p:embed/>
                </p:oleObj>
              </mc:Choice>
              <mc:Fallback>
                <p:oleObj name="Формула" r:id="rId21" imgW="533169" imgH="444307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2514600"/>
                        <a:ext cx="1663700" cy="1333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87" name="Object 14"/>
          <p:cNvGraphicFramePr>
            <a:graphicFrameLocks noChangeAspect="1"/>
          </p:cNvGraphicFramePr>
          <p:nvPr/>
        </p:nvGraphicFramePr>
        <p:xfrm>
          <a:off x="3505200" y="2514600"/>
          <a:ext cx="1385888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2" name="Формула" r:id="rId23" imgW="444307" imgH="457002" progId="Equation.3">
                  <p:embed/>
                </p:oleObj>
              </mc:Choice>
              <mc:Fallback>
                <p:oleObj name="Формула" r:id="rId23" imgW="444307" imgH="457002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2514600"/>
                        <a:ext cx="1385888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88" name="Object 13"/>
          <p:cNvGraphicFramePr>
            <a:graphicFrameLocks noChangeAspect="1"/>
          </p:cNvGraphicFramePr>
          <p:nvPr/>
        </p:nvGraphicFramePr>
        <p:xfrm>
          <a:off x="4857750" y="2571750"/>
          <a:ext cx="1765300" cy="146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3" name="Формула" r:id="rId25" imgW="457002" imgH="393529" progId="Equation.3">
                  <p:embed/>
                </p:oleObj>
              </mc:Choice>
              <mc:Fallback>
                <p:oleObj name="Формула" r:id="rId25" imgW="457002" imgH="393529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7750" y="2571750"/>
                        <a:ext cx="1765300" cy="1462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89" name="Object 16"/>
          <p:cNvGraphicFramePr>
            <a:graphicFrameLocks noChangeAspect="1"/>
          </p:cNvGraphicFramePr>
          <p:nvPr/>
        </p:nvGraphicFramePr>
        <p:xfrm>
          <a:off x="2214563" y="4500563"/>
          <a:ext cx="839787" cy="74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4" name="Формула" r:id="rId27" imgW="253890" imgH="228501" progId="Equation.3">
                  <p:embed/>
                </p:oleObj>
              </mc:Choice>
              <mc:Fallback>
                <p:oleObj name="Формула" r:id="rId27" imgW="253890" imgH="228501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4563" y="4500563"/>
                        <a:ext cx="839787" cy="749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90" name="Object 15"/>
          <p:cNvGraphicFramePr>
            <a:graphicFrameLocks noChangeAspect="1"/>
          </p:cNvGraphicFramePr>
          <p:nvPr/>
        </p:nvGraphicFramePr>
        <p:xfrm>
          <a:off x="2357438" y="5786438"/>
          <a:ext cx="1470025" cy="788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5" name="Формула" r:id="rId29" imgW="444307" imgH="241195" progId="Equation.3">
                  <p:embed/>
                </p:oleObj>
              </mc:Choice>
              <mc:Fallback>
                <p:oleObj name="Формула" r:id="rId29" imgW="444307" imgH="241195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57438" y="5786438"/>
                        <a:ext cx="1470025" cy="788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91" name="Object 16"/>
          <p:cNvGraphicFramePr>
            <a:graphicFrameLocks noChangeAspect="1"/>
          </p:cNvGraphicFramePr>
          <p:nvPr/>
        </p:nvGraphicFramePr>
        <p:xfrm>
          <a:off x="3929063" y="5643563"/>
          <a:ext cx="1368425" cy="1071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6" name="Формула" r:id="rId31" imgW="304668" imgH="241195" progId="Equation.3">
                  <p:embed/>
                </p:oleObj>
              </mc:Choice>
              <mc:Fallback>
                <p:oleObj name="Формула" r:id="rId31" imgW="304668" imgH="241195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9063" y="5643563"/>
                        <a:ext cx="1368425" cy="1071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539750" y="260350"/>
            <a:ext cx="8066088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ru-RU" altLang="ru-RU" b="1" i="1">
                <a:solidFill>
                  <a:schemeClr val="accent2"/>
                </a:solidFill>
                <a:latin typeface="Arial" panose="020B0604020202020204" pitchFamily="34" charset="0"/>
              </a:rPr>
              <a:t>Иррациональным уравнением называется уравнение, содержащее неизвестную под знаком корня, а также под знаком возведения в дробную степень. </a:t>
            </a:r>
          </a:p>
        </p:txBody>
      </p:sp>
      <p:graphicFrame>
        <p:nvGraphicFramePr>
          <p:cNvPr id="8195" name="Object 5"/>
          <p:cNvGraphicFramePr>
            <a:graphicFrameLocks noChangeAspect="1"/>
          </p:cNvGraphicFramePr>
          <p:nvPr/>
        </p:nvGraphicFramePr>
        <p:xfrm>
          <a:off x="2503488" y="3144838"/>
          <a:ext cx="4276725" cy="2663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6" name="Формула" r:id="rId3" imgW="1346200" imgH="838200" progId="Equation.3">
                  <p:embed/>
                </p:oleObj>
              </mc:Choice>
              <mc:Fallback>
                <p:oleObj name="Формула" r:id="rId3" imgW="1346200" imgH="838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3488" y="3144838"/>
                        <a:ext cx="4276725" cy="2663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idx="1"/>
          </p:nvPr>
        </p:nvSpPr>
        <p:spPr>
          <a:xfrm>
            <a:off x="214313" y="333375"/>
            <a:ext cx="8483600" cy="5310188"/>
          </a:xfrm>
        </p:spPr>
        <p:txBody>
          <a:bodyPr rtlCol="0">
            <a:normAutofit fontScale="92500" lnSpcReduction="10000"/>
          </a:bodyPr>
          <a:lstStyle/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ru-RU" sz="1000" b="1" dirty="0" smtClean="0"/>
          </a:p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sz="4300" b="1" i="1" dirty="0" smtClean="0">
                <a:solidFill>
                  <a:schemeClr val="accent2"/>
                </a:solidFill>
              </a:rPr>
              <a:t>Метод возведения в степень </a:t>
            </a:r>
          </a:p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sz="4300" b="1" i="1" dirty="0" smtClean="0">
                <a:solidFill>
                  <a:schemeClr val="accent2"/>
                </a:solidFill>
              </a:rPr>
              <a:t>обеих частей уравнения: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b="1" i="1" dirty="0" smtClean="0">
              <a:solidFill>
                <a:schemeClr val="accent2"/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ru-RU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3500" b="1" dirty="0" smtClean="0">
                <a:solidFill>
                  <a:schemeClr val="tx2">
                    <a:lumMod val="75000"/>
                  </a:schemeClr>
                </a:solidFill>
              </a:rPr>
              <a:t>1)  Если иррациональное уравнение содержит только один радикал, то нужно записать так, чтобы в одной части знака равенства оказался только этот радикал. Затем обе части уравнения возводят в одну и ту же степень, чтобы получилась рациональное уравнение. </a:t>
            </a:r>
          </a:p>
        </p:txBody>
      </p:sp>
      <p:pic>
        <p:nvPicPr>
          <p:cNvPr id="9219" name="Picture 9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525" y="1773238"/>
            <a:ext cx="40671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idx="1"/>
          </p:nvPr>
        </p:nvSpPr>
        <p:spPr>
          <a:xfrm>
            <a:off x="468313" y="260350"/>
            <a:ext cx="8229600" cy="5097463"/>
          </a:xfrm>
        </p:spPr>
        <p:txBody>
          <a:bodyPr rtlCol="0">
            <a:normAutofit fontScale="92500" lnSpcReduction="20000"/>
          </a:bodyPr>
          <a:lstStyle/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ru-RU" b="1" dirty="0" smtClean="0"/>
          </a:p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ru-RU" sz="1000" b="1" dirty="0" smtClean="0"/>
          </a:p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sz="4300" b="1" i="1" dirty="0" smtClean="0">
                <a:solidFill>
                  <a:schemeClr val="accent2"/>
                </a:solidFill>
              </a:rPr>
              <a:t>Метод возведения в степень обеих частей уравнения: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ru-RU" b="1" i="1" dirty="0" smtClean="0">
              <a:solidFill>
                <a:schemeClr val="accent2"/>
              </a:solidFill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endParaRPr lang="ru-RU" b="1" i="1" dirty="0" smtClean="0">
              <a:solidFill>
                <a:schemeClr val="accent2"/>
              </a:solidFill>
            </a:endParaRPr>
          </a:p>
          <a:p>
            <a:pPr algn="just" eaLnBrk="1" fontAlgn="auto" hangingPunct="1">
              <a:lnSpc>
                <a:spcPct val="90000"/>
              </a:lnSpc>
              <a:spcAft>
                <a:spcPts val="0"/>
              </a:spcAft>
              <a:buFontTx/>
              <a:buNone/>
              <a:defRPr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2)  Если в иррациональном уравнении содержится два или более радикала, то сначала изолируется один из радикалов, затем обе части уравнения возводят в одну и ту же степень, и повторяют операцию возведения в степень до тех пор, пока не получится рациональное уравнение.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6" t="20508" r="34114" b="10156"/>
          <a:stretch>
            <a:fillRect/>
          </a:stretch>
        </p:blipFill>
        <p:spPr bwMode="auto">
          <a:xfrm>
            <a:off x="1042988" y="765175"/>
            <a:ext cx="6913562" cy="663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2"/>
          <p:cNvSpPr txBox="1">
            <a:spLocks noChangeArrowheads="1"/>
          </p:cNvSpPr>
          <p:nvPr/>
        </p:nvSpPr>
        <p:spPr bwMode="auto">
          <a:xfrm>
            <a:off x="2411413" y="260350"/>
            <a:ext cx="51133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FF0000"/>
                </a:solidFill>
                <a:latin typeface="Arial" panose="020B0604020202020204" pitchFamily="34" charset="0"/>
              </a:rPr>
              <a:t>Решение уравнений с проверкой: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3" t="19531" r="23682" b="10156"/>
          <a:stretch>
            <a:fillRect/>
          </a:stretch>
        </p:blipFill>
        <p:spPr bwMode="auto">
          <a:xfrm>
            <a:off x="900113" y="836613"/>
            <a:ext cx="7786687" cy="616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Box 1"/>
          <p:cNvSpPr txBox="1">
            <a:spLocks noChangeArrowheads="1"/>
          </p:cNvSpPr>
          <p:nvPr/>
        </p:nvSpPr>
        <p:spPr bwMode="auto">
          <a:xfrm>
            <a:off x="2411413" y="260350"/>
            <a:ext cx="51133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FF0000"/>
                </a:solidFill>
                <a:latin typeface="Arial" panose="020B0604020202020204" pitchFamily="34" charset="0"/>
              </a:rPr>
              <a:t>Решение уравнений с проверкой: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Группа 7"/>
          <p:cNvGrpSpPr>
            <a:grpSpLocks/>
          </p:cNvGrpSpPr>
          <p:nvPr/>
        </p:nvGrpSpPr>
        <p:grpSpPr bwMode="auto">
          <a:xfrm>
            <a:off x="617538" y="1265238"/>
            <a:ext cx="6618287" cy="1443037"/>
            <a:chOff x="419100" y="476250"/>
            <a:chExt cx="7558088" cy="1728788"/>
          </a:xfrm>
        </p:grpSpPr>
        <p:graphicFrame>
          <p:nvGraphicFramePr>
            <p:cNvPr id="13321" name="Object 2"/>
            <p:cNvGraphicFramePr>
              <a:graphicFrameLocks noChangeAspect="1"/>
            </p:cNvGraphicFramePr>
            <p:nvPr/>
          </p:nvGraphicFramePr>
          <p:xfrm>
            <a:off x="419100" y="692150"/>
            <a:ext cx="4203699" cy="977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24" name="Формула" r:id="rId3" imgW="1091726" imgH="253890" progId="Equation.3">
                    <p:embed/>
                  </p:oleObj>
                </mc:Choice>
                <mc:Fallback>
                  <p:oleObj name="Формула" r:id="rId3" imgW="1091726" imgH="253890" progId="Equation.3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9100" y="692150"/>
                          <a:ext cx="4203699" cy="9779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322" name="AutoShape 3"/>
            <p:cNvSpPr>
              <a:spLocks/>
            </p:cNvSpPr>
            <p:nvPr/>
          </p:nvSpPr>
          <p:spPr bwMode="auto">
            <a:xfrm>
              <a:off x="4932363" y="476250"/>
              <a:ext cx="288925" cy="1728788"/>
            </a:xfrm>
            <a:prstGeom prst="leftBrace">
              <a:avLst>
                <a:gd name="adj1" fmla="val 49863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latin typeface="Arial" panose="020B0604020202020204" pitchFamily="34" charset="0"/>
              </a:endParaRPr>
            </a:p>
          </p:txBody>
        </p:sp>
        <p:graphicFrame>
          <p:nvGraphicFramePr>
            <p:cNvPr id="13323" name="Object 4"/>
            <p:cNvGraphicFramePr>
              <a:graphicFrameLocks noChangeAspect="1"/>
            </p:cNvGraphicFramePr>
            <p:nvPr/>
          </p:nvGraphicFramePr>
          <p:xfrm>
            <a:off x="5272088" y="549275"/>
            <a:ext cx="2705100" cy="14747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25" name="Формула" r:id="rId5" imgW="838200" imgH="457200" progId="Equation.3">
                    <p:embed/>
                  </p:oleObj>
                </mc:Choice>
                <mc:Fallback>
                  <p:oleObj name="Формула" r:id="rId5" imgW="838200" imgH="457200" progId="Equation.3">
                    <p:embed/>
                    <p:pic>
                      <p:nvPicPr>
                        <p:cNvPr id="0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72088" y="549275"/>
                          <a:ext cx="2705100" cy="14747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3315" name="Группа 8"/>
          <p:cNvGrpSpPr>
            <a:grpSpLocks/>
          </p:cNvGrpSpPr>
          <p:nvPr/>
        </p:nvGrpSpPr>
        <p:grpSpPr bwMode="auto">
          <a:xfrm>
            <a:off x="395288" y="3357563"/>
            <a:ext cx="8121650" cy="1377950"/>
            <a:chOff x="53975" y="2708275"/>
            <a:chExt cx="9423272" cy="1728788"/>
          </a:xfrm>
        </p:grpSpPr>
        <p:graphicFrame>
          <p:nvGraphicFramePr>
            <p:cNvPr id="13318" name="Object 8"/>
            <p:cNvGraphicFramePr>
              <a:graphicFrameLocks noChangeAspect="1"/>
            </p:cNvGraphicFramePr>
            <p:nvPr/>
          </p:nvGraphicFramePr>
          <p:xfrm>
            <a:off x="53975" y="2955925"/>
            <a:ext cx="4641850" cy="977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26" name="Формула" r:id="rId7" imgW="1205977" imgH="253890" progId="Equation.3">
                    <p:embed/>
                  </p:oleObj>
                </mc:Choice>
                <mc:Fallback>
                  <p:oleObj name="Формула" r:id="rId7" imgW="1205977" imgH="253890" progId="Equation.3">
                    <p:embed/>
                    <p:pic>
                      <p:nvPicPr>
                        <p:cNvPr id="0" name="Object 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975" y="2955925"/>
                          <a:ext cx="4641850" cy="9779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319" name="AutoShape 9"/>
            <p:cNvSpPr>
              <a:spLocks/>
            </p:cNvSpPr>
            <p:nvPr/>
          </p:nvSpPr>
          <p:spPr bwMode="auto">
            <a:xfrm>
              <a:off x="4572000" y="2708275"/>
              <a:ext cx="288925" cy="1728788"/>
            </a:xfrm>
            <a:prstGeom prst="leftBrace">
              <a:avLst>
                <a:gd name="adj1" fmla="val 49863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ru-RU" altLang="ru-RU" sz="1800">
                <a:latin typeface="Arial" panose="020B0604020202020204" pitchFamily="34" charset="0"/>
              </a:endParaRPr>
            </a:p>
          </p:txBody>
        </p:sp>
        <p:graphicFrame>
          <p:nvGraphicFramePr>
            <p:cNvPr id="13320" name="Object 10"/>
            <p:cNvGraphicFramePr>
              <a:graphicFrameLocks noChangeAspect="1"/>
            </p:cNvGraphicFramePr>
            <p:nvPr/>
          </p:nvGraphicFramePr>
          <p:xfrm>
            <a:off x="4897310" y="2801143"/>
            <a:ext cx="4579937" cy="12874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27" name="Уравнение" r:id="rId9" imgW="1536700" imgH="431800" progId="Equation.3">
                    <p:embed/>
                  </p:oleObj>
                </mc:Choice>
                <mc:Fallback>
                  <p:oleObj name="Уравнение" r:id="rId9" imgW="1536700" imgH="431800" progId="Equation.3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97310" y="2801143"/>
                          <a:ext cx="4579937" cy="128746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2050" name="Ink 11"/>
              <p14:cNvContentPartPr>
                <a14:cpLocks xmlns:a14="http://schemas.microsoft.com/office/drawing/2010/main" noRot="1" noChangeAspect="1" noEditPoints="1" noChangeArrowheads="1" noChangeShapeType="1"/>
              </p14:cNvContentPartPr>
              <p14:nvPr/>
            </p14:nvContentPartPr>
            <p14:xfrm>
              <a:off x="0" y="6443663"/>
              <a:ext cx="14288" cy="71437"/>
            </p14:xfrm>
          </p:contentPart>
        </mc:Choice>
        <mc:Fallback>
          <p:pic>
            <p:nvPicPr>
              <p:cNvPr id="2050" name="Ink 11"/>
              <p:cNvPicPr>
                <a:picLocks noRot="1" noChangeAspect="1" noEditPoints="1" noChangeArrowheads="1" noChangeShapeType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-9287" y="6434330"/>
                <a:ext cx="32862" cy="90104"/>
              </a:xfrm>
              <a:prstGeom prst="rect">
                <a:avLst/>
              </a:prstGeom>
            </p:spPr>
          </p:pic>
        </mc:Fallback>
      </mc:AlternateContent>
      <p:sp>
        <p:nvSpPr>
          <p:cNvPr id="13317" name="TextBox 10"/>
          <p:cNvSpPr txBox="1">
            <a:spLocks noChangeArrowheads="1"/>
          </p:cNvSpPr>
          <p:nvPr/>
        </p:nvSpPr>
        <p:spPr bwMode="auto">
          <a:xfrm>
            <a:off x="2411413" y="260350"/>
            <a:ext cx="51133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FF0000"/>
                </a:solidFill>
                <a:latin typeface="Arial" panose="020B0604020202020204" pitchFamily="34" charset="0"/>
              </a:rPr>
              <a:t>Решение уравнений с переходом к  системе уравнения и неравенств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3" t="41016" r="24780" b="13086"/>
          <a:stretch>
            <a:fillRect/>
          </a:stretch>
        </p:blipFill>
        <p:spPr bwMode="auto">
          <a:xfrm>
            <a:off x="0" y="357188"/>
            <a:ext cx="9063038" cy="478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Группа 5"/>
          <p:cNvGrpSpPr>
            <a:grpSpLocks/>
          </p:cNvGrpSpPr>
          <p:nvPr/>
        </p:nvGrpSpPr>
        <p:grpSpPr bwMode="auto">
          <a:xfrm>
            <a:off x="142875" y="285750"/>
            <a:ext cx="9001125" cy="6000750"/>
            <a:chOff x="142844" y="285728"/>
            <a:chExt cx="9001156" cy="6000792"/>
          </a:xfrm>
        </p:grpSpPr>
        <p:pic>
          <p:nvPicPr>
            <p:cNvPr id="15363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842" t="30469" r="30783" b="38281"/>
            <a:stretch>
              <a:fillRect/>
            </a:stretch>
          </p:blipFill>
          <p:spPr bwMode="auto">
            <a:xfrm>
              <a:off x="142844" y="285728"/>
              <a:ext cx="8289040" cy="33575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4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963" t="36328" r="29375" b="41211"/>
            <a:stretch>
              <a:fillRect/>
            </a:stretch>
          </p:blipFill>
          <p:spPr bwMode="auto">
            <a:xfrm>
              <a:off x="214282" y="3643314"/>
              <a:ext cx="8929718" cy="2643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5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963" t="26367" r="46193" b="65820"/>
            <a:stretch>
              <a:fillRect/>
            </a:stretch>
          </p:blipFill>
          <p:spPr bwMode="auto">
            <a:xfrm>
              <a:off x="285720" y="4214818"/>
              <a:ext cx="928694" cy="1061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92" t="19727" r="50848" b="70331"/>
          <a:stretch>
            <a:fillRect/>
          </a:stretch>
        </p:blipFill>
        <p:spPr bwMode="auto">
          <a:xfrm>
            <a:off x="642938" y="214313"/>
            <a:ext cx="407193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53" t="19727" r="34077" b="69620"/>
          <a:stretch>
            <a:fillRect/>
          </a:stretch>
        </p:blipFill>
        <p:spPr bwMode="auto">
          <a:xfrm>
            <a:off x="4643438" y="214313"/>
            <a:ext cx="3071812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92" t="31799" r="52844" b="56126"/>
          <a:stretch>
            <a:fillRect/>
          </a:stretch>
        </p:blipFill>
        <p:spPr bwMode="auto">
          <a:xfrm>
            <a:off x="642938" y="1428750"/>
            <a:ext cx="37147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6" t="41992" r="42899" b="18945"/>
          <a:stretch>
            <a:fillRect/>
          </a:stretch>
        </p:blipFill>
        <p:spPr bwMode="auto">
          <a:xfrm>
            <a:off x="428625" y="2714625"/>
            <a:ext cx="6007100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58" t="23438" r="41801" b="10156"/>
          <a:stretch>
            <a:fillRect/>
          </a:stretch>
        </p:blipFill>
        <p:spPr bwMode="auto">
          <a:xfrm>
            <a:off x="928688" y="0"/>
            <a:ext cx="6072187" cy="665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6" t="20508" r="26427" b="66977"/>
          <a:stretch>
            <a:fillRect/>
          </a:stretch>
        </p:blipFill>
        <p:spPr bwMode="auto">
          <a:xfrm>
            <a:off x="500063" y="357188"/>
            <a:ext cx="7358062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6" t="33023" r="26427" b="47787"/>
          <a:stretch>
            <a:fillRect/>
          </a:stretch>
        </p:blipFill>
        <p:spPr bwMode="auto">
          <a:xfrm>
            <a:off x="500063" y="1428750"/>
            <a:ext cx="7358062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6" t="51378" r="26427" b="25259"/>
          <a:stretch>
            <a:fillRect/>
          </a:stretch>
        </p:blipFill>
        <p:spPr bwMode="auto">
          <a:xfrm>
            <a:off x="500063" y="3000375"/>
            <a:ext cx="7358062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6" t="75574" r="26427" b="8203"/>
          <a:stretch>
            <a:fillRect/>
          </a:stretch>
        </p:blipFill>
        <p:spPr bwMode="auto">
          <a:xfrm>
            <a:off x="500063" y="5072063"/>
            <a:ext cx="7358062" cy="138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07" t="24414" r="38506" b="8203"/>
          <a:stretch>
            <a:fillRect/>
          </a:stretch>
        </p:blipFill>
        <p:spPr bwMode="auto">
          <a:xfrm>
            <a:off x="785813" y="214313"/>
            <a:ext cx="6143625" cy="632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6" t="26367" r="31369" b="13086"/>
          <a:stretch>
            <a:fillRect/>
          </a:stretch>
        </p:blipFill>
        <p:spPr bwMode="auto">
          <a:xfrm>
            <a:off x="285750" y="285750"/>
            <a:ext cx="7918450" cy="621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38" t="20703" r="25842" b="45068"/>
          <a:stretch>
            <a:fillRect/>
          </a:stretch>
        </p:blipFill>
        <p:spPr bwMode="auto">
          <a:xfrm>
            <a:off x="1143000" y="571500"/>
            <a:ext cx="6677025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07" name="Группа 4"/>
          <p:cNvGrpSpPr>
            <a:grpSpLocks/>
          </p:cNvGrpSpPr>
          <p:nvPr/>
        </p:nvGrpSpPr>
        <p:grpSpPr bwMode="auto">
          <a:xfrm>
            <a:off x="857250" y="3429000"/>
            <a:ext cx="6962775" cy="2876550"/>
            <a:chOff x="857224" y="3429000"/>
            <a:chExt cx="6962801" cy="2877059"/>
          </a:xfrm>
        </p:grpSpPr>
        <p:pic>
          <p:nvPicPr>
            <p:cNvPr id="21508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038" t="55811" r="25842" b="16104"/>
            <a:stretch>
              <a:fillRect/>
            </a:stretch>
          </p:blipFill>
          <p:spPr bwMode="auto">
            <a:xfrm>
              <a:off x="1143000" y="3429000"/>
              <a:ext cx="6677025" cy="2286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09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452" t="63103" r="62665" b="31641"/>
            <a:stretch>
              <a:fillRect/>
            </a:stretch>
          </p:blipFill>
          <p:spPr bwMode="auto">
            <a:xfrm>
              <a:off x="857224" y="5643578"/>
              <a:ext cx="2214578" cy="6624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3" t="23438" r="49487" b="52406"/>
          <a:stretch>
            <a:fillRect/>
          </a:stretch>
        </p:blipFill>
        <p:spPr bwMode="auto">
          <a:xfrm>
            <a:off x="1143000" y="233363"/>
            <a:ext cx="4286250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3" t="46162" r="49487" b="10156"/>
          <a:stretch>
            <a:fillRect/>
          </a:stretch>
        </p:blipFill>
        <p:spPr bwMode="auto">
          <a:xfrm>
            <a:off x="1143000" y="2500313"/>
            <a:ext cx="4286250" cy="435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550</TotalTime>
  <Words>182</Words>
  <Application>Microsoft Office PowerPoint</Application>
  <PresentationFormat>Экран (4:3)</PresentationFormat>
  <Paragraphs>23</Paragraphs>
  <Slides>19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9" baseType="lpstr">
      <vt:lpstr>Arial</vt:lpstr>
      <vt:lpstr>Calibri</vt:lpstr>
      <vt:lpstr>Arial Black</vt:lpstr>
      <vt:lpstr>Times New Roman</vt:lpstr>
      <vt:lpstr>Constantia</vt:lpstr>
      <vt:lpstr>Georgia</vt:lpstr>
      <vt:lpstr>Wingdings</vt:lpstr>
      <vt:lpstr>Тема Office</vt:lpstr>
      <vt:lpstr>Формула</vt:lpstr>
      <vt:lpstr>Microsoft Equation 3.0</vt:lpstr>
      <vt:lpstr>Презентация PowerPoint</vt:lpstr>
      <vt:lpstr> Корень n-ой степени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User</cp:lastModifiedBy>
  <cp:revision>59</cp:revision>
  <dcterms:created xsi:type="dcterms:W3CDTF">2010-11-02T11:33:25Z</dcterms:created>
  <dcterms:modified xsi:type="dcterms:W3CDTF">2020-05-17T04:20:18Z</dcterms:modified>
</cp:coreProperties>
</file>