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8E99A-5FA6-4256-9A53-A5E9F09B726E}" type="datetimeFigureOut">
              <a:rPr lang="ru-RU" smtClean="0"/>
              <a:t>17.09.2019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32DA9C64-CE95-480F-A78B-081534D612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1875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8E99A-5FA6-4256-9A53-A5E9F09B726E}" type="datetimeFigureOut">
              <a:rPr lang="ru-RU" smtClean="0"/>
              <a:t>17.09.2019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A9C64-CE95-480F-A78B-081534D612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3300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8E99A-5FA6-4256-9A53-A5E9F09B726E}" type="datetimeFigureOut">
              <a:rPr lang="ru-RU" smtClean="0"/>
              <a:t>17.09.2019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2DA9C64-CE95-480F-A78B-081534D612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2060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8E99A-5FA6-4256-9A53-A5E9F09B726E}" type="datetimeFigureOut">
              <a:rPr lang="ru-RU" smtClean="0"/>
              <a:t>17.09.2019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2DA9C64-CE95-480F-A78B-081534D612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6060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8E99A-5FA6-4256-9A53-A5E9F09B726E}" type="datetimeFigureOut">
              <a:rPr lang="ru-RU" smtClean="0"/>
              <a:t>17.09.2019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2DA9C64-CE95-480F-A78B-081534D612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1382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8E99A-5FA6-4256-9A53-A5E9F09B726E}" type="datetimeFigureOut">
              <a:rPr lang="ru-RU" smtClean="0"/>
              <a:t>17.09.2019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A9C64-CE95-480F-A78B-081534D612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679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8E99A-5FA6-4256-9A53-A5E9F09B726E}" type="datetimeFigureOut">
              <a:rPr lang="ru-RU" smtClean="0"/>
              <a:t>17.09.2019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A9C64-CE95-480F-A78B-081534D612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6632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8E99A-5FA6-4256-9A53-A5E9F09B726E}" type="datetimeFigureOut">
              <a:rPr lang="ru-RU" smtClean="0"/>
              <a:t>17.09.2019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A9C64-CE95-480F-A78B-081534D612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0778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8E99A-5FA6-4256-9A53-A5E9F09B726E}" type="datetimeFigureOut">
              <a:rPr lang="ru-RU" smtClean="0"/>
              <a:t>17.09.2019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2DA9C64-CE95-480F-A78B-081534D612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7652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8E99A-5FA6-4256-9A53-A5E9F09B726E}" type="datetimeFigureOut">
              <a:rPr lang="ru-RU" smtClean="0"/>
              <a:t>17.09.2019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2DA9C64-CE95-480F-A78B-081534D612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5938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8E99A-5FA6-4256-9A53-A5E9F09B726E}" type="datetimeFigureOut">
              <a:rPr lang="ru-RU" smtClean="0"/>
              <a:t>17.09.2019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2DA9C64-CE95-480F-A78B-081534D61271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893827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8E99A-5FA6-4256-9A53-A5E9F09B726E}" type="datetimeFigureOut">
              <a:rPr lang="ru-RU" smtClean="0"/>
              <a:t>17.09.2019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2DA9C64-CE95-480F-A78B-081534D612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10919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8E99A-5FA6-4256-9A53-A5E9F09B726E}" type="datetimeFigureOut">
              <a:rPr lang="ru-RU" smtClean="0"/>
              <a:t>17.09.2019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2DA9C64-CE95-480F-A78B-081534D61271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829927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8E99A-5FA6-4256-9A53-A5E9F09B726E}" type="datetimeFigureOut">
              <a:rPr lang="ru-RU" smtClean="0"/>
              <a:t>17.09.2019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2DA9C64-CE95-480F-A78B-081534D612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9615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8E99A-5FA6-4256-9A53-A5E9F09B726E}" type="datetimeFigureOut">
              <a:rPr lang="ru-RU" smtClean="0"/>
              <a:t>17.09.2019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A9C64-CE95-480F-A78B-081534D612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0419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8E99A-5FA6-4256-9A53-A5E9F09B726E}" type="datetimeFigureOut">
              <a:rPr lang="ru-RU" smtClean="0"/>
              <a:t>17.09.2019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A9C64-CE95-480F-A78B-081534D612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8950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B8E99A-5FA6-4256-9A53-A5E9F09B726E}" type="datetimeFigureOut">
              <a:rPr lang="ru-RU" smtClean="0"/>
              <a:t>17.09.2019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2DA9C64-CE95-480F-A78B-081534D612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025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52E6693-06DE-47BA-85AE-46F37FC3737C}"/>
              </a:ext>
            </a:extLst>
          </p:cNvPr>
          <p:cNvSpPr txBox="1"/>
          <p:nvPr/>
        </p:nvSpPr>
        <p:spPr>
          <a:xfrm>
            <a:off x="1139483" y="674400"/>
            <a:ext cx="10325687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accent1">
                    <a:lumMod val="75000"/>
                  </a:schemeClr>
                </a:solidFill>
              </a:rPr>
              <a:t>Раздел 2. </a:t>
            </a:r>
            <a:r>
              <a:rPr lang="ru-RU" sz="3200" dirty="0"/>
              <a:t>Корни, степени, логарифмы.</a:t>
            </a:r>
          </a:p>
          <a:p>
            <a:pPr algn="ctr"/>
            <a:endParaRPr lang="ru-RU" sz="3200" dirty="0"/>
          </a:p>
          <a:p>
            <a:pPr algn="ctr"/>
            <a:r>
              <a:rPr lang="ru-RU" sz="3200" b="1" dirty="0">
                <a:solidFill>
                  <a:schemeClr val="accent1">
                    <a:lumMod val="75000"/>
                  </a:schemeClr>
                </a:solidFill>
              </a:rPr>
              <a:t>Тема 2.1 </a:t>
            </a:r>
            <a:r>
              <a:rPr lang="ru-RU" sz="3200" dirty="0"/>
              <a:t>Корни  и степени</a:t>
            </a:r>
          </a:p>
          <a:p>
            <a:pPr algn="ctr"/>
            <a:endParaRPr lang="ru-RU" sz="3200" dirty="0"/>
          </a:p>
          <a:p>
            <a:pPr algn="ctr"/>
            <a:r>
              <a:rPr lang="ru-RU" sz="3200" b="1" dirty="0">
                <a:solidFill>
                  <a:schemeClr val="accent1">
                    <a:lumMod val="75000"/>
                  </a:schemeClr>
                </a:solidFill>
              </a:rPr>
              <a:t>Лекция №3</a:t>
            </a:r>
          </a:p>
          <a:p>
            <a:pPr algn="ctr"/>
            <a:endParaRPr lang="ru-RU" sz="3200" dirty="0"/>
          </a:p>
          <a:p>
            <a:pPr algn="ctr"/>
            <a:r>
              <a:rPr lang="ru-RU" sz="3200" dirty="0"/>
              <a:t>Корни натуральной степени из числа и их свойства.</a:t>
            </a:r>
          </a:p>
          <a:p>
            <a:pPr algn="ctr"/>
            <a:r>
              <a:rPr lang="ru-RU" sz="3200" dirty="0"/>
              <a:t>Степени с рациональными показателями и их свойства</a:t>
            </a:r>
          </a:p>
          <a:p>
            <a:pPr algn="ctr"/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5331776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41E1034-4225-4C73-AD02-142BA5410694}"/>
                  </a:ext>
                </a:extLst>
              </p:cNvPr>
              <p:cNvSpPr txBox="1"/>
              <p:nvPr/>
            </p:nvSpPr>
            <p:spPr>
              <a:xfrm>
                <a:off x="1772529" y="675249"/>
                <a:ext cx="10142806" cy="49360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b="1" dirty="0"/>
                  <a:t>Степенью числа а </a:t>
                </a:r>
                <a:r>
                  <a:rPr lang="ru-RU" sz="2800" dirty="0"/>
                  <a:t>с целым показателем </a:t>
                </a:r>
                <a:r>
                  <a:rPr lang="en-US" sz="2800" dirty="0"/>
                  <a:t>n (n&gt;1) </a:t>
                </a:r>
                <a:r>
                  <a:rPr lang="ru-RU" sz="2800" dirty="0"/>
                  <a:t>называется произведение </a:t>
                </a:r>
                <a:r>
                  <a:rPr lang="en-US" sz="2800" dirty="0"/>
                  <a:t>n </a:t>
                </a:r>
                <a:r>
                  <a:rPr lang="ru-RU" sz="2800" dirty="0"/>
                  <a:t>множителей, равных а.</a:t>
                </a:r>
              </a:p>
              <a:p>
                <a:endParaRPr lang="ru-RU" sz="2800" dirty="0"/>
              </a:p>
              <a:p>
                <a:pPr algn="ctr"/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ru-RU" sz="2800" b="0" i="1" smtClean="0">
                        <a:latin typeface="Cambria Math" panose="02040503050406030204" pitchFamily="18" charset="0"/>
                      </a:rPr>
                      <m:t>а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·</m:t>
                    </m:r>
                    <m:r>
                      <a:rPr lang="ru-RU" sz="2800" b="0" i="0" smtClean="0">
                        <a:latin typeface="Cambria Math" panose="02040503050406030204" pitchFamily="18" charset="0"/>
                      </a:rPr>
                      <m:t>а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·</m:t>
                    </m:r>
                    <m:r>
                      <a:rPr lang="ru-RU" sz="2800" b="0" i="0" smtClean="0">
                        <a:latin typeface="Cambria Math" panose="02040503050406030204" pitchFamily="18" charset="0"/>
                      </a:rPr>
                      <m:t>а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·</m:t>
                    </m:r>
                  </m:oMath>
                </a14:m>
                <a:r>
                  <a:rPr lang="ru-RU" sz="2800" dirty="0"/>
                  <a:t>…</a:t>
                </a:r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·</m:t>
                    </m:r>
                    <m:r>
                      <a:rPr lang="ru-RU" sz="2800" b="0" i="0" smtClean="0">
                        <a:latin typeface="Cambria Math" panose="02040503050406030204" pitchFamily="18" charset="0"/>
                      </a:rPr>
                      <m:t>а</m:t>
                    </m:r>
                  </m:oMath>
                </a14:m>
                <a:endParaRPr lang="ru-RU" sz="2800" b="0" i="0" dirty="0">
                  <a:latin typeface="Cambria Math" panose="02040503050406030204" pitchFamily="18" charset="0"/>
                </a:endParaRPr>
              </a:p>
              <a:p>
                <a:pPr algn="ctr"/>
                <a:endParaRPr lang="ru-RU" sz="2800" b="0" i="0" dirty="0">
                  <a:latin typeface="Cambria Math" panose="02040503050406030204" pitchFamily="18" charset="0"/>
                </a:endParaRPr>
              </a:p>
              <a:p>
                <a:pPr algn="ctr"/>
                <a:r>
                  <a:rPr lang="en-US" sz="2800" dirty="0">
                    <a:latin typeface="Cambria Math" panose="02040503050406030204" pitchFamily="18" charset="0"/>
                  </a:rPr>
                  <a:t>            n</a:t>
                </a:r>
                <a:r>
                  <a:rPr lang="ru-RU" sz="2800" dirty="0">
                    <a:latin typeface="Cambria Math" panose="02040503050406030204" pitchFamily="18" charset="0"/>
                  </a:rPr>
                  <a:t> раз</a:t>
                </a:r>
                <a:endParaRPr lang="en-US" sz="2800" dirty="0">
                  <a:latin typeface="Cambria Math" panose="02040503050406030204" pitchFamily="18" charset="0"/>
                </a:endParaRPr>
              </a:p>
              <a:p>
                <a:pPr algn="ctr"/>
                <a:endParaRPr lang="en-US" sz="2800" b="0" i="0" dirty="0">
                  <a:latin typeface="Cambria Math" panose="02040503050406030204" pitchFamily="18" charset="0"/>
                </a:endParaRPr>
              </a:p>
              <a:p>
                <a:pPr/>
                <a:r>
                  <a:rPr lang="ru-RU" sz="2800" dirty="0">
                    <a:latin typeface="Cambria Math" panose="02040503050406030204" pitchFamily="18" charset="0"/>
                  </a:rPr>
                  <a:t>Пример:</a:t>
                </a:r>
              </a:p>
              <a:p>
                <a:pPr/>
                <a:endParaRPr lang="ru-RU" sz="2800" dirty="0">
                  <a:latin typeface="Cambria Math" panose="02040503050406030204" pitchFamily="18" charset="0"/>
                </a:endParaRPr>
              </a:p>
              <a:p>
                <a:pPr/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e>
                      <m:sup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sup>
                    </m:sSup>
                    <m:r>
                      <a:rPr lang="ru-RU" sz="2800" b="0" i="1" smtClean="0">
                        <a:latin typeface="Cambria Math" panose="02040503050406030204" pitchFamily="18" charset="0"/>
                      </a:rPr>
                      <m:t>=3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·</m:t>
                    </m:r>
                  </m:oMath>
                </a14:m>
                <a:r>
                  <a:rPr lang="ru-RU" sz="2800" dirty="0">
                    <a:latin typeface="Cambria Math" panose="02040503050406030204" pitchFamily="18" charset="0"/>
                  </a:rPr>
                  <a:t>3</a:t>
                </a:r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·</m:t>
                    </m:r>
                  </m:oMath>
                </a14:m>
                <a:r>
                  <a:rPr lang="ru-RU" sz="2800" dirty="0">
                    <a:latin typeface="Cambria Math" panose="02040503050406030204" pitchFamily="18" charset="0"/>
                  </a:rPr>
                  <a:t>3</a:t>
                </a:r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·</m:t>
                    </m:r>
                  </m:oMath>
                </a14:m>
                <a:r>
                  <a:rPr lang="ru-RU" sz="2800" dirty="0">
                    <a:latin typeface="Cambria Math" panose="02040503050406030204" pitchFamily="18" charset="0"/>
                  </a:rPr>
                  <a:t>3</a:t>
                </a:r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·</m:t>
                    </m:r>
                    <m:r>
                      <a:rPr lang="ru-RU" sz="2800" b="0" i="0" smtClean="0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endParaRPr lang="ru-RU" sz="2800" dirty="0">
                  <a:latin typeface="Cambria Math" panose="02040503050406030204" pitchFamily="18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ru-RU" sz="2800" b="0" i="0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ru-RU" sz="2800" dirty="0"/>
              </a:p>
            </p:txBody>
          </p:sp>
        </mc:Choice>
        <mc:Fallback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41E1034-4225-4C73-AD02-142BA54106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2529" y="675249"/>
                <a:ext cx="10142806" cy="4936095"/>
              </a:xfrm>
              <a:prstGeom prst="rect">
                <a:avLst/>
              </a:prstGeom>
              <a:blipFill>
                <a:blip r:embed="rId2"/>
                <a:stretch>
                  <a:fillRect l="-1262" t="-136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Правая фигурная скобка 3">
            <a:extLst>
              <a:ext uri="{FF2B5EF4-FFF2-40B4-BE49-F238E27FC236}">
                <a16:creationId xmlns:a16="http://schemas.microsoft.com/office/drawing/2014/main" id="{B7132112-9EE4-4F6B-8EB2-B328B39007CE}"/>
              </a:ext>
            </a:extLst>
          </p:cNvPr>
          <p:cNvSpPr/>
          <p:nvPr/>
        </p:nvSpPr>
        <p:spPr>
          <a:xfrm rot="5400000">
            <a:off x="7107701" y="1650587"/>
            <a:ext cx="295421" cy="1976510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02141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C8D4A8F-A035-4B9A-9DA3-14D9E715BA94}"/>
                  </a:ext>
                </a:extLst>
              </p:cNvPr>
              <p:cNvSpPr txBox="1"/>
              <p:nvPr/>
            </p:nvSpPr>
            <p:spPr>
              <a:xfrm>
                <a:off x="1758461" y="337625"/>
                <a:ext cx="9791113" cy="65634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/>
                  <a:t>Квадратным корнем из числа </a:t>
                </a:r>
                <a:r>
                  <a:rPr lang="ru-RU" sz="2800" b="1" dirty="0"/>
                  <a:t>а </a:t>
                </a:r>
                <a:r>
                  <a:rPr lang="ru-RU" sz="2800" dirty="0"/>
                  <a:t>называется такое число, квадрат которого равен </a:t>
                </a:r>
                <a:r>
                  <a:rPr lang="ru-RU" sz="2800" b="1" dirty="0"/>
                  <a:t>а</a:t>
                </a:r>
                <a:endParaRPr lang="ru-RU" sz="2800" dirty="0"/>
              </a:p>
              <a:p>
                <a:endParaRPr lang="ru-RU" sz="2800" dirty="0"/>
              </a:p>
              <a:p>
                <a:r>
                  <a:rPr lang="ru-RU" sz="2800" b="1" dirty="0"/>
                  <a:t>Корнем </a:t>
                </a:r>
                <a:r>
                  <a:rPr lang="en-US" sz="2800" b="1" dirty="0"/>
                  <a:t>n</a:t>
                </a:r>
                <a:r>
                  <a:rPr lang="ru-RU" sz="2800" b="1" dirty="0"/>
                  <a:t>-й степени </a:t>
                </a:r>
                <a:r>
                  <a:rPr lang="ru-RU" sz="2800" dirty="0"/>
                  <a:t>из числа </a:t>
                </a:r>
                <a:r>
                  <a:rPr lang="ru-RU" sz="2800" b="1" dirty="0"/>
                  <a:t>а</a:t>
                </a:r>
                <a:r>
                  <a:rPr lang="ru-RU" sz="2800" dirty="0"/>
                  <a:t> называется такое число, </a:t>
                </a:r>
                <a:r>
                  <a:rPr lang="en-US" sz="2800" dirty="0"/>
                  <a:t>n</a:t>
                </a:r>
                <a:r>
                  <a:rPr lang="ru-RU" sz="2800" dirty="0"/>
                  <a:t>-я степень которого равна </a:t>
                </a:r>
                <a:r>
                  <a:rPr lang="ru-RU" sz="2800" b="1" dirty="0"/>
                  <a:t>а</a:t>
                </a:r>
                <a:r>
                  <a:rPr lang="ru-RU" sz="2800" dirty="0"/>
                  <a:t>.</a:t>
                </a:r>
              </a:p>
              <a:p>
                <a:endParaRPr lang="ru-RU" sz="2800" b="1" dirty="0"/>
              </a:p>
              <a:p>
                <a:r>
                  <a:rPr lang="ru-RU" sz="2800" dirty="0" err="1"/>
                  <a:t>Т.е</a:t>
                </a:r>
                <a:r>
                  <a:rPr lang="ru-RU" sz="2800" dirty="0"/>
                  <a:t> корень </a:t>
                </a:r>
                <a:r>
                  <a:rPr lang="en-US" sz="2800" dirty="0"/>
                  <a:t>n-</a:t>
                </a:r>
                <a:r>
                  <a:rPr lang="ru-RU" sz="2800" dirty="0"/>
                  <a:t>й степени из числа а – это решение уравнения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  <m:r>
                      <a:rPr lang="ru-RU" sz="2800" b="0" i="1" smtClean="0">
                        <a:latin typeface="Cambria Math" panose="02040503050406030204" pitchFamily="18" charset="0"/>
                      </a:rPr>
                      <m:t>=а</m:t>
                    </m:r>
                  </m:oMath>
                </a14:m>
                <a:endParaRPr lang="ru-RU" sz="2800" b="0" dirty="0"/>
              </a:p>
              <a:p>
                <a:endParaRPr lang="ru-RU" sz="2800" dirty="0"/>
              </a:p>
              <a:p>
                <a:r>
                  <a:rPr lang="ru-RU" sz="2800" b="1" dirty="0"/>
                  <a:t>Арифметическим корнем </a:t>
                </a:r>
                <a:r>
                  <a:rPr lang="en-US" sz="2800" b="1" dirty="0"/>
                  <a:t>n</a:t>
                </a:r>
                <a:r>
                  <a:rPr lang="ru-RU" sz="2800" b="1" dirty="0"/>
                  <a:t>-й степени из числа а </a:t>
                </a:r>
                <a:r>
                  <a:rPr lang="ru-RU" sz="2800" dirty="0"/>
                  <a:t>называют неотрицательное число, </a:t>
                </a:r>
                <a:r>
                  <a:rPr lang="en-US" sz="2800" dirty="0"/>
                  <a:t>n</a:t>
                </a:r>
                <a:r>
                  <a:rPr lang="ru-RU" sz="2800" dirty="0"/>
                  <a:t>-я степень которого равна а.  </a:t>
                </a:r>
              </a:p>
              <a:p>
                <a:endParaRPr lang="ru-RU" sz="2800" b="1" dirty="0"/>
              </a:p>
              <a:p>
                <a:r>
                  <a:rPr lang="ru-RU" sz="2800" b="1" dirty="0"/>
                  <a:t>Обозначение: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ru-RU" sz="2800" b="1" i="1" smtClean="0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US" sz="2800" b="1" i="1" smtClean="0">
                            <a:latin typeface="Cambria Math" panose="02040503050406030204" pitchFamily="18" charset="0"/>
                          </a:rPr>
                          <m:t>𝒏</m:t>
                        </m:r>
                      </m:deg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</m:rad>
                  </m:oMath>
                </a14:m>
                <a:endParaRPr lang="ru-RU" sz="2800" b="1" dirty="0"/>
              </a:p>
              <a:p>
                <a:endParaRPr lang="ru-RU" sz="2800" b="1" dirty="0"/>
              </a:p>
            </p:txBody>
          </p:sp>
        </mc:Choice>
        <mc:Fallback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C8D4A8F-A035-4B9A-9DA3-14D9E715BA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8461" y="337625"/>
                <a:ext cx="9791113" cy="6563463"/>
              </a:xfrm>
              <a:prstGeom prst="rect">
                <a:avLst/>
              </a:prstGeom>
              <a:blipFill>
                <a:blip r:embed="rId2"/>
                <a:stretch>
                  <a:fillRect l="-1245" t="-92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853509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FEB5B11C-0B48-4BB9-8008-BAAC0F4D4DC7}"/>
                  </a:ext>
                </a:extLst>
              </p:cNvPr>
              <p:cNvSpPr txBox="1"/>
              <p:nvPr/>
            </p:nvSpPr>
            <p:spPr>
              <a:xfrm>
                <a:off x="1631852" y="422031"/>
                <a:ext cx="9734843" cy="49432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/>
                  <a:t>Пример:</a:t>
                </a:r>
              </a:p>
              <a:p>
                <a:endParaRPr lang="ru-RU" sz="2800" dirty="0"/>
              </a:p>
              <a:p>
                <a:r>
                  <a:rPr lang="ru-RU" sz="2800" dirty="0"/>
                  <a:t>Найдите значение 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ru-RU" sz="2800" i="1" smtClean="0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ru-RU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g>
                      <m:e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e>
                    </m:rad>
                  </m:oMath>
                </a14:m>
                <a:endParaRPr lang="ru-RU" sz="2800" dirty="0"/>
              </a:p>
              <a:p>
                <a:endParaRPr lang="ru-RU" sz="2800" dirty="0"/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ru-RU" sz="2800" b="0" i="1" smtClean="0">
                        <a:latin typeface="Cambria Math" panose="02040503050406030204" pitchFamily="18" charset="0"/>
                      </a:rPr>
                      <m:t>=8</m:t>
                    </m:r>
                  </m:oMath>
                </a14:m>
                <a:r>
                  <a:rPr lang="ru-RU" sz="2800" dirty="0"/>
                  <a:t> =</a:t>
                </a:r>
                <a:r>
                  <a:rPr lang="en-US" sz="2800" dirty="0"/>
                  <a:t>&gt;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ru-RU" sz="2800" i="1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ru-RU" sz="2800" i="1">
                            <a:latin typeface="Cambria Math" panose="02040503050406030204" pitchFamily="18" charset="0"/>
                          </a:rPr>
                          <m:t>3</m:t>
                        </m:r>
                      </m:deg>
                      <m:e>
                        <m:r>
                          <a:rPr lang="ru-RU" sz="2800" i="1">
                            <a:latin typeface="Cambria Math" panose="02040503050406030204" pitchFamily="18" charset="0"/>
                          </a:rPr>
                          <m:t>8</m:t>
                        </m:r>
                      </m:e>
                    </m:rad>
                  </m:oMath>
                </a14:m>
                <a:r>
                  <a:rPr lang="en-US" sz="2800" dirty="0"/>
                  <a:t> = 2 </a:t>
                </a:r>
              </a:p>
              <a:p>
                <a:endParaRPr lang="en-US" sz="2800" dirty="0"/>
              </a:p>
              <a:p>
                <a:r>
                  <a:rPr lang="ru-RU" sz="2800" dirty="0"/>
                  <a:t>Найдите значение</a:t>
                </a:r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US" sz="28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g>
                      <m:e>
                        <m:f>
                          <m:fPr>
                            <m:ctrlPr>
                              <a:rPr lang="en-US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81</m:t>
                            </m:r>
                          </m:num>
                          <m:den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16</m:t>
                            </m:r>
                          </m:den>
                        </m:f>
                      </m:e>
                    </m:rad>
                  </m:oMath>
                </a14:m>
                <a:endParaRPr lang="en-US" sz="2800" dirty="0"/>
              </a:p>
              <a:p>
                <a:endParaRPr lang="en-US" sz="2800" dirty="0"/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=81</m:t>
                    </m:r>
                    <m:r>
                      <a:rPr lang="ru-RU" sz="2800" b="0" i="0" smtClean="0">
                        <a:latin typeface="Cambria Math" panose="02040503050406030204" pitchFamily="18" charset="0"/>
                      </a:rPr>
                      <m:t>, </m:t>
                    </m:r>
                    <m:sSup>
                      <m:sSupPr>
                        <m:ctrlPr>
                          <a:rPr lang="ru-RU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ru-RU" sz="2800" dirty="0"/>
                  <a:t>=16 =</a:t>
                </a:r>
                <a:r>
                  <a:rPr lang="en-US" sz="2800" dirty="0"/>
                  <a:t>&gt;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US" sz="2800" i="1">
                            <a:latin typeface="Cambria Math" panose="02040503050406030204" pitchFamily="18" charset="0"/>
                          </a:rPr>
                          <m:t>4</m:t>
                        </m:r>
                      </m:deg>
                      <m:e>
                        <m:f>
                          <m:f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81</m:t>
                            </m:r>
                          </m:num>
                          <m:den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16</m:t>
                            </m:r>
                          </m:den>
                        </m:f>
                      </m:e>
                    </m:rad>
                  </m:oMath>
                </a14:m>
                <a:r>
                  <a:rPr lang="en-US" sz="2800" dirty="0"/>
                  <a:t> =</a:t>
                </a:r>
                <a14:m>
                  <m:oMath xmlns:m="http://schemas.openxmlformats.org/officeDocument/2006/math"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ru-RU" sz="2800" dirty="0"/>
              </a:p>
            </p:txBody>
          </p:sp>
        </mc:Choice>
        <mc:Fallback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FEB5B11C-0B48-4BB9-8008-BAAC0F4D4D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1852" y="422031"/>
                <a:ext cx="9734843" cy="4943276"/>
              </a:xfrm>
              <a:prstGeom prst="rect">
                <a:avLst/>
              </a:prstGeom>
              <a:blipFill>
                <a:blip r:embed="rId2"/>
                <a:stretch>
                  <a:fillRect l="-1315" t="-123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89036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88BEBEB-AB37-4A16-9A87-23BD77293EC0}"/>
                  </a:ext>
                </a:extLst>
              </p:cNvPr>
              <p:cNvSpPr txBox="1"/>
              <p:nvPr/>
            </p:nvSpPr>
            <p:spPr>
              <a:xfrm>
                <a:off x="1491175" y="221311"/>
                <a:ext cx="9861452" cy="66366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/>
                  <a:t>Если степень чётная, то уравнение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  <m:r>
                      <a:rPr lang="ru-RU" sz="2800" i="1">
                        <a:latin typeface="Cambria Math" panose="02040503050406030204" pitchFamily="18" charset="0"/>
                      </a:rPr>
                      <m:t>=а</m:t>
                    </m:r>
                  </m:oMath>
                </a14:m>
                <a:r>
                  <a:rPr lang="ru-RU" sz="2800" dirty="0"/>
                  <a:t> будет иметь два корня</a:t>
                </a:r>
              </a:p>
              <a:p>
                <a:endParaRPr lang="ru-RU" sz="2800" dirty="0"/>
              </a:p>
              <a:p>
                <a:r>
                  <a:rPr lang="ru-RU" sz="2800" dirty="0"/>
                  <a:t>Пример:</a:t>
                </a:r>
              </a:p>
              <a:p>
                <a:endParaRPr lang="ru-RU" sz="2800" dirty="0"/>
              </a:p>
              <a:p>
                <a:pPr/>
                <a:r>
                  <a:rPr lang="ru-RU" sz="2800" dirty="0"/>
                  <a:t> Найдите корни уравнения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ru-RU" sz="28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ru-RU" sz="2800" b="0" i="1" smtClean="0">
                        <a:latin typeface="Cambria Math" panose="02040503050406030204" pitchFamily="18" charset="0"/>
                      </a:rPr>
                      <m:t>81 </m:t>
                    </m:r>
                  </m:oMath>
                </a14:m>
                <a:endParaRPr lang="en-US" sz="2800" dirty="0"/>
              </a:p>
              <a:p>
                <a:pPr/>
                <a:r>
                  <a:rPr lang="en-US" sz="2800" dirty="0"/>
                  <a:t> </a:t>
                </a:r>
              </a:p>
              <a:p>
                <a:pPr/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ru-RU" sz="2800" i="1">
                            <a:latin typeface="Cambria Math" panose="02040503050406030204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en-US" sz="2800" dirty="0"/>
                  <a:t> =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US" sz="28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g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81</m:t>
                        </m:r>
                      </m:e>
                    </m:rad>
                  </m:oMath>
                </a14:m>
                <a:endParaRPr lang="ru-RU" sz="2800" dirty="0"/>
              </a:p>
              <a:p>
                <a:pPr/>
                <a:endParaRPr lang="ru-RU" sz="2800" dirty="0"/>
              </a:p>
              <a:p>
                <a:pPr/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e>
                      <m:sup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ru-RU" sz="2800" b="0" i="1" smtClean="0">
                        <a:latin typeface="Cambria Math" panose="02040503050406030204" pitchFamily="18" charset="0"/>
                      </a:rPr>
                      <m:t>=81 </m:t>
                    </m:r>
                  </m:oMath>
                </a14:m>
                <a:r>
                  <a:rPr lang="ru-RU" sz="2800" dirty="0"/>
                  <a:t>=</a:t>
                </a:r>
                <a:r>
                  <a:rPr lang="en-US" sz="2800" dirty="0"/>
                  <a:t>&gt;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US" sz="2800" i="1">
                            <a:latin typeface="Cambria Math" panose="02040503050406030204" pitchFamily="18" charset="0"/>
                          </a:rPr>
                          <m:t>4</m:t>
                        </m:r>
                      </m:deg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81</m:t>
                        </m:r>
                      </m:e>
                    </m:rad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dirty="0"/>
                  <a:t>= </a:t>
                </a:r>
                <a14:m>
                  <m:oMath xmlns:m="http://schemas.openxmlformats.org/officeDocument/2006/math">
                    <m:r>
                      <a:rPr lang="en-US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3</m:t>
                    </m:r>
                  </m:oMath>
                </a14:m>
                <a:endParaRPr lang="en-US" sz="2800" dirty="0"/>
              </a:p>
              <a:p>
                <a:pPr/>
                <a:endParaRPr lang="en-US" sz="2800" dirty="0"/>
              </a:p>
              <a:p>
                <a:pPr/>
                <a:r>
                  <a:rPr lang="ru-RU" sz="2800" dirty="0"/>
                  <a:t>При нечётном </a:t>
                </a:r>
                <a:r>
                  <a:rPr lang="en-US" sz="2800" i="1" dirty="0"/>
                  <a:t>n</a:t>
                </a:r>
                <a:r>
                  <a:rPr lang="ru-RU" sz="2800" dirty="0"/>
                  <a:t> существует корень </a:t>
                </a:r>
                <a:r>
                  <a:rPr lang="en-US" sz="2800" dirty="0"/>
                  <a:t>n-</a:t>
                </a:r>
                <a:r>
                  <a:rPr lang="ru-RU" sz="2800" dirty="0"/>
                  <a:t>й из любого числа </a:t>
                </a:r>
                <a:r>
                  <a:rPr lang="ru-RU" sz="2800" i="1" dirty="0"/>
                  <a:t>а</a:t>
                </a:r>
                <a:r>
                  <a:rPr lang="ru-RU" sz="2800" dirty="0"/>
                  <a:t>, при том только один</a:t>
                </a:r>
              </a:p>
              <a:p>
                <a:endParaRPr lang="ru-RU" sz="2800" dirty="0"/>
              </a:p>
              <a:p>
                <a:endParaRPr lang="ru-RU" sz="2800" dirty="0"/>
              </a:p>
            </p:txBody>
          </p:sp>
        </mc:Choice>
        <mc:Fallback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88BEBEB-AB37-4A16-9A87-23BD77293E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91175" y="221311"/>
                <a:ext cx="9861452" cy="6636689"/>
              </a:xfrm>
              <a:prstGeom prst="rect">
                <a:avLst/>
              </a:prstGeom>
              <a:blipFill>
                <a:blip r:embed="rId2"/>
                <a:stretch>
                  <a:fillRect l="-1299" t="-918" r="-173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341790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698DEB-BE98-4998-AC3C-201FEB7A8D85}"/>
                  </a:ext>
                </a:extLst>
              </p:cNvPr>
              <p:cNvSpPr txBox="1"/>
              <p:nvPr/>
            </p:nvSpPr>
            <p:spPr>
              <a:xfrm>
                <a:off x="1589649" y="379828"/>
                <a:ext cx="10016197" cy="62702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/>
                  <a:t>Для корней </a:t>
                </a:r>
                <a:r>
                  <a:rPr lang="ru-RU" sz="2800" u="sng" dirty="0"/>
                  <a:t>нечетной</a:t>
                </a:r>
                <a:r>
                  <a:rPr lang="ru-RU" sz="2800" dirty="0"/>
                  <a:t> степени справедливо равенство</a:t>
                </a:r>
              </a:p>
              <a:p>
                <a:pPr algn="ctr"/>
                <a:endParaRPr lang="en-US" sz="2800" i="1" dirty="0">
                  <a:latin typeface="Cambria Math" panose="020405030504060302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rad>
                      <m:radPr>
                        <m:ctrlPr>
                          <a:rPr lang="ru-RU" sz="2800" i="1" smtClean="0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US" sz="28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deg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rad>
                  </m:oMath>
                </a14:m>
                <a:r>
                  <a:rPr lang="en-US" sz="2800" dirty="0"/>
                  <a:t> = -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US" sz="28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deg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rad>
                  </m:oMath>
                </a14:m>
                <a:endParaRPr lang="en-US" sz="2800" dirty="0"/>
              </a:p>
              <a:p>
                <a:pPr algn="ctr"/>
                <a:endParaRPr lang="en-US" sz="2800" dirty="0"/>
              </a:p>
              <a:p>
                <a:r>
                  <a:rPr lang="ru-RU" sz="2800" dirty="0"/>
                  <a:t>Пример:   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ru-RU" sz="2800" i="1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ru-RU" sz="28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g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71</m:t>
                        </m:r>
                      </m:e>
                    </m:rad>
                    <m:r>
                      <a:rPr lang="ru-RU" sz="2800" b="0" i="1" smtClean="0">
                        <a:latin typeface="Cambria Math" panose="02040503050406030204" pitchFamily="18" charset="0"/>
                      </a:rPr>
                      <m:t>=−</m:t>
                    </m:r>
                    <m:rad>
                      <m:radPr>
                        <m:ctrlPr>
                          <a:rPr lang="ru-RU" sz="2800" i="1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ru-RU" sz="28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g>
                      <m:e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71</m:t>
                        </m:r>
                      </m:e>
                    </m:rad>
                  </m:oMath>
                </a14:m>
                <a:endParaRPr lang="ru-RU" sz="2800" dirty="0"/>
              </a:p>
              <a:p>
                <a:pPr/>
                <a:endParaRPr lang="ru-RU" sz="2800" dirty="0"/>
              </a:p>
              <a:p>
                <a:pPr/>
                <a:r>
                  <a:rPr lang="ru-RU" sz="2800" b="1" dirty="0"/>
                  <a:t>Замечание 1.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ru-RU" sz="2800" i="1" smtClean="0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US" sz="2800" i="1">
                            <a:latin typeface="Cambria Math" panose="02040503050406030204" pitchFamily="18" charset="0"/>
                          </a:rPr>
                          <m:t>𝑛</m:t>
                        </m:r>
                      </m:deg>
                      <m:e>
                        <m:sSup>
                          <m:sSupPr>
                            <m:ctrlPr>
                              <a:rPr lang="en-US" sz="28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p>
                        </m:sSup>
                      </m:e>
                    </m:rad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d>
                            <m:r>
                              <a:rPr lang="ru-RU" sz="2800" b="0" i="1" smtClean="0">
                                <a:latin typeface="Cambria Math" panose="02040503050406030204" pitchFamily="18" charset="0"/>
                              </a:rPr>
                              <m:t> , если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ru-RU" sz="2800" b="0" i="1" smtClean="0">
                                <a:latin typeface="Cambria Math" panose="02040503050406030204" pitchFamily="18" charset="0"/>
                              </a:rPr>
                              <m:t> четно;</m:t>
                            </m:r>
                          </m:e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ru-RU" sz="2800" b="0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ru-RU" sz="2800" b="0" i="1" smtClean="0">
                                <a:latin typeface="Cambria Math" panose="02040503050406030204" pitchFamily="18" charset="0"/>
                              </a:rPr>
                              <m:t>если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нече</m:t>
                            </m:r>
                            <m:r>
                              <a:rPr lang="ru-RU" sz="2800" b="0" i="1" smtClean="0">
                                <a:latin typeface="Cambria Math" panose="02040503050406030204" pitchFamily="18" charset="0"/>
                              </a:rPr>
                              <m:t>тно;</m:t>
                            </m:r>
                          </m:e>
                        </m:eqArr>
                      </m:e>
                    </m:d>
                  </m:oMath>
                </a14:m>
                <a:r>
                  <a:rPr lang="en-US" sz="2800" dirty="0"/>
                  <a:t> </a:t>
                </a:r>
              </a:p>
              <a:p>
                <a:pPr algn="ctr"/>
                <a:endParaRPr lang="ru-RU" sz="2800" dirty="0"/>
              </a:p>
              <a:p>
                <a:r>
                  <a:rPr lang="ru-RU" sz="2800" b="1" dirty="0"/>
                  <a:t>Замечание 2.</a:t>
                </a:r>
                <a:r>
                  <a:rPr lang="en-US" sz="2800" b="1" dirty="0"/>
                  <a:t> </a:t>
                </a:r>
                <a:r>
                  <a:rPr lang="ru-RU" sz="2800" dirty="0"/>
                  <a:t>Будем считать, что корень первой степени из числа </a:t>
                </a:r>
                <a:r>
                  <a:rPr lang="ru-RU" sz="2800" i="1" dirty="0"/>
                  <a:t>а </a:t>
                </a:r>
                <a:r>
                  <a:rPr lang="ru-RU" sz="2800" dirty="0"/>
                  <a:t>равен а. Корень второй степени из числа называют квадратным корнем, а показатель 2 опускают. Корень третьей степени называют кубическим корнем.</a:t>
                </a:r>
                <a:endParaRPr lang="ru-RU" sz="2800" b="1" dirty="0"/>
              </a:p>
            </p:txBody>
          </p:sp>
        </mc:Choice>
        <mc:Fallback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A698DEB-BE98-4998-AC3C-201FEB7A8D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9649" y="379828"/>
                <a:ext cx="10016197" cy="6270243"/>
              </a:xfrm>
              <a:prstGeom prst="rect">
                <a:avLst/>
              </a:prstGeom>
              <a:blipFill>
                <a:blip r:embed="rId2"/>
                <a:stretch>
                  <a:fillRect l="-1278" t="-972" r="-548" b="-174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399836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BAD383E-46E8-40DD-BC99-2ECC77E2314E}"/>
              </a:ext>
            </a:extLst>
          </p:cNvPr>
          <p:cNvSpPr txBox="1"/>
          <p:nvPr/>
        </p:nvSpPr>
        <p:spPr>
          <a:xfrm>
            <a:off x="1631852" y="506437"/>
            <a:ext cx="10086536" cy="5852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A90EE50-9CD1-4475-949C-69605C2070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615" t="38353" r="43808" b="34762"/>
          <a:stretch/>
        </p:blipFill>
        <p:spPr>
          <a:xfrm>
            <a:off x="1631852" y="1276643"/>
            <a:ext cx="9562378" cy="4304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423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C716A7D-C246-4A82-AB90-1E5B246E26EF}"/>
                  </a:ext>
                </a:extLst>
              </p:cNvPr>
              <p:cNvSpPr txBox="1"/>
              <p:nvPr/>
            </p:nvSpPr>
            <p:spPr>
              <a:xfrm>
                <a:off x="1406769" y="0"/>
                <a:ext cx="9917724" cy="72308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sz="2800" b="1" dirty="0"/>
              </a:p>
              <a:p>
                <a:r>
                  <a:rPr lang="en-US" sz="2800" b="1" dirty="0"/>
                  <a:t>                         </a:t>
                </a:r>
                <a:r>
                  <a:rPr lang="ru-RU" sz="2800" b="1" dirty="0"/>
                  <a:t>Основные свойства корней</a:t>
                </a:r>
              </a:p>
              <a:p>
                <a:pPr algn="ctr"/>
                <a:endParaRPr lang="ru-RU" sz="3200" dirty="0"/>
              </a:p>
              <a:p>
                <a:pPr marL="342900" indent="-342900" algn="ctr">
                  <a:lnSpc>
                    <a:spcPct val="150000"/>
                  </a:lnSpc>
                  <a:buFont typeface="+mj-lt"/>
                  <a:buAutoNum type="arabicParenR"/>
                </a:pPr>
                <a14:m>
                  <m:oMath xmlns:m="http://schemas.openxmlformats.org/officeDocument/2006/math">
                    <m:rad>
                      <m:radPr>
                        <m:ctrlPr>
                          <a:rPr lang="ru-RU" sz="3200" i="1" smtClean="0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US" sz="32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deg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𝑎𝑏</m:t>
                        </m:r>
                      </m:e>
                    </m:rad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ctrlPr>
                          <a:rPr lang="en-US" sz="3200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US" sz="32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deg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rad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·</m:t>
                    </m:r>
                  </m:oMath>
                </a14:m>
                <a:r>
                  <a:rPr lang="en-US" sz="3200" dirty="0"/>
                  <a:t>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US" sz="32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deg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rad>
                  </m:oMath>
                </a14:m>
                <a:endParaRPr lang="en-US" sz="3200" dirty="0"/>
              </a:p>
              <a:p>
                <a:pPr marL="342900" indent="-342900" algn="ctr">
                  <a:lnSpc>
                    <a:spcPct val="150000"/>
                  </a:lnSpc>
                  <a:buFont typeface="+mj-lt"/>
                  <a:buAutoNum type="arabicParenR"/>
                </a:pPr>
                <a14:m>
                  <m:oMath xmlns:m="http://schemas.openxmlformats.org/officeDocument/2006/math">
                    <m:rad>
                      <m:rad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US" sz="32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deg>
                      <m:e>
                        <m:f>
                          <m:fPr>
                            <m:ctrlPr>
                              <a:rPr lang="en-US" sz="32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num>
                          <m:den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den>
                        </m:f>
                      </m:e>
                    </m:rad>
                  </m:oMath>
                </a14:m>
                <a:r>
                  <a:rPr lang="en-US" sz="3200" dirty="0"/>
                  <a:t>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>
                            <m:r>
                              <m:rPr>
                                <m:brk m:alnAt="7"/>
                              </m:rP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deg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</m:rad>
                      </m:num>
                      <m:den>
                        <m:rad>
                          <m:ra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>
                            <m:r>
                              <m:rPr>
                                <m:brk m:alnAt="7"/>
                              </m:rP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deg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</m:rad>
                      </m:den>
                    </m:f>
                  </m:oMath>
                </a14:m>
                <a:r>
                  <a:rPr lang="en-US" sz="3200" dirty="0"/>
                  <a:t>   (b</a:t>
                </a:r>
                <a14:m>
                  <m:oMath xmlns:m="http://schemas.openxmlformats.org/officeDocument/2006/math">
                    <m:r>
                      <a:rPr lang="en-US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0)</m:t>
                    </m:r>
                  </m:oMath>
                </a14:m>
                <a:endParaRPr lang="en-US" sz="3200" dirty="0"/>
              </a:p>
              <a:p>
                <a:pPr marL="342900" indent="-342900" algn="ctr">
                  <a:lnSpc>
                    <a:spcPct val="150000"/>
                  </a:lnSpc>
                  <a:buFont typeface="+mj-lt"/>
                  <a:buAutoNum type="arabicParenR"/>
                </a:pPr>
                <a14:m>
                  <m:oMath xmlns:m="http://schemas.openxmlformats.org/officeDocument/2006/math">
                    <m:rad>
                      <m:ra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US" sz="32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deg>
                      <m:e>
                        <m:rad>
                          <m:ra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>
                            <m:r>
                              <m:rPr>
                                <m:brk m:alnAt="7"/>
                              </m:rP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deg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</m:rad>
                      </m:e>
                    </m:rad>
                  </m:oMath>
                </a14:m>
                <a:r>
                  <a:rPr lang="en-US" sz="3200" dirty="0"/>
                  <a:t> =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US" sz="3200" b="0" i="1" smtClean="0">
                            <a:latin typeface="Cambria Math" panose="02040503050406030204" pitchFamily="18" charset="0"/>
                          </a:rPr>
                          <m:t>𝑛𝑘</m:t>
                        </m:r>
                      </m:deg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rad>
                  </m:oMath>
                </a14:m>
                <a:r>
                  <a:rPr lang="en-US" sz="3200" dirty="0"/>
                  <a:t>  (k&gt;0)</a:t>
                </a:r>
              </a:p>
              <a:p>
                <a:pPr marL="342900" indent="-342900" algn="ctr">
                  <a:lnSpc>
                    <a:spcPct val="150000"/>
                  </a:lnSpc>
                  <a:buFont typeface="+mj-lt"/>
                  <a:buAutoNum type="arabicParenR"/>
                </a:pPr>
                <a14:m>
                  <m:oMath xmlns:m="http://schemas.openxmlformats.org/officeDocument/2006/math">
                    <m:rad>
                      <m:rad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US" sz="32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deg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rad>
                  </m:oMath>
                </a14:m>
                <a:r>
                  <a:rPr lang="en-US" sz="3200" dirty="0"/>
                  <a:t>=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US" sz="3200" b="0" i="1" smtClean="0">
                            <a:latin typeface="Cambria Math" panose="02040503050406030204" pitchFamily="18" charset="0"/>
                          </a:rPr>
                          <m:t>𝑛𝑘</m:t>
                        </m:r>
                      </m:deg>
                      <m:e>
                        <m:sSup>
                          <m:sSupPr>
                            <m:ctrlPr>
                              <a:rPr lang="en-US" sz="32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sup>
                        </m:sSup>
                      </m:e>
                    </m:rad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3200" dirty="0"/>
                  <a:t> (k&gt;0)</a:t>
                </a:r>
              </a:p>
              <a:p>
                <a:pPr marL="342900" indent="-342900" algn="ctr">
                  <a:lnSpc>
                    <a:spcPct val="150000"/>
                  </a:lnSpc>
                  <a:buFont typeface="+mj-lt"/>
                  <a:buAutoNum type="arabicParenR"/>
                </a:pPr>
                <a14:m>
                  <m:oMath xmlns:m="http://schemas.openxmlformats.org/officeDocument/2006/math">
                    <m:rad>
                      <m:rad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US" sz="32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deg>
                      <m:e>
                        <m:sSup>
                          <m:sSupPr>
                            <m:ctrlPr>
                              <a:rPr lang="en-US" sz="32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sz="3200" dirty="0"/>
                  <a:t>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dirty="0" smtClean="0">
                            <a:latin typeface="Cambria Math" panose="02040503050406030204" pitchFamily="18" charset="0"/>
                          </a:rPr>
                          <m:t>(</m:t>
                        </m:r>
                        <m:rad>
                          <m:rad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>
                            <m:r>
                              <m:rPr>
                                <m:brk m:alnAt="7"/>
                              </m:rP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deg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</m:rad>
                        <m:r>
                          <a:rPr lang="en-US" sz="3200" b="0" i="1" dirty="0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b="0" i="1" dirty="0" smtClean="0">
                            <a:latin typeface="Cambria Math" panose="02040503050406030204" pitchFamily="18" charset="0"/>
                          </a:rPr>
                          <m:t>𝑘</m:t>
                        </m:r>
                      </m:sup>
                    </m:sSup>
                  </m:oMath>
                </a14:m>
                <a:endParaRPr lang="en-US" sz="3200" dirty="0"/>
              </a:p>
              <a:p>
                <a:pPr marL="342900" indent="-342900">
                  <a:buFont typeface="+mj-lt"/>
                  <a:buAutoNum type="arabicParenR"/>
                </a:pPr>
                <a:endParaRPr lang="ru-RU" sz="2800" dirty="0"/>
              </a:p>
              <a:p>
                <a:endParaRPr lang="ru-RU" sz="2800" dirty="0"/>
              </a:p>
            </p:txBody>
          </p:sp>
        </mc:Choice>
        <mc:Fallback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C716A7D-C246-4A82-AB90-1E5B246E26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6769" y="0"/>
                <a:ext cx="9917724" cy="7230826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69435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B2AD6CB-3736-47E7-A49D-CC8A58F87725}"/>
                  </a:ext>
                </a:extLst>
              </p:cNvPr>
              <p:cNvSpPr txBox="1"/>
              <p:nvPr/>
            </p:nvSpPr>
            <p:spPr>
              <a:xfrm>
                <a:off x="1519310" y="1170561"/>
                <a:ext cx="10503877" cy="45168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b="1" dirty="0"/>
                  <a:t>Степенью числа </a:t>
                </a:r>
                <a:r>
                  <a:rPr lang="en-US" sz="2800" b="1" dirty="0"/>
                  <a:t>a&gt;</a:t>
                </a:r>
                <a:r>
                  <a:rPr lang="ru-RU" sz="2800" b="1" dirty="0"/>
                  <a:t>0 с рациональным показателем </a:t>
                </a:r>
                <a:endParaRPr lang="en-US" sz="2800" b="1" dirty="0"/>
              </a:p>
              <a:p>
                <a:r>
                  <a:rPr lang="en-US" sz="2800" dirty="0"/>
                  <a:t>r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den>
                    </m:f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ru-RU" sz="2800" b="0" i="0" smtClean="0">
                        <a:latin typeface="Cambria Math" panose="02040503050406030204" pitchFamily="18" charset="0"/>
                      </a:rPr>
                      <m:t>, </m:t>
                    </m:r>
                  </m:oMath>
                </a14:m>
                <a:r>
                  <a:rPr lang="ru-RU" sz="2800" dirty="0"/>
                  <a:t>где </a:t>
                </a:r>
                <a:r>
                  <a:rPr lang="en-US" sz="2800" dirty="0"/>
                  <a:t>m</a:t>
                </a:r>
                <a:r>
                  <a:rPr lang="ru-RU" sz="2800" dirty="0"/>
                  <a:t> – целое число, а </a:t>
                </a:r>
                <a:r>
                  <a:rPr lang="en-US" sz="2800" dirty="0"/>
                  <a:t>n</a:t>
                </a:r>
                <a:r>
                  <a:rPr lang="ru-RU" sz="2800" dirty="0"/>
                  <a:t> – натуральное, называется число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US" sz="28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deg>
                      <m:e>
                        <m:sSup>
                          <m:sSupPr>
                            <m:ctrlPr>
                              <a:rPr lang="en-US" sz="28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p>
                        </m:sSup>
                      </m:e>
                    </m:rad>
                    <m:r>
                      <a:rPr lang="ru-RU" sz="2800" b="0" i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ru-RU" sz="2800" dirty="0"/>
              </a:p>
              <a:p>
                <a:endParaRPr lang="ru-RU" sz="2800" dirty="0"/>
              </a:p>
              <a:p>
                <a:r>
                  <a:rPr lang="ru-RU" sz="2800" dirty="0" err="1"/>
                  <a:t>Т.е</a:t>
                </a:r>
                <a:r>
                  <a:rPr lang="ru-RU" sz="280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f>
                          <m:fPr>
                            <m:ctrlPr>
                              <a:rPr lang="ru-RU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num>
                          <m:den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den>
                        </m:f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US" sz="28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deg>
                      <m:e>
                        <m:sSup>
                          <m:sSupPr>
                            <m:ctrlPr>
                              <a:rPr lang="en-US" sz="28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p>
                        </m:sSup>
                      </m:e>
                    </m:rad>
                  </m:oMath>
                </a14:m>
                <a:endParaRPr lang="en-US" sz="2800" dirty="0"/>
              </a:p>
              <a:p>
                <a:endParaRPr lang="en-US" sz="2800" dirty="0"/>
              </a:p>
              <a:p>
                <a:r>
                  <a:rPr lang="ru-RU" sz="2800" dirty="0"/>
                  <a:t>Пример:</a:t>
                </a:r>
              </a:p>
              <a:p>
                <a:endParaRPr lang="ru-RU" sz="2800" dirty="0"/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           7</m:t>
                        </m:r>
                      </m:e>
                      <m:sup>
                        <m:f>
                          <m:fPr>
                            <m:ctrlPr>
                              <a:rPr lang="ru-RU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ru-RU" sz="28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ru-RU" sz="2800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den>
                        </m:f>
                      </m:sup>
                    </m:sSup>
                  </m:oMath>
                </a14:m>
                <a:r>
                  <a:rPr lang="ru-RU" sz="2800" dirty="0"/>
                  <a:t>=</a:t>
                </a:r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ru-RU" sz="28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g>
                      <m:e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7</m:t>
                        </m:r>
                      </m:e>
                    </m:rad>
                  </m:oMath>
                </a14:m>
                <a:r>
                  <a:rPr lang="ru-RU" sz="2800" dirty="0"/>
                  <a:t>           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f>
                          <m:fPr>
                            <m:ctrlPr>
                              <a:rPr lang="ru-RU" sz="28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ru-RU" sz="2800" b="0" i="1" smtClean="0">
                                <a:latin typeface="Cambria Math" panose="02040503050406030204" pitchFamily="18" charset="0"/>
                              </a:rPr>
                              <m:t>5</m:t>
                            </m:r>
                          </m:num>
                          <m:den>
                            <m:r>
                              <a:rPr lang="ru-RU" sz="2800" b="0" i="1" smtClean="0">
                                <a:latin typeface="Cambria Math" panose="02040503050406030204" pitchFamily="18" charset="0"/>
                              </a:rPr>
                              <m:t>6</m:t>
                            </m:r>
                          </m:den>
                        </m:f>
                      </m:sup>
                    </m:sSup>
                    <m:r>
                      <a:rPr lang="ru-RU" sz="2800" b="0" i="0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ru-RU" sz="28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deg>
                      <m:e>
                        <m:sSup>
                          <m:sSupPr>
                            <m:ctrlPr>
                              <a:rPr lang="en-US" sz="28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ru-RU" sz="28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  <m:sup>
                            <m:r>
                              <a:rPr lang="ru-RU" sz="2800" b="0" i="1" smtClean="0">
                                <a:latin typeface="Cambria Math" panose="02040503050406030204" pitchFamily="18" charset="0"/>
                              </a:rPr>
                              <m:t>5</m:t>
                            </m:r>
                          </m:sup>
                        </m:sSup>
                      </m:e>
                    </m:rad>
                  </m:oMath>
                </a14:m>
                <a:r>
                  <a:rPr lang="ru-RU" sz="2800" dirty="0"/>
                  <a:t>=</a:t>
                </a:r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ru-RU" sz="28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deg>
                      <m:e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32</m:t>
                        </m:r>
                      </m:e>
                    </m:rad>
                  </m:oMath>
                </a14:m>
                <a:endParaRPr lang="ru-RU" sz="2800" dirty="0"/>
              </a:p>
            </p:txBody>
          </p:sp>
        </mc:Choice>
        <mc:Fallback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B2AD6CB-3736-47E7-A49D-CC8A58F877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9310" y="1170561"/>
                <a:ext cx="10503877" cy="4516878"/>
              </a:xfrm>
              <a:prstGeom prst="rect">
                <a:avLst/>
              </a:prstGeom>
              <a:blipFill>
                <a:blip r:embed="rId2"/>
                <a:stretch>
                  <a:fillRect l="-1161" t="-1350" b="-161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839415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66BE733-3A57-4B3D-903E-1D22E7A0F8A7}"/>
                  </a:ext>
                </a:extLst>
              </p:cNvPr>
              <p:cNvSpPr txBox="1"/>
              <p:nvPr/>
            </p:nvSpPr>
            <p:spPr>
              <a:xfrm>
                <a:off x="1730326" y="520505"/>
                <a:ext cx="9636369" cy="58746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b="1" dirty="0"/>
                  <a:t>Свойства степеней</a:t>
                </a:r>
              </a:p>
              <a:p>
                <a:endParaRPr lang="ru-RU" sz="2800" b="1" dirty="0"/>
              </a:p>
              <a:p>
                <a:pPr marL="514350" indent="-514350" algn="ctr">
                  <a:lnSpc>
                    <a:spcPct val="150000"/>
                  </a:lnSpc>
                  <a:buFont typeface="+mj-lt"/>
                  <a:buAutoNum type="arabicParenR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p>
                    </m:sSup>
                    <m:r>
                      <a:rPr lang="ru-RU" sz="2800" b="0" i="1" smtClean="0">
                        <a:latin typeface="Cambria Math" panose="02040503050406030204" pitchFamily="18" charset="0"/>
                      </a:rPr>
                      <m:t>·</m:t>
                    </m:r>
                    <m:sSup>
                      <m:sSupPr>
                        <m:ctrlPr>
                          <a:rPr lang="ru-RU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ru-RU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p>
                    </m:sSup>
                  </m:oMath>
                </a14:m>
                <a:endParaRPr lang="en-US" sz="2800" dirty="0"/>
              </a:p>
              <a:p>
                <a:pPr marL="514350" indent="-514350" algn="ctr">
                  <a:lnSpc>
                    <a:spcPct val="150000"/>
                  </a:lnSpc>
                  <a:buFont typeface="+mj-lt"/>
                  <a:buAutoNum type="arabicParenR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ru-RU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𝑠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2800" dirty="0"/>
                  <a:t> =</a:t>
                </a:r>
                <a:r>
                  <a:rPr lang="ru-RU" sz="280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p>
                    </m:sSup>
                  </m:oMath>
                </a14:m>
                <a:endParaRPr lang="en-US" sz="2800" dirty="0"/>
              </a:p>
              <a:p>
                <a:pPr marL="514350" indent="-514350" algn="ctr">
                  <a:lnSpc>
                    <a:spcPct val="150000"/>
                  </a:lnSpc>
                  <a:buFont typeface="+mj-lt"/>
                  <a:buAutoNum type="arabicParenR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ru-RU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sup>
                        </m:s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dirty="0"/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𝑟𝑠</m:t>
                        </m:r>
                      </m:sup>
                    </m:sSup>
                  </m:oMath>
                </a14:m>
                <a:endParaRPr lang="en-US" sz="2800" dirty="0"/>
              </a:p>
              <a:p>
                <a:pPr marL="514350" indent="-514350" algn="ctr">
                  <a:lnSpc>
                    <a:spcPct val="150000"/>
                  </a:lnSpc>
                  <a:buFont typeface="+mj-lt"/>
                  <a:buAutoNum type="arabicParenR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𝑎𝑏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p>
                    </m:sSup>
                  </m:oMath>
                </a14:m>
                <a:r>
                  <a:rPr lang="en-US" sz="2800" dirty="0"/>
                  <a:t>=</a:t>
                </a:r>
                <a:r>
                  <a:rPr lang="ru-RU" sz="280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p>
                    </m:sSup>
                  </m:oMath>
                </a14:m>
                <a:r>
                  <a:rPr lang="ru-RU" sz="2800" dirty="0"/>
                  <a:t>·</a:t>
                </a:r>
                <a14:m>
                  <m:oMath xmlns:m="http://schemas.openxmlformats.org/officeDocument/2006/math"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   </m:t>
                    </m:r>
                    <m:sSup>
                      <m:sSupPr>
                        <m:ctrlPr>
                          <a:rPr lang="ru-RU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p>
                    </m:sSup>
                  </m:oMath>
                </a14:m>
                <a:endParaRPr lang="en-US" sz="2800" dirty="0"/>
              </a:p>
              <a:p>
                <a:pPr marL="514350" indent="-514350" algn="ctr">
                  <a:lnSpc>
                    <a:spcPct val="150000"/>
                  </a:lnSpc>
                  <a:buFont typeface="+mj-lt"/>
                  <a:buAutoNum type="arabicParenR"/>
                </a:pP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ru-RU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f>
                          <m:fPr>
                            <m:ctrlPr>
                              <a:rPr lang="ru-RU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num>
                          <m:den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den>
                        </m:f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ru-RU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f>
                          <m:fPr>
                            <m:ctrlPr>
                              <a:rPr lang="ru-RU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ru-RU" sz="28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e>
                              <m:sup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sup>
                            </m:sSup>
                          </m:num>
                          <m:den>
                            <m:sSup>
                              <m:sSupPr>
                                <m:ctrlPr>
                                  <a:rPr lang="ru-RU" sz="28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</m:e>
                              <m:sup>
                                <m:r>
                                  <a:rPr lang="en-US" sz="2800" b="0" i="1" smtClean="0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sup>
                            </m:sSup>
                          </m:den>
                        </m:f>
                      </m:e>
                      <m:sup/>
                    </m:sSup>
                  </m:oMath>
                </a14:m>
                <a:endParaRPr lang="en-US" sz="2800" dirty="0"/>
              </a:p>
              <a:p>
                <a:pPr marL="514350" indent="-514350" algn="ctr">
                  <a:lnSpc>
                    <a:spcPct val="150000"/>
                  </a:lnSpc>
                  <a:buFont typeface="+mj-lt"/>
                  <a:buAutoNum type="arabicParenR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ru-RU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sup>
                        </m:sSup>
                      </m:den>
                    </m:f>
                  </m:oMath>
                </a14:m>
                <a:endParaRPr lang="ru-RU" sz="2800" dirty="0"/>
              </a:p>
            </p:txBody>
          </p:sp>
        </mc:Choice>
        <mc:Fallback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66BE733-3A57-4B3D-903E-1D22E7A0F8A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0326" y="520505"/>
                <a:ext cx="9636369" cy="5874622"/>
              </a:xfrm>
              <a:prstGeom prst="rect">
                <a:avLst/>
              </a:prstGeom>
              <a:blipFill>
                <a:blip r:embed="rId2"/>
                <a:stretch>
                  <a:fillRect l="-1328" t="-103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85297764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Желтый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151</TotalTime>
  <Words>393</Words>
  <Application>Microsoft Office PowerPoint</Application>
  <PresentationFormat>Широкоэкранный</PresentationFormat>
  <Paragraphs>80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Cambria Math</vt:lpstr>
      <vt:lpstr>Century Gothic</vt:lpstr>
      <vt:lpstr>Wingdings 3</vt:lpstr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Елизавета Безгачёва</dc:creator>
  <cp:lastModifiedBy>Елизавета Безгачёва</cp:lastModifiedBy>
  <cp:revision>11</cp:revision>
  <dcterms:created xsi:type="dcterms:W3CDTF">2019-09-17T12:32:53Z</dcterms:created>
  <dcterms:modified xsi:type="dcterms:W3CDTF">2019-09-17T15:03:54Z</dcterms:modified>
</cp:coreProperties>
</file>