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3" r:id="rId10"/>
    <p:sldId id="264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7061" autoAdjust="0"/>
  </p:normalViewPr>
  <p:slideViewPr>
    <p:cSldViewPr>
      <p:cViewPr varScale="1">
        <p:scale>
          <a:sx n="47" d="100"/>
          <a:sy n="47" d="100"/>
        </p:scale>
        <p:origin x="-60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EB7CCA-3D02-4539-885E-FD1ED6CAF47A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6C2C34-14D5-4BE9-9DD6-B81391A103E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6C2C34-14D5-4BE9-9DD6-B81391A103ED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216CD-1E9F-4507-A6C5-4D19E10C0140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135F6-E1C6-4A06-8648-DF62DB4435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216CD-1E9F-4507-A6C5-4D19E10C0140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135F6-E1C6-4A06-8648-DF62DB4435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216CD-1E9F-4507-A6C5-4D19E10C0140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135F6-E1C6-4A06-8648-DF62DB4435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216CD-1E9F-4507-A6C5-4D19E10C0140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135F6-E1C6-4A06-8648-DF62DB4435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216CD-1E9F-4507-A6C5-4D19E10C0140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135F6-E1C6-4A06-8648-DF62DB4435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216CD-1E9F-4507-A6C5-4D19E10C0140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135F6-E1C6-4A06-8648-DF62DB4435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216CD-1E9F-4507-A6C5-4D19E10C0140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135F6-E1C6-4A06-8648-DF62DB4435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216CD-1E9F-4507-A6C5-4D19E10C0140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135F6-E1C6-4A06-8648-DF62DB4435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216CD-1E9F-4507-A6C5-4D19E10C0140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135F6-E1C6-4A06-8648-DF62DB4435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216CD-1E9F-4507-A6C5-4D19E10C0140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135F6-E1C6-4A06-8648-DF62DB4435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216CD-1E9F-4507-A6C5-4D19E10C0140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135F6-E1C6-4A06-8648-DF62DB4435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F216CD-1E9F-4507-A6C5-4D19E10C0140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8135F6-E1C6-4A06-8648-DF62DB4435C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1"/>
            <a:ext cx="7772400" cy="936103"/>
          </a:xfrm>
        </p:spPr>
        <p:txBody>
          <a:bodyPr>
            <a:no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Феодальная раздробленность Руси</a:t>
            </a:r>
            <a:r>
              <a:rPr lang="en-US" sz="4000" dirty="0" smtClean="0">
                <a:solidFill>
                  <a:srgbClr val="FF0000"/>
                </a:solidFill>
              </a:rPr>
              <a:t> XII-X</a:t>
            </a:r>
            <a:r>
              <a:rPr lang="en-US" sz="4000" dirty="0">
                <a:solidFill>
                  <a:srgbClr val="FF0000"/>
                </a:solidFill>
              </a:rPr>
              <a:t>V</a:t>
            </a:r>
            <a:r>
              <a:rPr lang="ru-RU" sz="4000" dirty="0" smtClean="0">
                <a:solidFill>
                  <a:srgbClr val="FF0000"/>
                </a:solidFill>
              </a:rPr>
              <a:t> 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1412776"/>
            <a:ext cx="8136904" cy="5256584"/>
          </a:xfrm>
        </p:spPr>
        <p:txBody>
          <a:bodyPr>
            <a:normAutofit/>
          </a:bodyPr>
          <a:lstStyle/>
          <a:p>
            <a:pPr algn="l"/>
            <a:r>
              <a:rPr lang="ru-RU" b="1" dirty="0" smtClean="0"/>
              <a:t>Феодальная раздробленность-  </a:t>
            </a:r>
            <a:r>
              <a:rPr lang="ru-RU" dirty="0" smtClean="0"/>
              <a:t>период в истории русских земель  </a:t>
            </a:r>
            <a:r>
              <a:rPr lang="ru-RU" dirty="0"/>
              <a:t>с начала ХII до конца ХV в</a:t>
            </a:r>
            <a:r>
              <a:rPr lang="ru-RU" dirty="0" smtClean="0"/>
              <a:t>. Киевская Русь разделилась к </a:t>
            </a:r>
            <a:r>
              <a:rPr lang="ru-RU" dirty="0"/>
              <a:t>середине ХII в. </a:t>
            </a:r>
            <a:r>
              <a:rPr lang="ru-RU" dirty="0" smtClean="0"/>
              <a:t>на  15 самостоятельных  </a:t>
            </a:r>
            <a:r>
              <a:rPr lang="ru-RU" dirty="0"/>
              <a:t>земель и княжеств, к началу ХIII в. 50, в ХIV в. - 250. В каждом из княжеств правила своя </a:t>
            </a:r>
            <a:r>
              <a:rPr lang="ru-RU" dirty="0" smtClean="0"/>
              <a:t> ветвь династии </a:t>
            </a:r>
            <a:r>
              <a:rPr lang="ru-RU" dirty="0"/>
              <a:t>Рюриковичей. </a:t>
            </a:r>
            <a:r>
              <a:rPr lang="ru-RU" dirty="0" smtClean="0"/>
              <a:t>Формально </a:t>
            </a:r>
            <a:r>
              <a:rPr lang="ru-RU" dirty="0"/>
              <a:t>находясь в составе Киевской Руси, удельные княжества полностью </a:t>
            </a:r>
            <a:r>
              <a:rPr lang="ru-RU" dirty="0" smtClean="0"/>
              <a:t>обособились </a:t>
            </a:r>
            <a:r>
              <a:rPr lang="ru-RU" dirty="0"/>
              <a:t>от Киева.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00B050"/>
                </a:solidFill>
              </a:rPr>
              <a:t>Политическая структура республики</a:t>
            </a:r>
            <a:endParaRPr lang="ru-RU" sz="3600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034680" cy="4525963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Вече. Боярство. Князь.</a:t>
            </a:r>
          </a:p>
          <a:p>
            <a:r>
              <a:rPr lang="ru-RU" dirty="0" smtClean="0"/>
              <a:t>Вече – верховная власть. Решало  вопросы войны и мира. Избирало высших должностных лиц. Приглашало князя.</a:t>
            </a:r>
          </a:p>
          <a:p>
            <a:r>
              <a:rPr lang="ru-RU" dirty="0" smtClean="0"/>
              <a:t>Боярский совет- управлял городом.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563888" y="1600200"/>
            <a:ext cx="5122912" cy="4781128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 Высшие должности </a:t>
            </a:r>
          </a:p>
          <a:p>
            <a:pPr>
              <a:buNone/>
            </a:pPr>
            <a:r>
              <a:rPr lang="ru-RU" sz="2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 -</a:t>
            </a:r>
            <a:r>
              <a:rPr lang="ru-RU" sz="2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Посадник</a:t>
            </a:r>
            <a:r>
              <a:rPr lang="ru-RU" sz="26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-управлял</a:t>
            </a:r>
            <a:r>
              <a:rPr lang="ru-RU" sz="2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новгородскими землями, возглавлял суд, руководил внешней политикой, контролировал князя.</a:t>
            </a:r>
          </a:p>
          <a:p>
            <a:pPr>
              <a:buNone/>
            </a:pPr>
            <a:r>
              <a:rPr lang="ru-RU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ru-RU" sz="2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-</a:t>
            </a:r>
            <a:r>
              <a:rPr lang="ru-RU" sz="2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Архиепископ</a:t>
            </a:r>
            <a:r>
              <a:rPr lang="ru-RU" sz="2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- хранил казну, возглавлял церковный суд.</a:t>
            </a:r>
          </a:p>
          <a:p>
            <a:pPr>
              <a:buNone/>
            </a:pPr>
            <a:r>
              <a:rPr lang="ru-RU" sz="2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ru-RU" sz="2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-Тысяцкий- </a:t>
            </a:r>
            <a:r>
              <a:rPr lang="ru-RU" sz="2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возглавлял народное ополчение, собирал налоги.</a:t>
            </a:r>
          </a:p>
          <a:p>
            <a:pPr>
              <a:buNone/>
            </a:pPr>
            <a:r>
              <a:rPr lang="ru-RU" sz="2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ru-RU" sz="2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-Князь- </a:t>
            </a:r>
            <a:r>
              <a:rPr lang="ru-RU" sz="2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военные вопросы.</a:t>
            </a:r>
          </a:p>
          <a:p>
            <a:pPr>
              <a:buNone/>
            </a:pPr>
            <a:r>
              <a:rPr lang="ru-RU" sz="2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 -Старосты частей города –</a:t>
            </a:r>
            <a:r>
              <a:rPr lang="ru-RU" sz="2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решали </a:t>
            </a:r>
            <a:r>
              <a:rPr lang="ru-RU" sz="260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повседневные вопросы.</a:t>
            </a:r>
            <a:endParaRPr lang="ru-RU" sz="26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None/>
            </a:pPr>
            <a:r>
              <a:rPr lang="ru-RU" sz="2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ru-RU" sz="2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</a:t>
            </a:r>
          </a:p>
          <a:p>
            <a:endParaRPr lang="ru-RU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None/>
            </a:pP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00B050"/>
                </a:solidFill>
              </a:rPr>
              <a:t>Памятники культуры Новгородской земли</a:t>
            </a:r>
            <a:endParaRPr lang="ru-RU" sz="3600" dirty="0">
              <a:solidFill>
                <a:srgbClr val="00B050"/>
              </a:solidFill>
            </a:endParaRPr>
          </a:p>
        </p:txBody>
      </p:sp>
      <p:pic>
        <p:nvPicPr>
          <p:cNvPr id="7170" name="Picture 2" descr="C:\Users\Вадим\Desktop\scale_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124745"/>
            <a:ext cx="4673244" cy="29523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1" name="Picture 3" descr="C:\Users\Вадим\Desktop\scale_1200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2492896"/>
            <a:ext cx="4283968" cy="43651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2" name="Picture 4" descr="C:\Users\Вадим\Desktop\scale_1200 (2)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32240" y="764704"/>
            <a:ext cx="2160240" cy="20327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3" name="Picture 5" descr="C:\Users\Вадим\Desktop\167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4005064"/>
            <a:ext cx="4536504" cy="266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FF0000"/>
                </a:solidFill>
              </a:rPr>
              <a:t>Причины феодальной раздробленности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20072" y="1600200"/>
            <a:ext cx="3744416" cy="4525963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b="1" dirty="0" smtClean="0"/>
              <a:t>        Экономические</a:t>
            </a:r>
            <a:r>
              <a:rPr lang="ru-RU" b="1" dirty="0"/>
              <a:t>: </a:t>
            </a:r>
            <a:endParaRPr lang="ru-RU" b="1" dirty="0" smtClean="0"/>
          </a:p>
          <a:p>
            <a:r>
              <a:rPr lang="ru-RU" dirty="0" smtClean="0"/>
              <a:t>1</a:t>
            </a:r>
            <a:r>
              <a:rPr lang="ru-RU" dirty="0"/>
              <a:t>. Уменьшение значения торгового пути «Из варяг в греки</a:t>
            </a:r>
            <a:r>
              <a:rPr lang="ru-RU" dirty="0" smtClean="0"/>
              <a:t>».</a:t>
            </a:r>
          </a:p>
          <a:p>
            <a:r>
              <a:rPr lang="ru-RU" dirty="0" smtClean="0"/>
              <a:t>2</a:t>
            </a:r>
            <a:r>
              <a:rPr lang="ru-RU" dirty="0"/>
              <a:t>. </a:t>
            </a:r>
            <a:r>
              <a:rPr lang="ru-RU" dirty="0" smtClean="0"/>
              <a:t>Экономическое </a:t>
            </a:r>
            <a:r>
              <a:rPr lang="ru-RU" dirty="0" smtClean="0"/>
              <a:t>обособление </a:t>
            </a:r>
            <a:r>
              <a:rPr lang="ru-RU" dirty="0" smtClean="0"/>
              <a:t>княжеств и земель.</a:t>
            </a:r>
          </a:p>
          <a:p>
            <a:r>
              <a:rPr lang="ru-RU" dirty="0" smtClean="0"/>
              <a:t> </a:t>
            </a:r>
            <a:r>
              <a:rPr lang="ru-RU" dirty="0"/>
              <a:t>3. Развитие крупных </a:t>
            </a:r>
            <a:r>
              <a:rPr lang="ru-RU" dirty="0" smtClean="0"/>
              <a:t>вотчинных хозяйств и церковного землевладения.</a:t>
            </a:r>
          </a:p>
          <a:p>
            <a:r>
              <a:rPr lang="ru-RU" dirty="0" smtClean="0"/>
              <a:t>4</a:t>
            </a:r>
            <a:r>
              <a:rPr lang="ru-RU" dirty="0"/>
              <a:t>. Развитие натурального </a:t>
            </a:r>
            <a:r>
              <a:rPr lang="ru-RU" dirty="0" smtClean="0"/>
              <a:t>хозяйства.</a:t>
            </a:r>
            <a:endParaRPr lang="ru-RU" dirty="0"/>
          </a:p>
        </p:txBody>
      </p:sp>
      <p:pic>
        <p:nvPicPr>
          <p:cNvPr id="3074" name="Picture 2" descr="C:\Users\Вадим\Desktop\hello_html_m45ff570f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52736"/>
            <a:ext cx="5220072" cy="5805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FF0000"/>
                </a:solidFill>
              </a:rPr>
              <a:t>Причины феодальной раздробленности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04048" y="1052736"/>
            <a:ext cx="3888432" cy="5616624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b="1" dirty="0" smtClean="0"/>
              <a:t>             Политические</a:t>
            </a:r>
            <a:r>
              <a:rPr lang="ru-RU" dirty="0"/>
              <a:t>: </a:t>
            </a:r>
            <a:endParaRPr lang="ru-RU" dirty="0" smtClean="0"/>
          </a:p>
          <a:p>
            <a:r>
              <a:rPr lang="ru-RU" dirty="0" smtClean="0"/>
              <a:t>1</a:t>
            </a:r>
            <a:r>
              <a:rPr lang="ru-RU" dirty="0"/>
              <a:t>. Уменьшение значения Киева как политического центра Руси. </a:t>
            </a:r>
            <a:endParaRPr lang="ru-RU" dirty="0" smtClean="0"/>
          </a:p>
          <a:p>
            <a:r>
              <a:rPr lang="ru-RU" dirty="0" smtClean="0"/>
              <a:t>2</a:t>
            </a:r>
            <a:r>
              <a:rPr lang="ru-RU" dirty="0"/>
              <a:t>. Укрепление </a:t>
            </a:r>
            <a:r>
              <a:rPr lang="ru-RU" dirty="0" smtClean="0"/>
              <a:t>власти удельных князей и позиций </a:t>
            </a:r>
            <a:r>
              <a:rPr lang="ru-RU" dirty="0"/>
              <a:t>местного </a:t>
            </a:r>
            <a:r>
              <a:rPr lang="ru-RU" dirty="0" smtClean="0"/>
              <a:t>боярства.</a:t>
            </a:r>
          </a:p>
          <a:p>
            <a:r>
              <a:rPr lang="ru-RU" dirty="0" smtClean="0"/>
              <a:t>3</a:t>
            </a:r>
            <a:r>
              <a:rPr lang="ru-RU" dirty="0"/>
              <a:t>. </a:t>
            </a:r>
            <a:r>
              <a:rPr lang="ru-RU" dirty="0" smtClean="0"/>
              <a:t>Удельные </a:t>
            </a:r>
            <a:r>
              <a:rPr lang="ru-RU" dirty="0"/>
              <a:t>князья не </a:t>
            </a:r>
            <a:r>
              <a:rPr lang="ru-RU" dirty="0" smtClean="0"/>
              <a:t>хотели платить дань Киеву.</a:t>
            </a:r>
          </a:p>
          <a:p>
            <a:r>
              <a:rPr lang="ru-RU" dirty="0" smtClean="0"/>
              <a:t>4</a:t>
            </a:r>
            <a:r>
              <a:rPr lang="ru-RU" dirty="0"/>
              <a:t>. Усиление междоусобной борьбы между князьями династии Рюриковичей.</a:t>
            </a:r>
          </a:p>
        </p:txBody>
      </p:sp>
      <p:pic>
        <p:nvPicPr>
          <p:cNvPr id="4098" name="Picture 2" descr="C:\Users\Вадим\Desktop\KGkjV4LxomKHPWwRcXkIYKdCtC3El8bBD7ArrdydvQ2iO6YErtZLVSFk5YKU2UDQhiZs23xtAQXnUK-ksi5ELWjooremAZa3tjk7BPF4CdECZ9QI0AajIW6R2_jI_Cm4x03TUK_SjlBkUhXylMiyIiQXi6jOq3OyhdIrcffrEemZLPb0YGWz8ETOqZIzy60AJRP1TzRBNBO_9ouPrnudzrAJ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268760"/>
            <a:ext cx="4824536" cy="53285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FF0000"/>
                </a:solidFill>
              </a:rPr>
              <a:t>Последствия феодальной раздробленности русских земель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12776"/>
            <a:ext cx="4038600" cy="5112568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       </a:t>
            </a:r>
            <a:r>
              <a:rPr lang="ru-RU" b="1" dirty="0" smtClean="0"/>
              <a:t>Положительные </a:t>
            </a:r>
            <a:endParaRPr lang="ru-RU" b="1" dirty="0"/>
          </a:p>
          <a:p>
            <a:r>
              <a:rPr lang="ru-RU" dirty="0" smtClean="0"/>
              <a:t>быстрое </a:t>
            </a:r>
            <a:r>
              <a:rPr lang="ru-RU" dirty="0"/>
              <a:t>развитие крестьянского хозяйства, </a:t>
            </a:r>
            <a:r>
              <a:rPr lang="ru-RU" dirty="0" smtClean="0"/>
              <a:t>освоение </a:t>
            </a:r>
            <a:r>
              <a:rPr lang="ru-RU" dirty="0"/>
              <a:t>новых пахотных земель, </a:t>
            </a:r>
            <a:r>
              <a:rPr lang="ru-RU" dirty="0" smtClean="0"/>
              <a:t>увеличение вотчин</a:t>
            </a:r>
            <a:r>
              <a:rPr lang="ru-RU" dirty="0"/>
              <a:t>, которые для своего времени стали </a:t>
            </a:r>
            <a:r>
              <a:rPr lang="ru-RU" dirty="0" smtClean="0"/>
              <a:t> </a:t>
            </a:r>
            <a:r>
              <a:rPr lang="ru-RU" dirty="0"/>
              <a:t>прогрессивной формой ведения </a:t>
            </a:r>
            <a:r>
              <a:rPr lang="ru-RU" dirty="0" smtClean="0"/>
              <a:t>хозяйства;</a:t>
            </a:r>
          </a:p>
          <a:p>
            <a:r>
              <a:rPr lang="ru-RU" dirty="0" smtClean="0"/>
              <a:t>расцвет ремесла, каменного зодчества; </a:t>
            </a:r>
            <a:endParaRPr lang="ru-RU" dirty="0"/>
          </a:p>
          <a:p>
            <a:r>
              <a:rPr lang="ru-RU" dirty="0" smtClean="0"/>
              <a:t>рост </a:t>
            </a:r>
            <a:r>
              <a:rPr lang="ru-RU" dirty="0"/>
              <a:t>городов; </a:t>
            </a:r>
          </a:p>
          <a:p>
            <a:r>
              <a:rPr lang="ru-RU" dirty="0" smtClean="0"/>
              <a:t>развитие торговли;</a:t>
            </a:r>
          </a:p>
          <a:p>
            <a:r>
              <a:rPr lang="ru-RU" dirty="0"/>
              <a:t>п</a:t>
            </a:r>
            <a:r>
              <a:rPr lang="ru-RU" dirty="0" smtClean="0"/>
              <a:t>оявление новых </a:t>
            </a:r>
            <a:r>
              <a:rPr lang="ru-RU" dirty="0"/>
              <a:t>торговых </a:t>
            </a:r>
            <a:r>
              <a:rPr lang="ru-RU" dirty="0" smtClean="0"/>
              <a:t>путей.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12776"/>
            <a:ext cx="4038600" cy="5112568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b="1" dirty="0" smtClean="0"/>
              <a:t>          Отрицательные</a:t>
            </a:r>
          </a:p>
          <a:p>
            <a:pPr>
              <a:buNone/>
            </a:pPr>
            <a:r>
              <a:rPr lang="ru-RU" b="1" dirty="0" smtClean="0"/>
              <a:t>-    </a:t>
            </a:r>
            <a:r>
              <a:rPr lang="ru-RU" dirty="0" smtClean="0"/>
              <a:t>постоянные </a:t>
            </a:r>
            <a:r>
              <a:rPr lang="ru-RU" dirty="0"/>
              <a:t>усобицы между князьями стали истощать силы русских земель, ослаблять их обороноспособность перед лицом внешней опасности; </a:t>
            </a:r>
            <a:endParaRPr lang="ru-RU" dirty="0" smtClean="0"/>
          </a:p>
          <a:p>
            <a:pPr>
              <a:buFontTx/>
              <a:buChar char="-"/>
            </a:pPr>
            <a:r>
              <a:rPr lang="ru-RU" dirty="0" smtClean="0"/>
              <a:t>дробление </a:t>
            </a:r>
            <a:r>
              <a:rPr lang="ru-RU" dirty="0"/>
              <a:t>русских земель на более мелкие княжества и земли между </a:t>
            </a:r>
            <a:r>
              <a:rPr lang="ru-RU" dirty="0" smtClean="0"/>
              <a:t>наследниками;</a:t>
            </a:r>
          </a:p>
          <a:p>
            <a:pPr>
              <a:buFontTx/>
              <a:buChar char="-"/>
            </a:pPr>
            <a:r>
              <a:rPr lang="ru-RU" dirty="0" smtClean="0"/>
              <a:t>распад </a:t>
            </a:r>
            <a:r>
              <a:rPr lang="ru-RU" dirty="0"/>
              <a:t>привел к </a:t>
            </a:r>
            <a:r>
              <a:rPr lang="ru-RU" dirty="0" smtClean="0"/>
              <a:t>активизации внешних врагов Руси.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FF0000"/>
                </a:solidFill>
              </a:rPr>
              <a:t>Особенности  феодальной раздробленности</a:t>
            </a:r>
            <a:r>
              <a:rPr lang="ru-RU" sz="2800" dirty="0" smtClean="0">
                <a:solidFill>
                  <a:srgbClr val="FF0000"/>
                </a:solidFill>
              </a:rPr>
              <a:t>.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>
                <a:solidFill>
                  <a:srgbClr val="0070C0"/>
                </a:solidFill>
              </a:rPr>
              <a:t>Политический распад Руси был не был полным.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844824"/>
            <a:ext cx="4038600" cy="5013176"/>
          </a:xfrm>
        </p:spPr>
        <p:txBody>
          <a:bodyPr>
            <a:normAutofit lnSpcReduction="10000"/>
          </a:bodyPr>
          <a:lstStyle/>
          <a:p>
            <a:r>
              <a:rPr lang="ru-RU" dirty="0"/>
              <a:t>1. </a:t>
            </a:r>
            <a:r>
              <a:rPr lang="ru-RU" dirty="0" smtClean="0"/>
              <a:t>Сохраняли  власть Великие киевские князья. </a:t>
            </a:r>
          </a:p>
          <a:p>
            <a:r>
              <a:rPr lang="ru-RU" dirty="0" smtClean="0"/>
              <a:t>2</a:t>
            </a:r>
            <a:r>
              <a:rPr lang="ru-RU" dirty="0"/>
              <a:t>. </a:t>
            </a:r>
            <a:r>
              <a:rPr lang="ru-RU" dirty="0" smtClean="0"/>
              <a:t>За объединение русских земель выступала православная церковь.</a:t>
            </a:r>
          </a:p>
          <a:p>
            <a:r>
              <a:rPr lang="ru-RU" dirty="0" smtClean="0"/>
              <a:t>3.Сохранялись единый язык, общая  культура.</a:t>
            </a:r>
          </a:p>
          <a:p>
            <a:r>
              <a:rPr lang="ru-RU" dirty="0" smtClean="0"/>
              <a:t>4.Перед внешней опасностью русские земли объединялись.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8840"/>
            <a:ext cx="4038600" cy="4680520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1097 г</a:t>
            </a:r>
            <a:r>
              <a:rPr lang="ru-RU" dirty="0" smtClean="0"/>
              <a:t>. Съезд русских князей в </a:t>
            </a:r>
            <a:r>
              <a:rPr lang="ru-RU" dirty="0" err="1" smtClean="0"/>
              <a:t>Любече</a:t>
            </a:r>
            <a:r>
              <a:rPr lang="ru-RU" dirty="0" smtClean="0"/>
              <a:t> постановил: « Каждый да держит отчину свою».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1132 г</a:t>
            </a:r>
            <a:r>
              <a:rPr lang="ru-RU" dirty="0" smtClean="0"/>
              <a:t>. Начало феодальной раздробленности «… и  разодралась Русская земля…»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Владимиро</a:t>
            </a:r>
            <a:r>
              <a:rPr lang="ru-RU" sz="3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- Суздальское княжество</a:t>
            </a:r>
            <a:endParaRPr lang="ru-RU" sz="36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68760"/>
            <a:ext cx="3898776" cy="5256584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Образовалось в междуречье Оки и Волги.</a:t>
            </a:r>
          </a:p>
          <a:p>
            <a:r>
              <a:rPr lang="ru-RU" dirty="0" smtClean="0"/>
              <a:t>Города: Ростов, Суздаль, Муром.</a:t>
            </a:r>
          </a:p>
          <a:p>
            <a:r>
              <a:rPr lang="ru-RU" dirty="0" smtClean="0"/>
              <a:t>С середины </a:t>
            </a:r>
            <a:r>
              <a:rPr lang="en-US" dirty="0" smtClean="0"/>
              <a:t>XII</a:t>
            </a:r>
            <a:r>
              <a:rPr lang="ru-RU" dirty="0" smtClean="0"/>
              <a:t> века столицей княжества стал город Владимир- на- </a:t>
            </a:r>
            <a:r>
              <a:rPr lang="ru-RU" dirty="0" err="1" smtClean="0"/>
              <a:t>Клязьме</a:t>
            </a:r>
            <a:r>
              <a:rPr lang="ru-RU" dirty="0" smtClean="0"/>
              <a:t>. </a:t>
            </a:r>
          </a:p>
          <a:p>
            <a:r>
              <a:rPr lang="ru-RU" dirty="0" smtClean="0"/>
              <a:t>Первым самостоятельным князем был Юрий Долгорукий (1125-1157)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76056" y="1268760"/>
            <a:ext cx="3816424" cy="5256584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     </a:t>
            </a:r>
            <a:r>
              <a:rPr lang="ru-RU" sz="3300" b="1" dirty="0" smtClean="0"/>
              <a:t>Особенности хозяйствования</a:t>
            </a:r>
          </a:p>
          <a:p>
            <a:pPr>
              <a:buNone/>
            </a:pPr>
            <a:r>
              <a:rPr lang="ru-RU" dirty="0"/>
              <a:t> </a:t>
            </a:r>
            <a:r>
              <a:rPr lang="ru-RU" dirty="0" smtClean="0"/>
              <a:t>    -основная </a:t>
            </a:r>
            <a:r>
              <a:rPr lang="ru-RU" dirty="0"/>
              <a:t>отрасль хозяйства – земледелие (наличие плодородных земель</a:t>
            </a:r>
            <a:r>
              <a:rPr lang="ru-RU" dirty="0" smtClean="0"/>
              <a:t>);</a:t>
            </a:r>
          </a:p>
          <a:p>
            <a:pPr>
              <a:buNone/>
            </a:pPr>
            <a:r>
              <a:rPr lang="ru-RU" dirty="0"/>
              <a:t> </a:t>
            </a:r>
            <a:r>
              <a:rPr lang="ru-RU" dirty="0" smtClean="0"/>
              <a:t>   -постоянный </a:t>
            </a:r>
            <a:r>
              <a:rPr lang="ru-RU" dirty="0"/>
              <a:t>приток населения из-за набегов кочевников и наличия нормальных условий ведения </a:t>
            </a:r>
            <a:r>
              <a:rPr lang="ru-RU" dirty="0" smtClean="0"/>
              <a:t>хозяйства;</a:t>
            </a:r>
          </a:p>
          <a:p>
            <a:pPr>
              <a:buNone/>
            </a:pPr>
            <a:r>
              <a:rPr lang="ru-RU" dirty="0"/>
              <a:t> </a:t>
            </a:r>
            <a:r>
              <a:rPr lang="ru-RU" dirty="0" smtClean="0"/>
              <a:t>   -нахождение </a:t>
            </a:r>
            <a:r>
              <a:rPr lang="ru-RU" dirty="0"/>
              <a:t>княжества на пересечении торговых </a:t>
            </a:r>
            <a:r>
              <a:rPr lang="ru-RU" dirty="0" smtClean="0"/>
              <a:t>путей;</a:t>
            </a:r>
          </a:p>
          <a:p>
            <a:pPr>
              <a:buNone/>
            </a:pPr>
            <a:r>
              <a:rPr lang="ru-RU" dirty="0"/>
              <a:t> </a:t>
            </a:r>
            <a:r>
              <a:rPr lang="ru-RU" dirty="0" smtClean="0"/>
              <a:t>   - быстрый </a:t>
            </a:r>
            <a:r>
              <a:rPr lang="ru-RU" dirty="0"/>
              <a:t>рост городов. </a:t>
            </a: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Политическая структура княжества.</a:t>
            </a:r>
            <a:endParaRPr lang="ru-RU" sz="36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124744"/>
            <a:ext cx="3682752" cy="5544616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Князь. Вече. Боярство.</a:t>
            </a:r>
          </a:p>
          <a:p>
            <a:r>
              <a:rPr lang="ru-RU" dirty="0"/>
              <a:t>Неограниченный характер княжеской </a:t>
            </a:r>
            <a:r>
              <a:rPr lang="ru-RU" dirty="0" smtClean="0"/>
              <a:t>власти.</a:t>
            </a:r>
          </a:p>
          <a:p>
            <a:r>
              <a:rPr lang="ru-RU" dirty="0" smtClean="0"/>
              <a:t>Совещательные </a:t>
            </a:r>
            <a:r>
              <a:rPr lang="ru-RU" dirty="0"/>
              <a:t>полномочия вече</a:t>
            </a:r>
            <a:r>
              <a:rPr lang="ru-RU" dirty="0" smtClean="0"/>
              <a:t>.</a:t>
            </a:r>
          </a:p>
          <a:p>
            <a:r>
              <a:rPr lang="ru-RU" dirty="0" smtClean="0"/>
              <a:t>Постоянная борьба князей с боярством.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11960" y="1124744"/>
            <a:ext cx="4752528" cy="5544616"/>
          </a:xfrm>
        </p:spPr>
        <p:txBody>
          <a:bodyPr/>
          <a:lstStyle/>
          <a:p>
            <a:r>
              <a:rPr lang="ru-RU" sz="2000" dirty="0" smtClean="0"/>
              <a:t>Юрий </a:t>
            </a:r>
            <a:r>
              <a:rPr lang="ru-RU" sz="2000" dirty="0"/>
              <a:t>Долгорукий </a:t>
            </a:r>
            <a:r>
              <a:rPr lang="ru-RU" sz="2000" dirty="0" smtClean="0"/>
              <a:t>( 1125-1157) проводил активную градостроительную политику     (Юрьев-Польский, Дмитров, Звенигород, Москва). Был князем Киевским.</a:t>
            </a:r>
          </a:p>
          <a:p>
            <a:r>
              <a:rPr lang="ru-RU" sz="2000" dirty="0" smtClean="0"/>
              <a:t>Андрей </a:t>
            </a:r>
            <a:r>
              <a:rPr lang="ru-RU" sz="2000" dirty="0" err="1" smtClean="0"/>
              <a:t>Боголюбский</a:t>
            </a:r>
            <a:r>
              <a:rPr lang="ru-RU" sz="2000" dirty="0" smtClean="0"/>
              <a:t> (1157-1174). Перенес великокняжеский престол во Владимир.</a:t>
            </a:r>
          </a:p>
          <a:p>
            <a:r>
              <a:rPr lang="ru-RU" sz="2000" dirty="0"/>
              <a:t>Всеволод Большое гнездо ( </a:t>
            </a:r>
            <a:r>
              <a:rPr lang="ru-RU" sz="2000" dirty="0" smtClean="0"/>
              <a:t>1176-1212) Упрочил </a:t>
            </a:r>
            <a:r>
              <a:rPr lang="ru-RU" sz="2000" dirty="0"/>
              <a:t>свою власть в княжестве и авторитет на Руси. Подчинил </a:t>
            </a:r>
            <a:r>
              <a:rPr lang="ru-RU" sz="2000" dirty="0" smtClean="0"/>
              <a:t>Чернигов</a:t>
            </a:r>
            <a:r>
              <a:rPr lang="ru-RU" sz="2000" dirty="0"/>
              <a:t>, Киев, Рязань, Новгород. Успешно воевал с Волжской </a:t>
            </a:r>
            <a:r>
              <a:rPr lang="ru-RU" sz="2000" dirty="0" err="1"/>
              <a:t>Булгарией</a:t>
            </a:r>
            <a:r>
              <a:rPr lang="ru-RU" sz="2000" dirty="0"/>
              <a:t> и половцами. Принял титул Великого князя Владимирского. Активный градостроитель.</a:t>
            </a:r>
            <a:endParaRPr lang="ru-RU" sz="2000" dirty="0" smtClean="0"/>
          </a:p>
          <a:p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Памятники культуры Владимиро-Суздальского княжества</a:t>
            </a:r>
            <a:endParaRPr lang="ru-RU" sz="36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124" name="Picture 4" descr="C:\Users\Вадим\Desktop\Vladimiro-Suzdalskoe-zodchestvo-768x57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96752"/>
            <a:ext cx="9144000" cy="5661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00B050"/>
                </a:solidFill>
              </a:rPr>
              <a:t>Новгородская республика</a:t>
            </a:r>
            <a:endParaRPr lang="ru-RU" sz="3600" dirty="0">
              <a:solidFill>
                <a:srgbClr val="00B05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48064" y="1412776"/>
            <a:ext cx="3816424" cy="5112568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b="1" dirty="0" smtClean="0"/>
              <a:t>      Особенности хозяйствования</a:t>
            </a:r>
          </a:p>
          <a:p>
            <a:r>
              <a:rPr lang="ru-RU" dirty="0" smtClean="0"/>
              <a:t>Ведущие отрасли хозяйства – торговля, ремесло. </a:t>
            </a:r>
          </a:p>
          <a:p>
            <a:r>
              <a:rPr lang="ru-RU" dirty="0" smtClean="0"/>
              <a:t>Слабое развитие земледелия из-за сурового климата.</a:t>
            </a:r>
          </a:p>
          <a:p>
            <a:r>
              <a:rPr lang="ru-RU" dirty="0" smtClean="0"/>
              <a:t>Широкое развитие промыслов ( пушной, рыболовство, солеварение, производство железа ).</a:t>
            </a:r>
          </a:p>
          <a:p>
            <a:pPr>
              <a:buNone/>
            </a:pPr>
            <a:r>
              <a:rPr lang="ru-RU" dirty="0" smtClean="0"/>
              <a:t> </a:t>
            </a:r>
          </a:p>
          <a:p>
            <a:endParaRPr lang="ru-RU" dirty="0"/>
          </a:p>
        </p:txBody>
      </p:sp>
      <p:pic>
        <p:nvPicPr>
          <p:cNvPr id="6146" name="Picture 2" descr="C:\Users\Вадим\Desktop\novg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484784"/>
            <a:ext cx="4896544" cy="49685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283</TotalTime>
  <Words>559</Words>
  <Application>Microsoft Office PowerPoint</Application>
  <PresentationFormat>Экран (4:3)</PresentationFormat>
  <Paragraphs>70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Феодальная раздробленность Руси XII-XV </vt:lpstr>
      <vt:lpstr>Причины феодальной раздробленности</vt:lpstr>
      <vt:lpstr>Причины феодальной раздробленности</vt:lpstr>
      <vt:lpstr>Последствия феодальной раздробленности русских земель</vt:lpstr>
      <vt:lpstr>Особенности  феодальной раздробленности. Политический распад Руси был не был полным.</vt:lpstr>
      <vt:lpstr>Владимиро - Суздальское княжество</vt:lpstr>
      <vt:lpstr>Политическая структура княжества.</vt:lpstr>
      <vt:lpstr>Памятники культуры Владимиро-Суздальского княжества</vt:lpstr>
      <vt:lpstr>Новгородская республика</vt:lpstr>
      <vt:lpstr>Политическая структура республики</vt:lpstr>
      <vt:lpstr>Памятники культуры Новгородской земли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Феодальная раздробленность Руси XII-XIII века</dc:title>
  <dc:creator>Вадим</dc:creator>
  <cp:lastModifiedBy>admin</cp:lastModifiedBy>
  <cp:revision>23</cp:revision>
  <dcterms:created xsi:type="dcterms:W3CDTF">2021-10-17T08:44:25Z</dcterms:created>
  <dcterms:modified xsi:type="dcterms:W3CDTF">2021-10-18T09:25:10Z</dcterms:modified>
</cp:coreProperties>
</file>