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6" r:id="rId10"/>
    <p:sldId id="267" r:id="rId11"/>
    <p:sldId id="269" r:id="rId12"/>
    <p:sldId id="268" r:id="rId13"/>
    <p:sldId id="265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886728" cy="1214446"/>
          </a:xfrm>
        </p:spPr>
        <p:txBody>
          <a:bodyPr/>
          <a:lstStyle/>
          <a:p>
            <a:r>
              <a:rPr lang="ru-RU" b="1" dirty="0" smtClean="0"/>
              <a:t>Понятие первой помощи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6105525" cy="4648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58246" cy="628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Третье</a:t>
            </a:r>
            <a:r>
              <a:rPr lang="ru-RU" dirty="0" smtClean="0"/>
              <a:t>, убедившись в том, что пострадавший находится в безопасном месте и его жизни </a:t>
            </a:r>
            <a:r>
              <a:rPr lang="ru-RU" dirty="0" smtClean="0"/>
              <a:t>ни чего не угрожает, </a:t>
            </a:r>
            <a:r>
              <a:rPr lang="ru-RU" dirty="0" smtClean="0"/>
              <a:t>дожидайтесь приезда </a:t>
            </a:r>
            <a:r>
              <a:rPr lang="ru-RU" dirty="0" smtClean="0"/>
              <a:t>скорой</a:t>
            </a:r>
            <a:r>
              <a:rPr lang="ru-RU" dirty="0" smtClean="0"/>
              <a:t>, приступить к оказанию первой медицинской помощи.</a:t>
            </a:r>
          </a:p>
          <a:p>
            <a:pPr>
              <a:buNone/>
            </a:pPr>
            <a:r>
              <a:rPr lang="ru-RU" dirty="0" smtClean="0"/>
              <a:t>Помочь </a:t>
            </a:r>
            <a:r>
              <a:rPr lang="ru-RU" dirty="0" smtClean="0"/>
              <a:t>принять пострадавшему удобное положение, при котором боль наименьшая. Если сознание </a:t>
            </a:r>
            <a:r>
              <a:rPr lang="ru-RU" dirty="0" smtClean="0"/>
              <a:t>отсутствует, </a:t>
            </a:r>
            <a:r>
              <a:rPr lang="ru-RU" dirty="0" smtClean="0"/>
              <a:t>положить пострадавшего на бок, если дыхание затруднено запрокинуть его голову, убедится в том, что дыхание </a:t>
            </a:r>
            <a:r>
              <a:rPr lang="ru-RU" dirty="0" smtClean="0"/>
              <a:t>свободное.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Четвертое.</a:t>
            </a:r>
            <a:r>
              <a:rPr lang="ru-RU" dirty="0" smtClean="0"/>
              <a:t> Если вызов скорой помощи невозможен, продумать способы доставки пострадавшего в ближайшее лечебное учреждение </a:t>
            </a:r>
            <a:r>
              <a:rPr lang="ru-RU" dirty="0" smtClean="0"/>
              <a:t>Сама </a:t>
            </a:r>
            <a:r>
              <a:rPr lang="ru-RU" dirty="0" smtClean="0"/>
              <a:t>по себе транспортировка может привести к еще большим травматическим повреждениям, поэтому соотнести характер травмы и доступные Вам средства эвакуации.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ÐÐ°ÑÑÐ¸Ð½ÐºÐ¸ Ð¿Ð¾ Ð·Ð°Ð¿ÑÐ¾ÑÑ Ð¿ÑÐ¸Ð·Ð½Ð°ÐºÐ¸ Ð¶Ð¸Ð·Ð½Ð¸ Ð¸ ÑÐ¼ÐµÑÑ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180969" cy="3971923"/>
          </a:xfrm>
          <a:prstGeom prst="rect">
            <a:avLst/>
          </a:prstGeom>
          <a:noFill/>
        </p:spPr>
      </p:pic>
      <p:pic>
        <p:nvPicPr>
          <p:cNvPr id="20484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70262" y="0"/>
            <a:ext cx="4773738" cy="3895371"/>
          </a:xfrm>
          <a:prstGeom prst="rect">
            <a:avLst/>
          </a:prstGeom>
          <a:noFill/>
        </p:spPr>
      </p:pic>
      <p:pic>
        <p:nvPicPr>
          <p:cNvPr id="20486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4000504"/>
            <a:ext cx="4381594" cy="2857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Признаки жизни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858280" cy="57864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Сердцебиение</a:t>
            </a:r>
            <a:r>
              <a:rPr lang="ru-RU" dirty="0" smtClean="0"/>
              <a:t>. Его можно прослушать, прислонившись ухом к левой стороне грудной клетки, или же попросту приложите к этому месту руку.</a:t>
            </a:r>
          </a:p>
          <a:p>
            <a:pPr>
              <a:buNone/>
            </a:pPr>
            <a:r>
              <a:rPr lang="ru-RU" dirty="0" smtClean="0"/>
              <a:t> Артериальный пульс ищите на шее, в области запястья и в паху.</a:t>
            </a:r>
          </a:p>
          <a:p>
            <a:pPr>
              <a:buNone/>
            </a:pPr>
            <a:r>
              <a:rPr lang="ru-RU" dirty="0" smtClean="0"/>
              <a:t> Дыхание можно определить по движению грудной клетки и живота. Также можно приложить к носу и рту пострадавшего зеркало или поднести кусочек ваты к ноздрям. </a:t>
            </a:r>
          </a:p>
          <a:p>
            <a:pPr>
              <a:buNone/>
            </a:pPr>
            <a:r>
              <a:rPr lang="ru-RU" dirty="0" smtClean="0"/>
              <a:t>Не забудьте проверить реакцию зрачков на свет. Если при освещении глаза лучом света, зрачок сужается – пострадавший жив. Днем эту реакцию можно проверить так: на несколько минут закройте глаз пострадавшего рукой, затем резко уберите руку в сторону, таким образом вы сможете заметить, сузился ли зрачок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Мероприятиями первой медицинской помощи являются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14353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временная </a:t>
            </a:r>
            <a:r>
              <a:rPr lang="ru-RU" dirty="0" smtClean="0"/>
              <a:t>остановка кровотечения, </a:t>
            </a:r>
          </a:p>
          <a:p>
            <a:r>
              <a:rPr lang="ru-RU" dirty="0" smtClean="0"/>
              <a:t>наложение стерильной повязки на рану и ожоговую поверхность, </a:t>
            </a:r>
          </a:p>
          <a:p>
            <a:r>
              <a:rPr lang="ru-RU" dirty="0" smtClean="0"/>
              <a:t>искусственное дыхание и непрямой массаж сердца,</a:t>
            </a:r>
          </a:p>
          <a:p>
            <a:r>
              <a:rPr lang="ru-RU" dirty="0" smtClean="0"/>
              <a:t> введение антидотов, </a:t>
            </a:r>
          </a:p>
          <a:p>
            <a:r>
              <a:rPr lang="ru-RU" dirty="0" smtClean="0"/>
              <a:t>дача антибиотиков, </a:t>
            </a:r>
          </a:p>
          <a:p>
            <a:r>
              <a:rPr lang="ru-RU" dirty="0" smtClean="0"/>
              <a:t>введение болеутоляющих (при шоке), </a:t>
            </a:r>
          </a:p>
          <a:p>
            <a:r>
              <a:rPr lang="ru-RU" dirty="0" smtClean="0"/>
              <a:t>тушение горящей одежды,</a:t>
            </a:r>
          </a:p>
          <a:p>
            <a:r>
              <a:rPr lang="ru-RU" dirty="0" smtClean="0"/>
              <a:t> транспортная иммобилизация, </a:t>
            </a:r>
          </a:p>
          <a:p>
            <a:r>
              <a:rPr lang="ru-RU" dirty="0" smtClean="0"/>
              <a:t>согревание, укрытие от жары и холода, </a:t>
            </a:r>
          </a:p>
          <a:p>
            <a:r>
              <a:rPr lang="ru-RU" dirty="0" smtClean="0"/>
              <a:t>надевание противогаза, удаление пораженного из зараженного участка, частичная санитарная обработка.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61436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Первая помощь включает и при необходимости простейшие меры по оживлению </a:t>
            </a:r>
            <a:r>
              <a:rPr lang="ru-RU" dirty="0" smtClean="0"/>
              <a:t>организма. Известно</a:t>
            </a:r>
            <a:r>
              <a:rPr lang="ru-RU" dirty="0" smtClean="0"/>
              <a:t>, что после момента смерти человека различные органы и ткани его организма умирают не сразу, а постепенно, поэтому их функции, включая кровообращение и дыхание, в отдельных случаях удается восстановить. Оживление возможно в короткий промежуток времени после наступления т.н. клинической смерти, т.е. после остановки дыхания и кровообращения: обычно в течение 6-8 минут. </a:t>
            </a:r>
            <a:endParaRPr lang="ru-RU" dirty="0" smtClean="0"/>
          </a:p>
          <a:p>
            <a:r>
              <a:rPr lang="ru-RU" dirty="0" smtClean="0"/>
              <a:t>Позже </a:t>
            </a:r>
            <a:r>
              <a:rPr lang="ru-RU" dirty="0" smtClean="0"/>
              <a:t>наступает биологическая смерть, и вероятность оживления резко уменьшается, а полноценное восстановление жизни, </a:t>
            </a:r>
            <a:r>
              <a:rPr lang="ru-RU" dirty="0" smtClean="0"/>
              <a:t>практически </a:t>
            </a:r>
            <a:r>
              <a:rPr lang="ru-RU" dirty="0" smtClean="0"/>
              <a:t>невозможно (за исключением замерзших или утонувших в холодной воде</a:t>
            </a:r>
            <a:r>
              <a:rPr lang="ru-RU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86808" cy="600079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Первая медицинская помощь</a:t>
            </a:r>
            <a:r>
              <a:rPr lang="ru-RU" dirty="0" smtClean="0"/>
              <a:t> осуществляется людьми, не обязательно имеющими специальное медицинское образование. Уровень первой медицинской помощи не предполагает использования каких-либо специальных медицинских инструментов, лекарств или оборудования.</a:t>
            </a:r>
          </a:p>
          <a:p>
            <a:r>
              <a:rPr lang="ru-RU" b="1" dirty="0" smtClean="0"/>
              <a:t>Первая медицинская помощь</a:t>
            </a:r>
            <a:r>
              <a:rPr lang="ru-RU" dirty="0" smtClean="0"/>
              <a:t> - комплекс срочных простейших мероприятий для спасения жизни человека и предупреждения осложнений при несчастном случае или внезапном заболевании, проводимых на месте происшествия самим пострадавшим (самопомощь) или другим лицом, находящимся поблизости (взаимопомощь).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ÐÐ°ÑÑÐ¸Ð½ÐºÐ¸ Ð¿Ð¾ Ð·Ð°Ð¿ÑÐ¾ÑÑ Ð¿ÐµÑÐ²Ð°Ñ Ð¼ÐµÐ´Ð¸ÑÐ¸Ð½ÑÐºÐ°Ñ Ð¿Ð¾Ð¼Ð¾ÑÑ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95445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ÐÐ°ÑÑÐ¸Ð½ÐºÐ¸ Ð¿Ð¾ Ð·Ð°Ð¿ÑÐ¾ÑÑ ÑÐ¾ÑÑÐ¾ÑÐ½Ñ Ð¿ÑÐ¸ ÐºÐ¾ÑÐ¾ÑÑÑ Ð¾ÐºÐ°Ð·ÑÐ²Ð°ÐµÑÑÑ Ð¿ÐµÑÐ²Ð°Ñ Ð¿Ð¾Ð¼Ð¾ÑÑ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930" y="428604"/>
            <a:ext cx="9153930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ПЕРЕЧЕНЬ СОСТОЯНИЙ, ПРИ КОТОРЫХ ОКАЗЫВАЕТСЯ ПЕРВАЯ ПОМОЩЬ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Picture 2" descr="ÐÐ°ÑÑÐ¸Ð½ÐºÐ¸ Ð¿Ð¾ Ð·Ð°Ð¿ÑÐ¾ÑÑ ÑÐ¾ÑÑÐ¾ÑÐ½Ñ Ð¿ÑÐ¸ ÐºÐ¾ÑÐ¾ÑÑÑ Ð¾ÐºÐ°Ð·ÑÐ²Ð°ÐµÑÑÑ Ð¿ÐµÑÐ²Ð°Ñ Ð¿Ð¾Ð¼Ð¾ÑÑ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33456" cy="427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571480"/>
            <a:ext cx="8429684" cy="58579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 Отсутствие сознания.</a:t>
            </a:r>
          </a:p>
          <a:p>
            <a:pPr>
              <a:buNone/>
            </a:pPr>
            <a:r>
              <a:rPr lang="ru-RU" dirty="0" smtClean="0"/>
              <a:t>2. Остановка дыхания и кровообращения.</a:t>
            </a:r>
          </a:p>
          <a:p>
            <a:pPr>
              <a:buNone/>
            </a:pPr>
            <a:r>
              <a:rPr lang="ru-RU" dirty="0" smtClean="0"/>
              <a:t>3. Наружные кровотечения.</a:t>
            </a:r>
          </a:p>
          <a:p>
            <a:pPr>
              <a:buNone/>
            </a:pPr>
            <a:r>
              <a:rPr lang="ru-RU" dirty="0" smtClean="0"/>
              <a:t>4. Инородные тела верхних дыхательных путей.</a:t>
            </a:r>
          </a:p>
          <a:p>
            <a:pPr>
              <a:buNone/>
            </a:pPr>
            <a:r>
              <a:rPr lang="ru-RU" dirty="0" smtClean="0"/>
              <a:t>5. Травмы различных областей тела.</a:t>
            </a:r>
          </a:p>
          <a:p>
            <a:pPr>
              <a:buNone/>
            </a:pPr>
            <a:r>
              <a:rPr lang="ru-RU" dirty="0" smtClean="0"/>
              <a:t>6. Ожоги, эффекты воздействия высоких температур, теплового излучения.</a:t>
            </a:r>
          </a:p>
          <a:p>
            <a:pPr>
              <a:buNone/>
            </a:pPr>
            <a:r>
              <a:rPr lang="ru-RU" dirty="0" smtClean="0"/>
              <a:t>7. Отморожение и другие эффекты воздействия низких температур.</a:t>
            </a:r>
          </a:p>
          <a:p>
            <a:pPr>
              <a:buNone/>
            </a:pPr>
            <a:r>
              <a:rPr lang="ru-RU" dirty="0" smtClean="0"/>
              <a:t>8. Отравления.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Оказание первой медицинской помощи в возможно более ранние сроки имеет решающее значение для дальнейшего течения и исхода поражения, а иногда и спасения жизни. </a:t>
            </a:r>
          </a:p>
          <a:p>
            <a:r>
              <a:rPr lang="ru-RU" dirty="0" smtClean="0"/>
              <a:t>При оказании первой медицинской помощи используются табельные и подручные средства.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Общие принципы оказания первой медицинской помощи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550070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прекратить и предотвратить дальнейшее воздействие на пострадавшего повреждающего фактора, обеспечив при этом безопасность спасателя;</a:t>
            </a:r>
          </a:p>
          <a:p>
            <a:pPr>
              <a:buNone/>
            </a:pPr>
            <a:r>
              <a:rPr lang="ru-RU" dirty="0" smtClean="0"/>
              <a:t>- как можно быстрее и полноценнее принять меры для восстановления и поддержания жизненно важных функций организма пострадавшего.</a:t>
            </a:r>
          </a:p>
          <a:p>
            <a:pPr>
              <a:buFontTx/>
              <a:buChar char="-"/>
            </a:pPr>
            <a:r>
              <a:rPr lang="ru-RU" dirty="0" smtClean="0"/>
              <a:t>После </a:t>
            </a:r>
            <a:r>
              <a:rPr lang="ru-RU" dirty="0" smtClean="0"/>
              <a:t>оказания необходимой медицинской помощи следует быстро доставить пострадавшего в лечебное учреждение или вызвать бригаду скорой помощи на место происшествия.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Прежде всего, не спешить действовать, прежде оценить обстановку, определить первоочередные задачи, и тогда действовать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286808" cy="578647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Первое </a:t>
            </a:r>
            <a:r>
              <a:rPr lang="ru-RU" dirty="0" smtClean="0"/>
              <a:t>это административные действия. Обеспечить безопасность свою и пострадавших: отогнать собаку, разнять дерущихся, вызвать милицию, пожарных, погасить пламя, обозначить место происшествия на проезжей части, помочь выбраться или вытащить пострадавшего из разбитого авто…</a:t>
            </a:r>
          </a:p>
          <a:p>
            <a:pPr>
              <a:buNone/>
            </a:pPr>
            <a:r>
              <a:rPr lang="ru-RU" b="1" dirty="0" smtClean="0"/>
              <a:t>Второе</a:t>
            </a:r>
            <a:r>
              <a:rPr lang="ru-RU" dirty="0" smtClean="0"/>
              <a:t>, оценить реальную угрозу для жизни пострадавшего (нарушение сознания, затруднение дыхания, слабость сердечной деятельности, кровотечение, болевой шок) и приступать к первоочередным экстренным мероприятиям.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653</Words>
  <PresentationFormat>Экран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Понятие первой помощи</vt:lpstr>
      <vt:lpstr>Слайд 2</vt:lpstr>
      <vt:lpstr>Слайд 3</vt:lpstr>
      <vt:lpstr>Слайд 4</vt:lpstr>
      <vt:lpstr>ПЕРЕЧЕНЬ СОСТОЯНИЙ, ПРИ КОТОРЫХ ОКАЗЫВАЕТСЯ ПЕРВАЯ ПОМОЩЬ  </vt:lpstr>
      <vt:lpstr>Слайд 6</vt:lpstr>
      <vt:lpstr>Слайд 7</vt:lpstr>
      <vt:lpstr>Общие принципы оказания первой медицинской помощи </vt:lpstr>
      <vt:lpstr>Слайд 9</vt:lpstr>
      <vt:lpstr>Слайд 10</vt:lpstr>
      <vt:lpstr>Слайд 11</vt:lpstr>
      <vt:lpstr>Признаки жизни </vt:lpstr>
      <vt:lpstr>Мероприятиями первой медицинской помощи являются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первой помощи</dc:title>
  <dc:creator>Admin</dc:creator>
  <cp:lastModifiedBy>Admin</cp:lastModifiedBy>
  <cp:revision>5</cp:revision>
  <dcterms:created xsi:type="dcterms:W3CDTF">2019-03-13T17:43:26Z</dcterms:created>
  <dcterms:modified xsi:type="dcterms:W3CDTF">2019-03-13T18:15:45Z</dcterms:modified>
</cp:coreProperties>
</file>