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9" r:id="rId14"/>
    <p:sldId id="267" r:id="rId15"/>
    <p:sldId id="268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1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4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9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35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49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1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43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5208-DE53-4156-B5FE-106CEA6AEEAD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0331-EA41-4796-9556-65C09EAC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8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B5208-DE53-4156-B5FE-106CEA6AEEAD}" type="datetimeFigureOut">
              <a:rPr lang="ru-RU" smtClean="0"/>
              <a:t>22.07.2014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0331-EA41-4796-9556-65C09EAC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11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267494"/>
            <a:ext cx="4032448" cy="4104456"/>
          </a:xfrm>
        </p:spPr>
        <p:txBody>
          <a:bodyPr>
            <a:noAutofit/>
          </a:bodyPr>
          <a:lstStyle/>
          <a:p>
            <a:pPr algn="l"/>
            <a:r>
              <a:rPr lang="ru-RU" sz="5000" b="1" dirty="0" smtClean="0">
                <a:solidFill>
                  <a:srgbClr val="003366"/>
                </a:solidFill>
              </a:rPr>
              <a:t>Числовые функции. Определение и способы задания.</a:t>
            </a:r>
            <a:endParaRPr lang="ru-RU" sz="5000" b="1" dirty="0">
              <a:solidFill>
                <a:srgbClr val="003366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46" t="34050" r="47154" b="26975"/>
          <a:stretch/>
        </p:blipFill>
        <p:spPr bwMode="auto">
          <a:xfrm>
            <a:off x="899592" y="1347614"/>
            <a:ext cx="34685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58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339502"/>
                <a:ext cx="8229600" cy="404254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3000" dirty="0" smtClean="0"/>
                  <a:t>Задать функцию – указать </a:t>
                </a:r>
                <a:r>
                  <a:rPr lang="ru-RU" sz="3000" dirty="0" smtClean="0">
                    <a:solidFill>
                      <a:srgbClr val="FF0000"/>
                    </a:solidFill>
                  </a:rPr>
                  <a:t>правило</a:t>
                </a:r>
                <a:r>
                  <a:rPr lang="ru-RU" sz="3000" dirty="0" smtClean="0"/>
                  <a:t>, которое поз-</a:t>
                </a:r>
                <a:r>
                  <a:rPr lang="ru-RU" sz="3000" dirty="0" err="1" smtClean="0"/>
                  <a:t>воляет</a:t>
                </a:r>
                <a:r>
                  <a:rPr lang="ru-RU" sz="3000" dirty="0" smtClean="0"/>
                  <a:t> по произвольно выбранному значению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𝑥</m:t>
                    </m:r>
                    <m:r>
                      <a:rPr lang="el-GR" sz="3000" i="1" dirty="0" smtClean="0">
                        <a:latin typeface="Cambria Math"/>
                      </a:rPr>
                      <m:t>𝜖</m:t>
                    </m:r>
                    <m:r>
                      <a:rPr lang="en-US" sz="3000" i="1" dirty="0" smtClean="0">
                        <a:latin typeface="Cambria Math"/>
                      </a:rPr>
                      <m:t>𝐷</m:t>
                    </m:r>
                    <m:r>
                      <a:rPr lang="en-US" sz="3000" i="1" dirty="0" smtClean="0">
                        <a:latin typeface="Cambria Math"/>
                      </a:rPr>
                      <m:t>(</m:t>
                    </m:r>
                    <m:r>
                      <a:rPr lang="en-US" sz="3000" i="1" dirty="0" smtClean="0">
                        <a:latin typeface="Cambria Math"/>
                      </a:rPr>
                      <m:t>𝑓</m:t>
                    </m:r>
                    <m:r>
                      <a:rPr lang="ru-RU" sz="30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ru-RU" sz="3000" dirty="0" smtClean="0"/>
                  <a:t>вычислить соответствующее значение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ru-RU" sz="3000" dirty="0" smtClean="0"/>
                  <a:t>.</a:t>
                </a:r>
              </a:p>
              <a:p>
                <a:pPr marL="0" indent="457200" algn="just">
                  <a:spcBef>
                    <a:spcPts val="0"/>
                  </a:spcBef>
                  <a:buNone/>
                </a:pPr>
                <a:endParaRPr lang="ru-RU" sz="3000" dirty="0"/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sz="3000" dirty="0" smtClean="0"/>
                  <a:t>Чаще всего это правило связано с формулой (например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/>
                      </a:rPr>
                      <m:t>𝑦</m:t>
                    </m:r>
                    <m:r>
                      <a:rPr lang="ru-RU" sz="3000" i="1" dirty="0" smtClean="0">
                        <a:latin typeface="Cambria Math"/>
                      </a:rPr>
                      <m:t>=3</m:t>
                    </m:r>
                    <m:r>
                      <a:rPr lang="en-US" sz="3000" b="0" i="1" dirty="0" smtClean="0">
                        <a:latin typeface="Cambria Math"/>
                      </a:rPr>
                      <m:t>𝑥</m:t>
                    </m:r>
                    <m:r>
                      <a:rPr lang="ru-RU" sz="3000" i="1" dirty="0" smtClean="0">
                        <a:latin typeface="Cambria Math"/>
                      </a:rPr>
                      <m:t>+5</m:t>
                    </m:r>
                  </m:oMath>
                </a14:m>
                <a:r>
                  <a:rPr lang="ru-RU" sz="3000" dirty="0" smtClean="0"/>
                  <a:t>). Такой способ задания </a:t>
                </a:r>
                <a:r>
                  <a:rPr lang="ru-RU" sz="3000" dirty="0" smtClean="0"/>
                  <a:t>функции </a:t>
                </a:r>
                <a:r>
                  <a:rPr lang="ru-RU" sz="3000" dirty="0" smtClean="0"/>
                  <a:t>называется </a:t>
                </a:r>
                <a:r>
                  <a:rPr lang="ru-RU" sz="3000" dirty="0" smtClean="0">
                    <a:solidFill>
                      <a:srgbClr val="FF0000"/>
                    </a:solidFill>
                  </a:rPr>
                  <a:t>аналитическим</a:t>
                </a:r>
                <a:r>
                  <a:rPr lang="ru-RU" sz="3000" dirty="0" smtClean="0"/>
                  <a:t>.</a:t>
                </a:r>
                <a:endParaRPr lang="ru-RU" sz="30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339502"/>
                <a:ext cx="8229600" cy="4042544"/>
              </a:xfrm>
              <a:blipFill rotWithShape="1">
                <a:blip r:embed="rId2"/>
                <a:stretch>
                  <a:fillRect l="-1778" t="-1810" r="-2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62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Пусть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𝐹</m:t>
                    </m:r>
                  </m:oMath>
                </a14:m>
                <a:r>
                  <a:rPr lang="ru-RU" dirty="0" smtClean="0"/>
                  <a:t> – некоторая линия на координатной плоскости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𝑦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                </a:t>
                </a:r>
                <a:r>
                  <a:rPr lang="ru-RU" sz="2400" dirty="0" smtClean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𝐹</m:t>
                    </m:r>
                  </m:oMath>
                </a14:m>
                <a:endParaRPr lang="ru-RU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400" dirty="0" smtClean="0"/>
                  <a:t>                  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                  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ru-RU" sz="2400" dirty="0" smtClean="0"/>
                  <a:t>      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𝑥</m:t>
                    </m:r>
                  </m:oMath>
                </a14:m>
                <a:endParaRPr lang="ru-RU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                   </a:t>
                </a:r>
                <a:r>
                  <a:rPr lang="ru-RU" sz="2400" dirty="0" smtClean="0"/>
                  <a:t>    </a:t>
                </a:r>
                <a:r>
                  <a:rPr lang="en-US" sz="24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0          </m:t>
                    </m:r>
                    <m:r>
                      <a:rPr lang="en-US" sz="2400" i="1" dirty="0" smtClean="0">
                        <a:latin typeface="Cambria Math"/>
                      </a:rPr>
                      <m:t>𝑎</m:t>
                    </m:r>
                    <m:r>
                      <a:rPr lang="en-US" sz="2400" i="1" dirty="0" smtClean="0">
                        <a:latin typeface="Cambria Math"/>
                      </a:rPr>
                      <m:t>    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         </m:t>
                    </m:r>
                    <m:r>
                      <a:rPr lang="en-US" sz="2400" i="1" dirty="0" smtClean="0">
                        <a:latin typeface="Cambria Math"/>
                      </a:rPr>
                      <m:t>𝑏</m:t>
                    </m:r>
                    <m:r>
                      <a:rPr lang="en-US" sz="2400" i="1" dirty="0" smtClean="0">
                        <a:latin typeface="Cambria Math"/>
                      </a:rPr>
                      <m:t>                          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46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 flipV="1">
            <a:off x="3851920" y="2112707"/>
            <a:ext cx="0" cy="29163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628362" y="4029912"/>
            <a:ext cx="48245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4542274" y="2756489"/>
            <a:ext cx="982980" cy="693513"/>
          </a:xfrm>
          <a:custGeom>
            <a:avLst/>
            <a:gdLst>
              <a:gd name="connsiteX0" fmla="*/ 0 w 982980"/>
              <a:gd name="connsiteY0" fmla="*/ 582930 h 582930"/>
              <a:gd name="connsiteX1" fmla="*/ 251460 w 982980"/>
              <a:gd name="connsiteY1" fmla="*/ 228600 h 582930"/>
              <a:gd name="connsiteX2" fmla="*/ 982980 w 982980"/>
              <a:gd name="connsiteY2" fmla="*/ 0 h 58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2980" h="582930">
                <a:moveTo>
                  <a:pt x="0" y="582930"/>
                </a:moveTo>
                <a:cubicBezTo>
                  <a:pt x="43815" y="454342"/>
                  <a:pt x="87630" y="325755"/>
                  <a:pt x="251460" y="228600"/>
                </a:cubicBezTo>
                <a:cubicBezTo>
                  <a:pt x="415290" y="131445"/>
                  <a:pt x="699135" y="65722"/>
                  <a:pt x="98298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549140" y="3481287"/>
            <a:ext cx="0" cy="548625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532120" y="2756489"/>
            <a:ext cx="0" cy="1242138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853165" y="2949793"/>
            <a:ext cx="45719" cy="342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3851921" y="2966936"/>
            <a:ext cx="1001245" cy="6062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64595" y="3049239"/>
            <a:ext cx="22860" cy="980673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56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49493"/>
                <a:ext cx="8229600" cy="4345130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Тем самым на отрезке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; 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ru-RU" dirty="0" smtClean="0"/>
                  <a:t> задана функция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. Такой способ задания функции называют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графическим</a:t>
                </a:r>
                <a:r>
                  <a:rPr lang="ru-RU" dirty="0" smtClean="0"/>
                  <a:t>.</a:t>
                </a:r>
              </a:p>
              <a:p>
                <a:pPr marL="0" indent="457200" algn="just">
                  <a:spcBef>
                    <a:spcPts val="0"/>
                  </a:spcBef>
                  <a:buNone/>
                </a:pPr>
                <a:endParaRPr lang="ru-RU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dirty="0" smtClean="0"/>
                  <a:t>Заметим, что если функция была задана аналитически и нам удалось построить ее график, то тем самым мы фактически осуществили переход от аналитического способа задания функции к графическому.</a:t>
                </a: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49493"/>
                <a:ext cx="8229600" cy="4345130"/>
              </a:xfrm>
              <a:blipFill rotWithShape="1">
                <a:blip r:embed="rId2"/>
                <a:stretch>
                  <a:fillRect l="-1852" t="-2805" r="-3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8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9523"/>
            <a:ext cx="8229600" cy="40751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Табличный</a:t>
            </a:r>
            <a:r>
              <a:rPr lang="ru-RU" dirty="0" smtClean="0"/>
              <a:t> </a:t>
            </a:r>
            <a:r>
              <a:rPr lang="ru-RU" dirty="0"/>
              <a:t>способ задания функции – с </a:t>
            </a:r>
            <a:r>
              <a:rPr lang="ru-RU" dirty="0" err="1" smtClean="0"/>
              <a:t>по-мощью</a:t>
            </a:r>
            <a:r>
              <a:rPr lang="ru-RU" dirty="0" smtClean="0"/>
              <a:t> </a:t>
            </a:r>
            <a:r>
              <a:rPr lang="ru-RU" dirty="0"/>
              <a:t>таблицы, в которой указаны значения функции для конечного множества значений аргумента.</a:t>
            </a:r>
          </a:p>
          <a:p>
            <a:pPr marL="0" indent="0" algn="ctr">
              <a:buNone/>
            </a:pPr>
            <a:r>
              <a:rPr lang="ru-RU" dirty="0" smtClean="0"/>
              <a:t>Например</a:t>
            </a:r>
            <a:r>
              <a:rPr lang="ru-RU" dirty="0"/>
              <a:t>:</a:t>
            </a:r>
          </a:p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702521"/>
                  </p:ext>
                </p:extLst>
              </p:nvPr>
            </p:nvGraphicFramePr>
            <p:xfrm>
              <a:off x="1259632" y="3543858"/>
              <a:ext cx="6096000" cy="56388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27813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 b="1" i="1" dirty="0" smtClean="0">
                                    <a:latin typeface="Cambria Math"/>
                                  </a:rPr>
                                  <m:t>х</m:t>
                                </m:r>
                              </m:oMath>
                            </m:oMathPara>
                          </a14:m>
                          <a:endParaRPr lang="ru-RU" sz="1400" b="1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9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10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</a:tr>
                  <a:tr h="27813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dirty="0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US" sz="1400" b="1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400" b="1" i="1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1400" b="1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400" b="1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12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6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702521"/>
                  </p:ext>
                </p:extLst>
              </p:nvPr>
            </p:nvGraphicFramePr>
            <p:xfrm>
              <a:off x="1259632" y="3543858"/>
              <a:ext cx="6096000" cy="56388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2819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  <a:blipFill rotWithShape="1">
                          <a:blip r:embed="rId2"/>
                          <a:stretch>
                            <a:fillRect l="-1796" t="-6383" r="-500000" b="-123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8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9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10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</a:tr>
                  <a:tr h="2819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  <a:blipFill rotWithShape="1">
                          <a:blip r:embed="rId2"/>
                          <a:stretch>
                            <a:fillRect l="-1796" t="-108696" r="-500000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12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7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6</a:t>
                          </a:r>
                          <a:endParaRPr lang="ru-RU" sz="1400" dirty="0"/>
                        </a:p>
                      </a:txBody>
                      <a:tcPr marT="34290" marB="3429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slope"/>
                          <a:lightRig rig="flood" dir="t"/>
                        </a:cell3D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6081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505"/>
            <a:ext cx="8229600" cy="423711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Словесный </a:t>
            </a:r>
            <a:r>
              <a:rPr lang="ru-RU" dirty="0" smtClean="0"/>
              <a:t>способ задания функции – способ, при котором правило задания функции описывается словами.</a:t>
            </a:r>
          </a:p>
        </p:txBody>
      </p:sp>
    </p:spTree>
    <p:extLst>
      <p:ext uri="{BB962C8B-B14F-4D97-AF65-F5344CB8AC3E}">
        <p14:creationId xmlns:p14="http://schemas.microsoft.com/office/powerpoint/2010/main" val="278032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2146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71551"/>
                <a:ext cx="8229600" cy="3394472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Функция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 задана на множестве всех неотрицательных чисел с помощью следующего правила: каждому числу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ru-RU" i="1" dirty="0" smtClean="0"/>
                  <a:t> </a:t>
                </a:r>
                <a:r>
                  <a:rPr lang="ru-RU" dirty="0" smtClean="0"/>
                  <a:t>ставится в соответствие первая цифра после запятой в десятичной записи числа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ru-RU" i="1" dirty="0" smtClean="0"/>
                  <a:t>. </a:t>
                </a:r>
              </a:p>
              <a:p>
                <a:pPr marL="0" indent="0" algn="just">
                  <a:buNone/>
                  <a:tabLst>
                    <a:tab pos="1074738" algn="l"/>
                  </a:tabLst>
                </a:pPr>
                <a:r>
                  <a:rPr lang="ru-RU" dirty="0" smtClean="0"/>
                  <a:t>Если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ru-RU" i="1" dirty="0" smtClean="0">
                        <a:latin typeface="Cambria Math"/>
                      </a:rPr>
                      <m:t>=2,543</m:t>
                    </m:r>
                  </m:oMath>
                </a14:m>
                <a:r>
                  <a:rPr lang="ru-RU" dirty="0" smtClean="0"/>
                  <a:t>, </a:t>
                </a:r>
              </a:p>
              <a:p>
                <a:pPr marL="0" indent="0" algn="just">
                  <a:buNone/>
                  <a:tabLst>
                    <a:tab pos="1074738" algn="l"/>
                  </a:tabLst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:endParaRPr lang="ru-RU" dirty="0" smtClean="0"/>
              </a:p>
              <a:p>
                <a:pPr marL="0" indent="0" algn="just">
                  <a:buNone/>
                  <a:tabLst>
                    <a:tab pos="1074738" algn="l"/>
                  </a:tabLst>
                </a:pPr>
                <a:r>
                  <a:rPr lang="ru-RU" dirty="0"/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ru-RU" i="1" dirty="0" smtClean="0">
                        <a:latin typeface="Cambria Math"/>
                      </a:rPr>
                      <m:t>=12,</m:t>
                    </m:r>
                  </m:oMath>
                </a14:m>
                <a:endParaRPr lang="ru-RU" dirty="0" smtClean="0"/>
              </a:p>
              <a:p>
                <a:pPr marL="0" indent="0">
                  <a:buNone/>
                  <a:tabLst>
                    <a:tab pos="107473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𝐷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𝑓</m:t>
                      </m:r>
                      <m:r>
                        <a:rPr lang="en-US" i="1" dirty="0" smtClean="0">
                          <a:latin typeface="Cambria Math"/>
                        </a:rPr>
                        <m:t>)=[0;+∞), 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  <a:tabLst>
                    <a:tab pos="107473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𝐸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latin typeface="Cambria Math"/>
                        </a:rPr>
                        <m:t>𝑓</m:t>
                      </m:r>
                      <m:r>
                        <a:rPr lang="en-US" i="1" dirty="0" smtClean="0">
                          <a:latin typeface="Cambria Math"/>
                        </a:rPr>
                        <m:t>)={0; 1; 2; 3; 4; 5; 6; 7; 8; 9}. 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71551"/>
                <a:ext cx="8229600" cy="3394472"/>
              </a:xfrm>
              <a:blipFill rotWithShape="1">
                <a:blip r:embed="rId2"/>
                <a:stretch>
                  <a:fillRect l="-1185" t="-3232" r="-2074" b="-152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30667" y="2194029"/>
                <a:ext cx="24717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500" dirty="0"/>
                  <a:t>то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/>
                      </a:rPr>
                      <m:t>𝑓</m:t>
                    </m:r>
                    <m:r>
                      <a:rPr lang="en-US" sz="2500" i="1" dirty="0" smtClean="0">
                        <a:latin typeface="Cambria Math"/>
                      </a:rPr>
                      <m:t>(</m:t>
                    </m:r>
                    <m:r>
                      <a:rPr lang="en-US" sz="2500" i="1" dirty="0" smtClean="0">
                        <a:latin typeface="Cambria Math"/>
                      </a:rPr>
                      <m:t>𝑥</m:t>
                    </m:r>
                    <m:r>
                      <a:rPr lang="en-US" sz="2500" i="1" dirty="0" smtClean="0">
                        <a:latin typeface="Cambria Math"/>
                      </a:rPr>
                      <m:t>)=5</m:t>
                    </m:r>
                  </m:oMath>
                </a14:m>
                <a:endParaRPr lang="ru-RU" sz="25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667" y="2194029"/>
                <a:ext cx="2471700" cy="477054"/>
              </a:xfrm>
              <a:prstGeom prst="rect">
                <a:avLst/>
              </a:prstGeom>
              <a:blipFill rotWithShape="1">
                <a:blip r:embed="rId3"/>
                <a:stretch>
                  <a:fillRect l="-3941" t="-8974" b="-3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71743" y="2676188"/>
                <a:ext cx="189477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500" i="1" dirty="0" smtClean="0">
                        <a:latin typeface="Cambria Math"/>
                      </a:rPr>
                      <m:t>то </m:t>
                    </m:r>
                    <m:r>
                      <a:rPr lang="en-US" sz="2500" i="1" dirty="0">
                        <a:latin typeface="Cambria Math"/>
                      </a:rPr>
                      <m:t>𝑓</m:t>
                    </m:r>
                    <m:r>
                      <a:rPr lang="en-US" sz="2500" i="1" dirty="0">
                        <a:latin typeface="Cambria Math"/>
                      </a:rPr>
                      <m:t>(</m:t>
                    </m:r>
                    <m:r>
                      <a:rPr lang="en-US" sz="2500" i="1" dirty="0">
                        <a:latin typeface="Cambria Math"/>
                      </a:rPr>
                      <m:t>𝑥</m:t>
                    </m:r>
                    <m:r>
                      <a:rPr lang="en-US" sz="2500" i="1" dirty="0" smtClean="0">
                        <a:latin typeface="Cambria Math"/>
                      </a:rPr>
                      <m:t>)=</m:t>
                    </m:r>
                  </m:oMath>
                </a14:m>
                <a:r>
                  <a:rPr lang="ru-RU" sz="2500" dirty="0" smtClean="0"/>
                  <a:t>6, </a:t>
                </a:r>
                <a:endParaRPr lang="ru-RU" sz="25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743" y="2676188"/>
                <a:ext cx="1894774" cy="477054"/>
              </a:xfrm>
              <a:prstGeom prst="rect">
                <a:avLst/>
              </a:prstGeom>
              <a:blipFill rotWithShape="1">
                <a:blip r:embed="rId4"/>
                <a:stretch>
                  <a:fillRect t="-8974" r="-6431" b="-3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071764" y="2595557"/>
                <a:ext cx="2880320" cy="63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1074738" algn="l"/>
                  </a:tabLst>
                </a:pPr>
                <a:r>
                  <a:rPr lang="ru-RU" sz="2500" dirty="0" smtClean="0"/>
                  <a:t>так как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500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5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500" dirty="0" smtClean="0"/>
                  <a:t>=0</a:t>
                </a:r>
                <a:r>
                  <a:rPr lang="ru-RU" sz="2500" dirty="0"/>
                  <a:t>,(6)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764" y="2595557"/>
                <a:ext cx="2880320" cy="636393"/>
              </a:xfrm>
              <a:prstGeom prst="rect">
                <a:avLst/>
              </a:prstGeom>
              <a:blipFill rotWithShape="1">
                <a:blip r:embed="rId5"/>
                <a:stretch>
                  <a:fillRect l="-3602" b="-105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591990" y="3130372"/>
                <a:ext cx="198000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500" dirty="0" smtClean="0"/>
                  <a:t>то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/>
                      </a:rPr>
                      <m:t>𝑓</m:t>
                    </m:r>
                    <m:r>
                      <a:rPr lang="en-US" sz="2500" i="1" dirty="0" smtClean="0">
                        <a:latin typeface="Cambria Math"/>
                      </a:rPr>
                      <m:t>(</m:t>
                    </m:r>
                    <m:r>
                      <a:rPr lang="en-US" sz="2500" i="1" dirty="0" smtClean="0">
                        <a:latin typeface="Cambria Math"/>
                      </a:rPr>
                      <m:t>𝑥</m:t>
                    </m:r>
                    <m:r>
                      <a:rPr lang="en-US" sz="2500" i="1" dirty="0" smtClean="0">
                        <a:latin typeface="Cambria Math"/>
                      </a:rPr>
                      <m:t>)=</m:t>
                    </m:r>
                    <m:r>
                      <a:rPr lang="ru-RU" sz="25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ru-RU" sz="2500" dirty="0" smtClean="0"/>
                  <a:t>, </a:t>
                </a:r>
                <a:endParaRPr lang="ru-RU" sz="25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990" y="3130372"/>
                <a:ext cx="1980009" cy="477054"/>
              </a:xfrm>
              <a:prstGeom prst="rect">
                <a:avLst/>
              </a:prstGeom>
              <a:blipFill rotWithShape="1">
                <a:blip r:embed="rId6"/>
                <a:stretch>
                  <a:fillRect l="-4923" t="-8974" r="-4923" b="-3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301101" y="3130372"/>
                <a:ext cx="392653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tabLst>
                    <a:tab pos="1074738" algn="l"/>
                  </a:tabLst>
                </a:pPr>
                <a:r>
                  <a:rPr lang="ru-RU" sz="2500" dirty="0"/>
                  <a:t>так как </a:t>
                </a:r>
                <a14:m>
                  <m:oMath xmlns:m="http://schemas.openxmlformats.org/officeDocument/2006/math">
                    <m:r>
                      <a:rPr lang="ru-RU" sz="2500" i="1" dirty="0" smtClean="0">
                        <a:latin typeface="Cambria Math"/>
                      </a:rPr>
                      <m:t>12=12,0000</m:t>
                    </m:r>
                  </m:oMath>
                </a14:m>
                <a:endParaRPr lang="ru-RU" sz="25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101" y="3130372"/>
                <a:ext cx="3926532" cy="477054"/>
              </a:xfrm>
              <a:prstGeom prst="rect">
                <a:avLst/>
              </a:prstGeom>
              <a:blipFill rotWithShape="1">
                <a:blip r:embed="rId7"/>
                <a:stretch>
                  <a:fillRect l="-2640" t="-8974" b="-3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1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ru-RU" dirty="0" smtClean="0"/>
              <a:t>Напомним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81540"/>
                <a:ext cx="8229600" cy="369385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Если даны числовое множество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ru-RU" dirty="0" smtClean="0"/>
                  <a:t> и правило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ru-RU" dirty="0" smtClean="0"/>
                  <a:t>, позволяющее поставить в соответствие каждому элементу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dirty="0" smtClean="0"/>
                  <a:t> из множества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ru-RU" dirty="0" smtClean="0"/>
                  <a:t> определенное число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у</m:t>
                    </m:r>
                  </m:oMath>
                </a14:m>
                <a:r>
                  <a:rPr lang="ru-RU" dirty="0" smtClean="0"/>
                  <a:t>, то говорят, что задана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функция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 с областью определения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45720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),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l-GR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ru-RU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𝐷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ru-RU" dirty="0" smtClean="0"/>
                  <a:t>область определения функции;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ru-RU" dirty="0" smtClean="0"/>
                  <a:t>– независимая переменная или аргумент;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ru-RU" dirty="0" smtClean="0"/>
                  <a:t>– зависимая переменная;</a:t>
                </a:r>
              </a:p>
              <a:p>
                <a:pPr marL="0" indent="0">
                  <a:buNone/>
                </a:pPr>
                <a:r>
                  <a:rPr lang="ru-RU" dirty="0" smtClean="0"/>
                  <a:t>множество всех значений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l-GR" i="1" dirty="0" smtClean="0">
                        <a:latin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</a:rPr>
                      <m:t>𝑋</m:t>
                    </m:r>
                    <m:r>
                      <a:rPr lang="ru-RU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>называют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областью значений функции </a:t>
                </a:r>
                <a:r>
                  <a:rPr lang="ru-RU" dirty="0" smtClean="0"/>
                  <a:t>и обозначают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81540"/>
                <a:ext cx="8229600" cy="3693858"/>
              </a:xfrm>
              <a:blipFill rotWithShape="1">
                <a:blip r:embed="rId2"/>
                <a:stretch>
                  <a:fillRect l="-1259" t="-2970" r="-2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60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7505"/>
                <a:ext cx="8229600" cy="423711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dirty="0" smtClean="0"/>
                  <a:t>Если дана функция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l-GR" i="1" dirty="0" smtClean="0">
                        <a:latin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ru-RU" dirty="0" smtClean="0"/>
                  <a:t> и на </a:t>
                </a:r>
                <a:r>
                  <a:rPr lang="ru-RU" dirty="0" smtClean="0"/>
                  <a:t>координатной </a:t>
                </a:r>
                <a:r>
                  <a:rPr lang="ru-RU" dirty="0" smtClean="0"/>
                  <a:t>плоскости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𝑋𝑂𝑌</m:t>
                    </m:r>
                  </m:oMath>
                </a14:m>
                <a:r>
                  <a:rPr lang="ru-RU" dirty="0" smtClean="0"/>
                  <a:t> отмечены все точки вида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ru-RU" i="1" dirty="0" smtClean="0">
                        <a:latin typeface="Cambria Math"/>
                      </a:rPr>
                      <m:t>, </m:t>
                    </m:r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ru-RU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, где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l-GR" i="1" dirty="0" smtClean="0">
                        <a:latin typeface="Cambria Math"/>
                      </a:rPr>
                      <m:t>𝜖</m:t>
                    </m:r>
                    <m:r>
                      <a:rPr lang="en-US" b="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ru-RU" dirty="0" smtClean="0"/>
                  <a:t>, а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, то множество этих точек называют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графиком функции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𝜖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</a:rPr>
                  <a:t>.</a:t>
                </a: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7505"/>
                <a:ext cx="8229600" cy="4237118"/>
              </a:xfrm>
              <a:blipFill rotWithShape="1">
                <a:blip r:embed="rId2"/>
                <a:stretch>
                  <a:fillRect l="-1852" t="-1727" r="-3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90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Графики некоторых функций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7" t="45402" r="53385" b="21641"/>
          <a:stretch/>
        </p:blipFill>
        <p:spPr bwMode="auto">
          <a:xfrm>
            <a:off x="755576" y="1923678"/>
            <a:ext cx="3677191" cy="1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9" t="46513" r="19231" b="21076"/>
          <a:stretch/>
        </p:blipFill>
        <p:spPr bwMode="auto">
          <a:xfrm>
            <a:off x="4788024" y="1969292"/>
            <a:ext cx="3573240" cy="16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4011910"/>
            <a:ext cx="151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прямая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t="34050" r="47154" b="26975"/>
          <a:stretch/>
        </p:blipFill>
        <p:spPr bwMode="auto">
          <a:xfrm>
            <a:off x="899592" y="1246767"/>
            <a:ext cx="3384376" cy="231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8" t="34325" r="19616" b="26838"/>
          <a:stretch/>
        </p:blipFill>
        <p:spPr bwMode="auto">
          <a:xfrm>
            <a:off x="5076056" y="1215954"/>
            <a:ext cx="3419365" cy="234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401516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парабола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2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7" t="37196" r="47000" b="20001"/>
          <a:stretch/>
        </p:blipFill>
        <p:spPr bwMode="auto">
          <a:xfrm>
            <a:off x="611560" y="1347614"/>
            <a:ext cx="3335837" cy="251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2" t="37349" r="19461" b="20394"/>
          <a:stretch/>
        </p:blipFill>
        <p:spPr bwMode="auto">
          <a:xfrm>
            <a:off x="5148064" y="1316193"/>
            <a:ext cx="3381292" cy="250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4011909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гипербола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5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5" t="21879" r="46769" b="49402"/>
          <a:stretch/>
        </p:blipFill>
        <p:spPr bwMode="auto">
          <a:xfrm>
            <a:off x="899592" y="1393189"/>
            <a:ext cx="3456992" cy="17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5" t="21880" r="19360" b="49129"/>
          <a:stretch/>
        </p:blipFill>
        <p:spPr bwMode="auto">
          <a:xfrm>
            <a:off x="5220072" y="1393189"/>
            <a:ext cx="3289407" cy="172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0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7494"/>
                <a:ext cx="8229600" cy="4327129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dirty="0" smtClean="0"/>
                  <a:t>Зная график функции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с помощью </a:t>
                </a:r>
                <a:r>
                  <a:rPr lang="ru-RU" dirty="0" smtClean="0"/>
                  <a:t>геометрических </a:t>
                </a:r>
                <a:r>
                  <a:rPr lang="ru-RU" dirty="0" smtClean="0"/>
                  <a:t>преобразований можно построить график функции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у=</m:t>
                    </m:r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)+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ru-RU" dirty="0" smtClean="0"/>
                  <a:t>. Для этого надо сделать параллельный перенос графика функции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 на вектор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(−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dirty="0" smtClean="0"/>
                  <a:t>, то есть на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│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│</m:t>
                    </m:r>
                  </m:oMath>
                </a14:m>
                <a:r>
                  <a:rPr lang="ru-RU" dirty="0" smtClean="0"/>
                  <a:t>вправо, если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&lt;0</m:t>
                    </m:r>
                  </m:oMath>
                </a14:m>
                <a:r>
                  <a:rPr lang="ru-RU" dirty="0" smtClean="0"/>
                  <a:t>, и влево, если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ru-RU" dirty="0" smtClean="0"/>
                  <a:t> на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/>
                      </a:rPr>
                      <m:t>│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│</m:t>
                    </m:r>
                  </m:oMath>
                </a14:m>
                <a:r>
                  <a:rPr lang="ru-RU" dirty="0" smtClean="0"/>
                  <a:t> вверх, если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&gt;0</m:t>
                    </m:r>
                  </m:oMath>
                </a14:m>
                <a:r>
                  <a:rPr lang="ru-RU" dirty="0" smtClean="0"/>
                  <a:t>, и вниз, если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7494"/>
                <a:ext cx="8229600" cy="4327129"/>
              </a:xfrm>
              <a:blipFill rotWithShape="1">
                <a:blip r:embed="rId2"/>
                <a:stretch>
                  <a:fillRect l="-1852" t="-1690" r="-3037" b="-4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7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435280" cy="37478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𝑦</m:t>
                    </m:r>
                  </m:oMath>
                </a14:m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3000" dirty="0"/>
                  <a:t> </a:t>
                </a:r>
                <a:r>
                  <a:rPr lang="ru-RU" sz="3000" dirty="0" smtClean="0"/>
                  <a:t>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𝑦</m:t>
                    </m:r>
                    <m:r>
                      <a:rPr lang="ru-RU" sz="200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ru-RU" sz="3000" dirty="0" smtClean="0"/>
                  <a:t>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𝑦</m:t>
                    </m:r>
                    <m:r>
                      <a:rPr lang="ru-RU" sz="200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  <m:r>
                          <a:rPr lang="ru-RU" sz="2000" b="0" i="1" smtClean="0">
                            <a:latin typeface="Cambria Math"/>
                          </a:rPr>
                          <m:t>+4</m:t>
                        </m:r>
                      </m:e>
                    </m:rad>
                  </m:oMath>
                </a14:m>
                <a:r>
                  <a:rPr lang="ru-RU" sz="2000" dirty="0" smtClean="0"/>
                  <a:t>   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                                         </a:t>
                </a:r>
              </a:p>
              <a:p>
                <a:pPr marL="0" indent="0">
                  <a:buNone/>
                </a:pPr>
                <a:endParaRPr lang="ru-RU" sz="800" dirty="0" smtClean="0"/>
              </a:p>
              <a:p>
                <a:pPr marL="0" indent="0">
                  <a:buNone/>
                </a:pPr>
                <a:r>
                  <a:rPr lang="ru-RU" sz="2400" dirty="0"/>
                  <a:t> </a:t>
                </a:r>
                <a:r>
                  <a:rPr lang="ru-RU" sz="2400" dirty="0" smtClean="0"/>
                  <a:t>-4                                         0         1         2        3         4                      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𝑥</m:t>
                    </m:r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435280" cy="3747864"/>
              </a:xfrm>
              <a:blipFill rotWithShape="1">
                <a:blip r:embed="rId2"/>
                <a:stretch>
                  <a:fillRect l="-1662" t="-13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 flipV="1">
            <a:off x="3851920" y="1383618"/>
            <a:ext cx="0" cy="32403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79512" y="3111817"/>
            <a:ext cx="8280920" cy="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3845004" y="1844814"/>
            <a:ext cx="4165044" cy="1285875"/>
          </a:xfrm>
          <a:custGeom>
            <a:avLst/>
            <a:gdLst>
              <a:gd name="connsiteX0" fmla="*/ 0 w 4297680"/>
              <a:gd name="connsiteY0" fmla="*/ 1714500 h 1714500"/>
              <a:gd name="connsiteX1" fmla="*/ 708660 w 4297680"/>
              <a:gd name="connsiteY1" fmla="*/ 982980 h 1714500"/>
              <a:gd name="connsiteX2" fmla="*/ 2846070 w 4297680"/>
              <a:gd name="connsiteY2" fmla="*/ 262890 h 1714500"/>
              <a:gd name="connsiteX3" fmla="*/ 4297680 w 4297680"/>
              <a:gd name="connsiteY3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0" h="1714500">
                <a:moveTo>
                  <a:pt x="0" y="1714500"/>
                </a:moveTo>
                <a:cubicBezTo>
                  <a:pt x="117157" y="1469707"/>
                  <a:pt x="234315" y="1224915"/>
                  <a:pt x="708660" y="982980"/>
                </a:cubicBezTo>
                <a:cubicBezTo>
                  <a:pt x="1183005" y="741045"/>
                  <a:pt x="2247900" y="426720"/>
                  <a:pt x="2846070" y="262890"/>
                </a:cubicBezTo>
                <a:cubicBezTo>
                  <a:pt x="3444240" y="99060"/>
                  <a:pt x="3870960" y="49530"/>
                  <a:pt x="4297680" y="0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3870176" y="1844814"/>
            <a:ext cx="4165044" cy="1285875"/>
          </a:xfrm>
          <a:custGeom>
            <a:avLst/>
            <a:gdLst>
              <a:gd name="connsiteX0" fmla="*/ 0 w 4297680"/>
              <a:gd name="connsiteY0" fmla="*/ 1714500 h 1714500"/>
              <a:gd name="connsiteX1" fmla="*/ 708660 w 4297680"/>
              <a:gd name="connsiteY1" fmla="*/ 982980 h 1714500"/>
              <a:gd name="connsiteX2" fmla="*/ 2846070 w 4297680"/>
              <a:gd name="connsiteY2" fmla="*/ 262890 h 1714500"/>
              <a:gd name="connsiteX3" fmla="*/ 4297680 w 4297680"/>
              <a:gd name="connsiteY3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680" h="1714500">
                <a:moveTo>
                  <a:pt x="0" y="1714500"/>
                </a:moveTo>
                <a:cubicBezTo>
                  <a:pt x="117157" y="1469707"/>
                  <a:pt x="234315" y="1224915"/>
                  <a:pt x="708660" y="982980"/>
                </a:cubicBezTo>
                <a:cubicBezTo>
                  <a:pt x="1183005" y="741045"/>
                  <a:pt x="2247900" y="426720"/>
                  <a:pt x="2846070" y="262890"/>
                </a:cubicBezTo>
                <a:cubicBezTo>
                  <a:pt x="3444240" y="99060"/>
                  <a:pt x="3870960" y="49530"/>
                  <a:pt x="4297680" y="0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3 -0.00115 L -0.33923 -0.0011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3" grpId="1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528</Words>
  <Application>Microsoft Office PowerPoint</Application>
  <PresentationFormat>Экран (16:9)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Числовые функции. Определение и способы задания.</vt:lpstr>
      <vt:lpstr>Напомним</vt:lpstr>
      <vt:lpstr>Презентация PowerPoint</vt:lpstr>
      <vt:lpstr>Графики некоторых функций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</vt:lpstr>
      <vt:lpstr>Презентация PowerPoint</vt:lpstr>
      <vt:lpstr>Пример</vt:lpstr>
      <vt:lpstr>Презентация PowerPoint</vt:lpstr>
      <vt:lpstr>Презентация PowerPoint</vt:lpstr>
      <vt:lpstr>Презентация PowerPoint</vt:lpstr>
      <vt:lpstr>Пример: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Числовые функции</dc:title>
  <dc:creator>user</dc:creator>
  <cp:lastModifiedBy>User</cp:lastModifiedBy>
  <cp:revision>26</cp:revision>
  <dcterms:created xsi:type="dcterms:W3CDTF">2013-10-24T06:33:54Z</dcterms:created>
  <dcterms:modified xsi:type="dcterms:W3CDTF">2014-07-22T07:27:59Z</dcterms:modified>
</cp:coreProperties>
</file>