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</p:sldIdLst>
  <p:sldSz cx="9144000" cy="6858000" type="screen4x3"/>
  <p:notesSz cx="6858000" cy="9144000"/>
  <p:defaultTextStyle>
    <a:defPPr>
      <a:defRPr lang="be-B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F2146-9179-410F-9A9B-3819584A0B62}" type="datetimeFigureOut">
              <a:rPr lang="be-BY" smtClean="0"/>
              <a:t>19.11.18</a:t>
            </a:fld>
            <a:endParaRPr lang="be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35115-5623-4682-B150-8A9A9C9CE73E}" type="slidenum">
              <a:rPr lang="be-BY" smtClean="0"/>
              <a:t>‹#›</a:t>
            </a:fld>
            <a:endParaRPr lang="be-B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F2146-9179-410F-9A9B-3819584A0B62}" type="datetimeFigureOut">
              <a:rPr lang="be-BY" smtClean="0"/>
              <a:t>19.11.18</a:t>
            </a:fld>
            <a:endParaRPr lang="be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35115-5623-4682-B150-8A9A9C9CE73E}" type="slidenum">
              <a:rPr lang="be-BY" smtClean="0"/>
              <a:t>‹#›</a:t>
            </a:fld>
            <a:endParaRPr lang="be-B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F2146-9179-410F-9A9B-3819584A0B62}" type="datetimeFigureOut">
              <a:rPr lang="be-BY" smtClean="0"/>
              <a:t>19.11.18</a:t>
            </a:fld>
            <a:endParaRPr lang="be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35115-5623-4682-B150-8A9A9C9CE73E}" type="slidenum">
              <a:rPr lang="be-BY" smtClean="0"/>
              <a:t>‹#›</a:t>
            </a:fld>
            <a:endParaRPr lang="be-BY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F2146-9179-410F-9A9B-3819584A0B62}" type="datetimeFigureOut">
              <a:rPr lang="be-BY" smtClean="0"/>
              <a:t>19.11.18</a:t>
            </a:fld>
            <a:endParaRPr lang="be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35115-5623-4682-B150-8A9A9C9CE73E}" type="slidenum">
              <a:rPr lang="be-BY" smtClean="0"/>
              <a:t>‹#›</a:t>
            </a:fld>
            <a:endParaRPr lang="be-BY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F2146-9179-410F-9A9B-3819584A0B62}" type="datetimeFigureOut">
              <a:rPr lang="be-BY" smtClean="0"/>
              <a:t>19.11.18</a:t>
            </a:fld>
            <a:endParaRPr lang="be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35115-5623-4682-B150-8A9A9C9CE73E}" type="slidenum">
              <a:rPr lang="be-BY" smtClean="0"/>
              <a:t>‹#›</a:t>
            </a:fld>
            <a:endParaRPr lang="be-B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F2146-9179-410F-9A9B-3819584A0B62}" type="datetimeFigureOut">
              <a:rPr lang="be-BY" smtClean="0"/>
              <a:t>19.11.18</a:t>
            </a:fld>
            <a:endParaRPr lang="be-B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35115-5623-4682-B150-8A9A9C9CE73E}" type="slidenum">
              <a:rPr lang="be-BY" smtClean="0"/>
              <a:t>‹#›</a:t>
            </a:fld>
            <a:endParaRPr lang="be-BY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F2146-9179-410F-9A9B-3819584A0B62}" type="datetimeFigureOut">
              <a:rPr lang="be-BY" smtClean="0"/>
              <a:t>19.11.18</a:t>
            </a:fld>
            <a:endParaRPr lang="be-B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35115-5623-4682-B150-8A9A9C9CE73E}" type="slidenum">
              <a:rPr lang="be-BY" smtClean="0"/>
              <a:t>‹#›</a:t>
            </a:fld>
            <a:endParaRPr lang="be-B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F2146-9179-410F-9A9B-3819584A0B62}" type="datetimeFigureOut">
              <a:rPr lang="be-BY" smtClean="0"/>
              <a:t>19.11.18</a:t>
            </a:fld>
            <a:endParaRPr lang="be-B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35115-5623-4682-B150-8A9A9C9CE73E}" type="slidenum">
              <a:rPr lang="be-BY" smtClean="0"/>
              <a:t>‹#›</a:t>
            </a:fld>
            <a:endParaRPr lang="be-B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F2146-9179-410F-9A9B-3819584A0B62}" type="datetimeFigureOut">
              <a:rPr lang="be-BY" smtClean="0"/>
              <a:t>19.11.18</a:t>
            </a:fld>
            <a:endParaRPr lang="be-B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35115-5623-4682-B150-8A9A9C9CE73E}" type="slidenum">
              <a:rPr lang="be-BY" smtClean="0"/>
              <a:t>‹#›</a:t>
            </a:fld>
            <a:endParaRPr lang="be-B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F2146-9179-410F-9A9B-3819584A0B62}" type="datetimeFigureOut">
              <a:rPr lang="be-BY" smtClean="0"/>
              <a:t>19.11.18</a:t>
            </a:fld>
            <a:endParaRPr lang="be-B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35115-5623-4682-B150-8A9A9C9CE73E}" type="slidenum">
              <a:rPr lang="be-BY" smtClean="0"/>
              <a:t>‹#›</a:t>
            </a:fld>
            <a:endParaRPr lang="be-B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F2146-9179-410F-9A9B-3819584A0B62}" type="datetimeFigureOut">
              <a:rPr lang="be-BY" smtClean="0"/>
              <a:t>19.11.18</a:t>
            </a:fld>
            <a:endParaRPr lang="be-B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35115-5623-4682-B150-8A9A9C9CE73E}" type="slidenum">
              <a:rPr lang="be-BY" smtClean="0"/>
              <a:t>‹#›</a:t>
            </a:fld>
            <a:endParaRPr lang="be-B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A0F2146-9179-410F-9A9B-3819584A0B62}" type="datetimeFigureOut">
              <a:rPr lang="be-BY" smtClean="0"/>
              <a:t>19.11.18</a:t>
            </a:fld>
            <a:endParaRPr lang="be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be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6F35115-5623-4682-B150-8A9A9C9CE73E}" type="slidenum">
              <a:rPr lang="be-BY" smtClean="0"/>
              <a:t>‹#›</a:t>
            </a:fld>
            <a:endParaRPr lang="be-B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2060848"/>
            <a:ext cx="846797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Окислительно</a:t>
            </a:r>
            <a:r>
              <a:rPr lang="ru-RU" sz="6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-восстановительные </a:t>
            </a:r>
            <a:endParaRPr lang="en-US" sz="60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6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6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еакции</a:t>
            </a:r>
            <a:r>
              <a:rPr lang="en-US" sz="6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6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ОВР</a:t>
            </a:r>
            <a:r>
              <a:rPr lang="en-US" sz="6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6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05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1412776"/>
            <a:ext cx="7408333" cy="4176464"/>
          </a:xfrm>
        </p:spPr>
        <p:txBody>
          <a:bodyPr/>
          <a:lstStyle/>
          <a:p>
            <a:pPr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Реакции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диспропорционирования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самоокисления и самовосстановления). В этих реакциях происходит окисление и восстановление атомов и ионов одного и того же элемента. Например:</a:t>
            </a:r>
          </a:p>
          <a:p>
            <a:pPr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+6                        +7                +4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</a:p>
          <a:p>
            <a:pPr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MnO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 HMnO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MnO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H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  <a:p>
            <a:endParaRPr lang="be-BY" dirty="0"/>
          </a:p>
        </p:txBody>
      </p:sp>
    </p:spTree>
    <p:extLst>
      <p:ext uri="{BB962C8B-B14F-4D97-AF65-F5344CB8AC3E}">
        <p14:creationId xmlns:p14="http://schemas.microsoft.com/office/powerpoint/2010/main" val="396456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5576" y="2132856"/>
            <a:ext cx="7408333" cy="4248472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8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Arial" charset="0"/>
              <a:buChar char="•"/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Установить формулы исходных веществ и продуктов реакции.</a:t>
            </a:r>
          </a:p>
          <a:p>
            <a:pPr algn="just">
              <a:lnSpc>
                <a:spcPct val="80000"/>
              </a:lnSpc>
              <a:spcBef>
                <a:spcPts val="400"/>
              </a:spcBef>
              <a:buClrTx/>
              <a:buSzTx/>
              <a:buNone/>
            </a:pPr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Arial" charset="0"/>
              <a:buChar char="•"/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степень окисления в исходных веществах и продуктах реакции.</a:t>
            </a:r>
          </a:p>
          <a:p>
            <a:pPr algn="just">
              <a:lnSpc>
                <a:spcPct val="80000"/>
              </a:lnSpc>
              <a:spcBef>
                <a:spcPts val="400"/>
              </a:spcBef>
              <a:buClrTx/>
              <a:buSzTx/>
              <a:buNone/>
            </a:pPr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Arial" charset="0"/>
              <a:buChar char="•"/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число электронов отданных восстановителем и принимаемых окислителем и коэффициенты при восстановителе и окислителе. </a:t>
            </a:r>
          </a:p>
          <a:p>
            <a:pPr algn="just">
              <a:lnSpc>
                <a:spcPct val="80000"/>
              </a:lnSpc>
              <a:spcBef>
                <a:spcPts val="400"/>
              </a:spcBef>
              <a:buClrTx/>
              <a:buSzTx/>
              <a:buNone/>
            </a:pPr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Arial" charset="0"/>
              <a:buChar char="•"/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коэффициенты при исходных веществах и продуктах реакции, исходя из баланса атомов в левой и правой части уравнений.</a:t>
            </a:r>
          </a:p>
          <a:p>
            <a:endParaRPr lang="be-BY" dirty="0"/>
          </a:p>
        </p:txBody>
      </p:sp>
      <p:sp>
        <p:nvSpPr>
          <p:cNvPr id="5" name="Text Box 4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11560" y="476672"/>
            <a:ext cx="7643192" cy="1252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norm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Составление уравнений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окислительно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восстановительных реакций</a:t>
            </a:r>
            <a:endParaRPr lang="be-BY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98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1268760"/>
            <a:ext cx="7408333" cy="4536504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spcBef>
                <a:spcPts val="400"/>
              </a:spcBef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сульфата железа (2) с перманганатом калия в кислой среде (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). </a:t>
            </a:r>
          </a:p>
          <a:p>
            <a:pPr algn="just">
              <a:lnSpc>
                <a:spcPct val="90000"/>
              </a:lnSpc>
              <a:spcBef>
                <a:spcPts val="400"/>
              </a:spcBef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Напишем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уравнение реакции. Расставим степени окисления. </a:t>
            </a:r>
          </a:p>
          <a:p>
            <a:pPr algn="just">
              <a:lnSpc>
                <a:spcPct val="90000"/>
              </a:lnSpc>
              <a:spcBef>
                <a:spcPts val="400"/>
              </a:spcBef>
            </a:pP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+1 +7  </a:t>
            </a:r>
            <a:r>
              <a:rPr lang="ru-RU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         </a:t>
            </a:r>
            <a:r>
              <a:rPr lang="ru-RU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6 -2                              </a:t>
            </a:r>
            <a:r>
              <a:rPr lang="ru-RU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+1 </a:t>
            </a:r>
            <a:r>
              <a:rPr lang="ru-RU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6 -2       </a:t>
            </a:r>
            <a:r>
              <a:rPr lang="en-US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+6 -2</a:t>
            </a:r>
          </a:p>
          <a:p>
            <a:pPr algn="just">
              <a:lnSpc>
                <a:spcPct val="90000"/>
              </a:lnSpc>
              <a:spcBef>
                <a:spcPts val="400"/>
              </a:spcBef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KMnO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FeSO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H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 K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Fe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</a:p>
          <a:p>
            <a:pPr algn="just">
              <a:lnSpc>
                <a:spcPct val="90000"/>
              </a:lnSpc>
              <a:spcBef>
                <a:spcPts val="400"/>
              </a:spcBef>
            </a:pP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+2  +6 </a:t>
            </a:r>
            <a:r>
              <a:rPr lang="ru-RU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algn="just">
              <a:lnSpc>
                <a:spcPct val="90000"/>
              </a:lnSpc>
              <a:spcBef>
                <a:spcPts val="400"/>
              </a:spcBef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MnSO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n-US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spcBef>
                <a:spcPts val="400"/>
              </a:spcBef>
            </a:pPr>
            <a:r>
              <a:rPr lang="ru-RU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+7              +2</a:t>
            </a:r>
          </a:p>
          <a:p>
            <a:pPr algn="just">
              <a:lnSpc>
                <a:spcPct val="90000"/>
              </a:lnSpc>
              <a:spcBef>
                <a:spcPts val="400"/>
              </a:spcBef>
            </a:pP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Mn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степень окисления понижается</a:t>
            </a:r>
          </a:p>
          <a:p>
            <a:pPr algn="just">
              <a:lnSpc>
                <a:spcPct val="90000"/>
              </a:lnSpc>
              <a:spcBef>
                <a:spcPts val="400"/>
              </a:spcBef>
            </a:pPr>
            <a:r>
              <a:rPr lang="ru-RU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+2            +3</a:t>
            </a:r>
          </a:p>
          <a:p>
            <a:pPr algn="just">
              <a:lnSpc>
                <a:spcPct val="90000"/>
              </a:lnSpc>
              <a:spcBef>
                <a:spcPts val="400"/>
              </a:spcBef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степень окисления повышается</a:t>
            </a:r>
          </a:p>
          <a:p>
            <a:endParaRPr lang="be-BY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</a:t>
            </a:r>
            <a:endParaRPr lang="be-BY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09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71600" y="1916832"/>
            <a:ext cx="7408333" cy="3450696"/>
          </a:xfrm>
        </p:spPr>
        <p:txBody>
          <a:bodyPr/>
          <a:lstStyle/>
          <a:p>
            <a:pPr algn="just">
              <a:tabLst>
                <a:tab pos="0" algn="l"/>
                <a:tab pos="5318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331450" algn="l"/>
                <a:tab pos="10780713" algn="l"/>
              </a:tabLs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Определим число электронов отданных восстановителем и принимаемых окислителем, а также коэффициенты при восстановителе и окислителе:</a:t>
            </a:r>
          </a:p>
          <a:p>
            <a:pPr algn="just">
              <a:tabLst>
                <a:tab pos="0" algn="l"/>
                <a:tab pos="5318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331450" algn="l"/>
                <a:tab pos="10780713" algn="l"/>
              </a:tabLst>
            </a:pP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+7   </a:t>
            </a:r>
            <a:r>
              <a:rPr lang="ru-RU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+2</a:t>
            </a:r>
          </a:p>
          <a:p>
            <a:pPr algn="just">
              <a:tabLst>
                <a:tab pos="0" algn="l"/>
                <a:tab pos="5318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331450" algn="l"/>
                <a:tab pos="10780713" algn="l"/>
              </a:tabLst>
            </a:pP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Mn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+ 5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ē →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Mn</a:t>
            </a:r>
            <a:endParaRPr lang="en-US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tabLst>
                <a:tab pos="0" algn="l"/>
                <a:tab pos="5318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331450" algn="l"/>
                <a:tab pos="10780713" algn="l"/>
              </a:tabLst>
            </a:pP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+2</a:t>
            </a:r>
            <a:r>
              <a:rPr lang="ru-RU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+3</a:t>
            </a:r>
          </a:p>
          <a:p>
            <a:pPr algn="just">
              <a:tabLst>
                <a:tab pos="0" algn="l"/>
                <a:tab pos="5318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331450" algn="l"/>
                <a:tab pos="10780713" algn="l"/>
              </a:tabLst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ē → Fe</a:t>
            </a:r>
          </a:p>
          <a:p>
            <a:endParaRPr lang="be-BY" dirty="0"/>
          </a:p>
        </p:txBody>
      </p:sp>
    </p:spTree>
    <p:extLst>
      <p:ext uri="{BB962C8B-B14F-4D97-AF65-F5344CB8AC3E}">
        <p14:creationId xmlns:p14="http://schemas.microsoft.com/office/powerpoint/2010/main" val="303941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548680"/>
            <a:ext cx="7408333" cy="5472608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90000"/>
              </a:lnSpc>
              <a:tabLst>
                <a:tab pos="0" algn="l"/>
                <a:tab pos="5318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331450" algn="l"/>
                <a:tab pos="10780713" algn="l"/>
              </a:tabLst>
            </a:pPr>
            <a:r>
              <a:rPr lang="ru-RU" sz="31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31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Определим </a:t>
            </a:r>
            <a:r>
              <a:rPr lang="ru-RU" sz="31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коэффициенты при исходных веществах и продуктах реакции, исходя из баланса атомов в левой и правой части уравнений.</a:t>
            </a:r>
          </a:p>
          <a:p>
            <a:pPr algn="just">
              <a:lnSpc>
                <a:spcPct val="90000"/>
              </a:lnSpc>
              <a:tabLst>
                <a:tab pos="0" algn="l"/>
                <a:tab pos="5318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331450" algn="l"/>
                <a:tab pos="10780713" algn="l"/>
              </a:tabLst>
            </a:pPr>
            <a:endParaRPr lang="ru-RU" sz="31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tabLst>
                <a:tab pos="0" algn="l"/>
                <a:tab pos="5318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331450" algn="l"/>
                <a:tab pos="10780713" algn="l"/>
              </a:tabLst>
            </a:pPr>
            <a:r>
              <a:rPr lang="en-US" sz="31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KMnO</a:t>
            </a:r>
            <a:r>
              <a:rPr lang="en-US" sz="3100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1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ru-RU" sz="31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1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FeSO</a:t>
            </a:r>
            <a:r>
              <a:rPr lang="en-US" sz="3100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1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 Fe</a:t>
            </a:r>
            <a:r>
              <a:rPr lang="en-US" sz="3100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1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</a:t>
            </a:r>
            <a:r>
              <a:rPr lang="en-US" sz="3100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1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3100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1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MnSO</a:t>
            </a:r>
            <a:r>
              <a:rPr lang="en-US" sz="3100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  <a:p>
            <a:pPr algn="just">
              <a:lnSpc>
                <a:spcPct val="90000"/>
              </a:lnSpc>
              <a:tabLst>
                <a:tab pos="0" algn="l"/>
                <a:tab pos="5318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331450" algn="l"/>
                <a:tab pos="10780713" algn="l"/>
              </a:tabLst>
            </a:pPr>
            <a:endParaRPr lang="ru-RU" sz="3100" b="1" baseline="-25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tabLst>
                <a:tab pos="0" algn="l"/>
                <a:tab pos="5318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331450" algn="l"/>
                <a:tab pos="10780713" algn="l"/>
              </a:tabLst>
            </a:pPr>
            <a:r>
              <a:rPr lang="ru-RU" sz="31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окислитель  восстановитель</a:t>
            </a:r>
          </a:p>
          <a:p>
            <a:pPr algn="just">
              <a:lnSpc>
                <a:spcPct val="90000"/>
              </a:lnSpc>
              <a:tabLst>
                <a:tab pos="0" algn="l"/>
                <a:tab pos="5318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331450" algn="l"/>
                <a:tab pos="10780713" algn="l"/>
              </a:tabLst>
            </a:pPr>
            <a:r>
              <a:rPr lang="ru-RU" sz="31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+ 5 ē               </a:t>
            </a:r>
            <a:r>
              <a:rPr lang="ru-RU" sz="31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31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2ē </a:t>
            </a:r>
          </a:p>
          <a:p>
            <a:pPr algn="just">
              <a:lnSpc>
                <a:spcPct val="90000"/>
              </a:lnSpc>
              <a:tabLst>
                <a:tab pos="0" algn="l"/>
                <a:tab pos="5318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331450" algn="l"/>
                <a:tab pos="10780713" algn="l"/>
              </a:tabLst>
            </a:pPr>
            <a:endParaRPr lang="ru-RU" sz="31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tabLst>
                <a:tab pos="0" algn="l"/>
                <a:tab pos="5318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331450" algn="l"/>
                <a:tab pos="10780713" algn="l"/>
              </a:tabLst>
            </a:pPr>
            <a:r>
              <a:rPr lang="ru-RU" sz="31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1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Число </a:t>
            </a:r>
            <a:r>
              <a:rPr lang="ru-RU" sz="31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отданных и принятых электронов должно быть равно. Наименьшее общее кратное 5 и 2 равно 10. Ищем коэффициент:</a:t>
            </a:r>
          </a:p>
          <a:p>
            <a:pPr algn="just">
              <a:lnSpc>
                <a:spcPct val="90000"/>
              </a:lnSpc>
              <a:tabLst>
                <a:tab pos="0" algn="l"/>
                <a:tab pos="5318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331450" algn="l"/>
                <a:tab pos="10780713" algn="l"/>
              </a:tabLst>
            </a:pPr>
            <a:endParaRPr lang="en-US" sz="31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tabLst>
                <a:tab pos="0" algn="l"/>
                <a:tab pos="5318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331450" algn="l"/>
                <a:tab pos="10780713" algn="l"/>
              </a:tabLst>
            </a:pPr>
            <a:r>
              <a:rPr lang="en-US" sz="31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2KMnO</a:t>
            </a:r>
            <a:r>
              <a:rPr lang="en-US" sz="3100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1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+ 10FeSO</a:t>
            </a:r>
            <a:r>
              <a:rPr lang="en-US" sz="3100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1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 K</a:t>
            </a:r>
            <a:r>
              <a:rPr lang="en-US" sz="3100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1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sz="3100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1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+ 5Fe</a:t>
            </a:r>
            <a:r>
              <a:rPr lang="en-US" sz="3100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1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(SO</a:t>
            </a:r>
            <a:r>
              <a:rPr lang="en-US" sz="3100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1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3100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1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+ 2MnSO</a:t>
            </a:r>
            <a:r>
              <a:rPr lang="en-US" sz="3100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1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90000"/>
              </a:lnSpc>
              <a:tabLst>
                <a:tab pos="0" algn="l"/>
                <a:tab pos="5318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331450" algn="l"/>
                <a:tab pos="10780713" algn="l"/>
              </a:tabLst>
            </a:pPr>
            <a:r>
              <a:rPr lang="ru-RU" sz="31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+10</a:t>
            </a:r>
            <a:r>
              <a:rPr lang="en-US" sz="31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ē</a:t>
            </a:r>
            <a:r>
              <a:rPr lang="ru-RU" sz="31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-10</a:t>
            </a:r>
            <a:r>
              <a:rPr lang="en-US" sz="31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ē</a:t>
            </a:r>
          </a:p>
          <a:p>
            <a:endParaRPr lang="be-BY" dirty="0"/>
          </a:p>
        </p:txBody>
      </p:sp>
    </p:spTree>
    <p:extLst>
      <p:ext uri="{BB962C8B-B14F-4D97-AF65-F5344CB8AC3E}">
        <p14:creationId xmlns:p14="http://schemas.microsoft.com/office/powerpoint/2010/main" val="106046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1268760"/>
            <a:ext cx="7408333" cy="5112568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Окисление и восстановление - две стороны единого процесса, и в соответствие с </a:t>
            </a:r>
            <a:r>
              <a:rPr lang="ru-RU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 сохранения массы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электронов, отданных восстановителем, равно количеству электронов, принятых окислителем. Для отражения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окислительно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-восстановительного процесса составляют электронные уравнения.</a:t>
            </a:r>
          </a:p>
          <a:p>
            <a:pPr algn="just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 том, какими свойствами (окислительными или восстановительными) обладает данное вещество, можно судить на основании степени окисления элемента в данном соединении.</a:t>
            </a:r>
          </a:p>
          <a:p>
            <a:endParaRPr lang="be-BY" dirty="0"/>
          </a:p>
        </p:txBody>
      </p:sp>
    </p:spTree>
    <p:extLst>
      <p:ext uri="{BB962C8B-B14F-4D97-AF65-F5344CB8AC3E}">
        <p14:creationId xmlns:p14="http://schemas.microsoft.com/office/powerpoint/2010/main" val="2746297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692696"/>
            <a:ext cx="7408333" cy="4536504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Атомы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-элементов в своей низшей степени окисления (нулевой) имеют на внешнем энергетическом уровне 1-2 электрона. </a:t>
            </a:r>
          </a:p>
          <a:p>
            <a:pPr algn="just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Атомы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-элементов 4-7 групп в своей низшей степени окисления на внешнем энергетическом уровне имеют 8 электронов.</a:t>
            </a:r>
          </a:p>
          <a:p>
            <a:pPr algn="just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том и в другом случае атом элемента в своей низшей степени окисления не может принимать электроны и является только восстановителем.</a:t>
            </a:r>
            <a:endParaRPr lang="be-BY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75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71600" y="1268760"/>
            <a:ext cx="7408333" cy="3450696"/>
          </a:xfrm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Атом элемента в своей высшей степени окисления не имеет ни одного валентного электрона (у атомов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-элементов отданы все электроны внешнего энергетического уровня, у атомов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-элементов и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часть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электронов с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предвнешнего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слоя недостроенного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-подуровня).</a:t>
            </a:r>
          </a:p>
          <a:p>
            <a:pPr algn="just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Следовательно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дальнейшая отдача электронов таким атомом невозможна, и атом элемента в своей высшей степени окисления может быть только окислителем.</a:t>
            </a:r>
            <a:endParaRPr lang="be-BY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361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5576" y="836712"/>
            <a:ext cx="7408333" cy="3450696"/>
          </a:xfrm>
        </p:spPr>
        <p:txBody>
          <a:bodyPr/>
          <a:lstStyle/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атом элемента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находится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своей промежуточной степени окисления, то возможны как процесс дальнейшей отдачи электронов, так и процесс присоединения, т.е. атом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обладает </a:t>
            </a:r>
            <a:r>
              <a:rPr lang="ru-RU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окислительно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-восстановительной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двойственностью – возможностью вступать в реакции как с восстановителями, так и с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окислителями.</a:t>
            </a:r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e-BY" dirty="0"/>
          </a:p>
        </p:txBody>
      </p:sp>
    </p:spTree>
    <p:extLst>
      <p:ext uri="{BB962C8B-B14F-4D97-AF65-F5344CB8AC3E}">
        <p14:creationId xmlns:p14="http://schemas.microsoft.com/office/powerpoint/2010/main" val="394341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8859455"/>
              </p:ext>
            </p:extLst>
          </p:nvPr>
        </p:nvGraphicFramePr>
        <p:xfrm>
          <a:off x="1619672" y="1988840"/>
          <a:ext cx="6505227" cy="4484592"/>
        </p:xfrm>
        <a:graphic>
          <a:graphicData uri="http://schemas.openxmlformats.org/drawingml/2006/table">
            <a:tbl>
              <a:tblPr/>
              <a:tblGrid>
                <a:gridCol w="1584176"/>
                <a:gridCol w="1800200"/>
                <a:gridCol w="3120851"/>
              </a:tblGrid>
              <a:tr h="799470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Cl</a:t>
                      </a:r>
                      <a:r>
                        <a:rPr kumimoji="0" lang="ru-RU" sz="2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1-</a:t>
                      </a:r>
                    </a:p>
                  </a:txBody>
                  <a:tcPr marT="3024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HCl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cs typeface="Times New Roman" pitchFamily="16" charset="0"/>
                      </a:endParaRPr>
                    </a:p>
                  </a:txBody>
                  <a:tcPr marT="3024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49263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Низшая степень окисления – только восстановительные свойства</a:t>
                      </a:r>
                    </a:p>
                  </a:txBody>
                  <a:tcPr marT="2268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76829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Cl</a:t>
                      </a:r>
                      <a:r>
                        <a:rPr kumimoji="0" lang="en-US" sz="2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0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Cl</a:t>
                      </a:r>
                      <a:r>
                        <a:rPr kumimoji="0" lang="en-US" sz="2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1+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Cl</a:t>
                      </a:r>
                      <a:r>
                        <a:rPr kumimoji="0" lang="en-US" sz="2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3+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Cl</a:t>
                      </a:r>
                      <a:r>
                        <a:rPr kumimoji="0" lang="en-US" sz="2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5+</a:t>
                      </a:r>
                    </a:p>
                  </a:txBody>
                  <a:tcPr marT="3024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Cl</a:t>
                      </a:r>
                      <a:r>
                        <a:rPr kumimoji="0" lang="en-US" sz="2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HClO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cs typeface="Times New Roman" pitchFamily="16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HClO</a:t>
                      </a:r>
                      <a:r>
                        <a:rPr kumimoji="0" lang="en-US" sz="2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HClO</a:t>
                      </a:r>
                      <a:r>
                        <a:rPr kumimoji="0" lang="en-US" sz="2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3</a:t>
                      </a:r>
                    </a:p>
                  </a:txBody>
                  <a:tcPr marT="3024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49263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Промежуточная степень окисления – окислительные и восстановительные свойства</a:t>
                      </a:r>
                    </a:p>
                  </a:txBody>
                  <a:tcPr marT="2268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5369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Cl</a:t>
                      </a:r>
                      <a:r>
                        <a:rPr kumimoji="0" lang="en-US" sz="2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7+</a:t>
                      </a:r>
                    </a:p>
                  </a:txBody>
                  <a:tcPr marT="3024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HClO</a:t>
                      </a:r>
                      <a:r>
                        <a:rPr kumimoji="0" lang="en-US" sz="2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4</a:t>
                      </a:r>
                    </a:p>
                  </a:txBody>
                  <a:tcPr marT="3024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49263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Высшая степень окисления – только окислительные свойства</a:t>
                      </a:r>
                    </a:p>
                  </a:txBody>
                  <a:tcPr marT="2268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39552" y="908720"/>
            <a:ext cx="82809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</a:t>
            </a:r>
            <a:r>
              <a:rPr lang="ru-RU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окислительно</a:t>
            </a:r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-восстановительных свойств выглядит следующим образом</a:t>
            </a:r>
            <a:endParaRPr lang="be-BY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84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548680"/>
            <a:ext cx="7408333" cy="5976664"/>
          </a:xfrm>
        </p:spPr>
        <p:txBody>
          <a:bodyPr>
            <a:normAutofit fontScale="85000" lnSpcReduction="10000"/>
          </a:bodyPr>
          <a:lstStyle/>
          <a:p>
            <a:pPr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ru-RU" sz="2800" dirty="0">
                <a:solidFill>
                  <a:srgbClr val="000000"/>
                </a:solidFill>
              </a:rPr>
              <a:t> </a:t>
            </a:r>
            <a:r>
              <a:rPr lang="ru-RU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Окислительно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-восстановительные реакции протекают с изменением степеней окисления атомов элементов, входящих в состав молекул реагирующих веществ. </a:t>
            </a:r>
          </a:p>
          <a:p>
            <a:pPr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ru-RU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Степень окисления 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условный заряд атома в молекуле, вычисленный на основании предположения, что молекула состоит только из ионов.</a:t>
            </a:r>
          </a:p>
          <a:p>
            <a:pPr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Следует различать понятия «степень окисления» и «валентность».</a:t>
            </a:r>
          </a:p>
          <a:p>
            <a:pPr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Валентность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элемента определяется числом неспаренных электронов на внешнем энергетическом уровне атома (для </a:t>
            </a:r>
            <a:r>
              <a:rPr lang="en-US" sz="28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28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элементов) или на внешнем и </a:t>
            </a:r>
            <a:r>
              <a:rPr lang="ru-RU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предвнешнем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незавершенном уровне атома (для </a:t>
            </a:r>
            <a:r>
              <a:rPr lang="en-US" sz="28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элементов). Это число электронов атома, участвующих в образовании валентных связей. </a:t>
            </a:r>
          </a:p>
          <a:p>
            <a:endParaRPr lang="be-BY" dirty="0"/>
          </a:p>
        </p:txBody>
      </p:sp>
    </p:spTree>
    <p:extLst>
      <p:ext uri="{BB962C8B-B14F-4D97-AF65-F5344CB8AC3E}">
        <p14:creationId xmlns:p14="http://schemas.microsoft.com/office/powerpoint/2010/main" val="224168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4752527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Число групп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ru-RU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в правой части стало на 8 больше, чем в левой части уравнения, поэтому для материального баланса по группам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ru-RU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надо добавить в левую часть уравнения 8 молекул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ru-RU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endParaRPr lang="en-US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2KMnO</a:t>
            </a:r>
            <a:r>
              <a:rPr lang="ru-RU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10FeSO</a:t>
            </a:r>
            <a:r>
              <a:rPr lang="ru-RU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8H</a:t>
            </a:r>
            <a:r>
              <a:rPr lang="ru-RU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ru-RU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ru-RU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5Fe</a:t>
            </a:r>
            <a:r>
              <a:rPr lang="ru-RU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(SO</a:t>
            </a:r>
            <a:r>
              <a:rPr lang="ru-RU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+ 2MnSO</a:t>
            </a:r>
            <a:r>
              <a:rPr lang="ru-RU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  <a:p>
            <a:pPr algn="just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Считаем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сколько атомов водорода в левой части уравнения и в правой части. В левой 16 атомов водорода, в правой части их нет совсем. Для соблюдения материального баланса по водороду в правую часть добавляем 8 молекул воды:</a:t>
            </a:r>
          </a:p>
          <a:p>
            <a:pPr algn="just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endParaRPr lang="en-US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2KMnO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+ 10FeSO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+ 8H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K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+ 5Fe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+ 2MnSO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8H</a:t>
            </a:r>
            <a:r>
              <a:rPr lang="en-US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n-US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e-BY" dirty="0"/>
          </a:p>
        </p:txBody>
      </p:sp>
    </p:spTree>
    <p:extLst>
      <p:ext uri="{BB962C8B-B14F-4D97-AF65-F5344CB8AC3E}">
        <p14:creationId xmlns:p14="http://schemas.microsoft.com/office/powerpoint/2010/main" val="351820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836712"/>
            <a:ext cx="7408333" cy="3450696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окончательное уравнение. Для проверки достаточно подсчитать число атомов водорода и кислорода в каждой части уравнения. Если числа совпадают, то уравнение составлено верно.</a:t>
            </a:r>
          </a:p>
          <a:p>
            <a:pPr algn="just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Этот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многоступенчатый метод составления уравнений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окислительно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-восстановительных реакций приведен для понимания логики решения многих задач.</a:t>
            </a:r>
          </a:p>
          <a:p>
            <a:endParaRPr lang="be-BY" dirty="0"/>
          </a:p>
        </p:txBody>
      </p:sp>
    </p:spTree>
    <p:extLst>
      <p:ext uri="{BB962C8B-B14F-4D97-AF65-F5344CB8AC3E}">
        <p14:creationId xmlns:p14="http://schemas.microsoft.com/office/powerpoint/2010/main" val="1237018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1412776"/>
            <a:ext cx="7408333" cy="3882744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70000"/>
              </a:lnSpc>
              <a:spcBef>
                <a:spcPts val="400"/>
              </a:spcBef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Пример.</a:t>
            </a:r>
          </a:p>
          <a:p>
            <a:pPr algn="just">
              <a:lnSpc>
                <a:spcPct val="70000"/>
              </a:lnSpc>
              <a:spcBef>
                <a:spcPts val="400"/>
              </a:spcBef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Zn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H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b="1" baseline="-25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разб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 Zn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H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  <a:p>
            <a:pPr algn="just">
              <a:lnSpc>
                <a:spcPct val="70000"/>
              </a:lnSpc>
              <a:spcBef>
                <a:spcPts val="400"/>
              </a:spcBef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- 2 ē → Zn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+2</a:t>
            </a:r>
          </a:p>
          <a:p>
            <a:pPr algn="just">
              <a:lnSpc>
                <a:spcPct val="70000"/>
              </a:lnSpc>
              <a:spcBef>
                <a:spcPts val="400"/>
              </a:spcBef>
            </a:pPr>
            <a:r>
              <a:rPr lang="en-US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2H</a:t>
            </a:r>
            <a:r>
              <a:rPr lang="en-US" b="1" u="sng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+ 2 ē → H</a:t>
            </a:r>
            <a:r>
              <a:rPr lang="en-US" b="1" u="sng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  <a:p>
            <a:pPr algn="just">
              <a:lnSpc>
                <a:spcPct val="70000"/>
              </a:lnSpc>
              <a:spcBef>
                <a:spcPts val="400"/>
              </a:spcBef>
            </a:pPr>
            <a:endParaRPr lang="en-US" b="1" baseline="30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70000"/>
              </a:lnSpc>
              <a:spcBef>
                <a:spcPts val="400"/>
              </a:spcBef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+ 2H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Zn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H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  <a:p>
            <a:pPr algn="just">
              <a:lnSpc>
                <a:spcPct val="70000"/>
              </a:lnSpc>
              <a:spcBef>
                <a:spcPts val="400"/>
              </a:spcBef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+2 = +2 –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</a:t>
            </a:r>
          </a:p>
          <a:p>
            <a:pPr algn="just">
              <a:lnSpc>
                <a:spcPct val="70000"/>
              </a:lnSpc>
              <a:spcBef>
                <a:spcPts val="400"/>
              </a:spcBef>
            </a:pPr>
            <a:endParaRPr lang="en-US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70000"/>
              </a:lnSpc>
              <a:spcBef>
                <a:spcPts val="400"/>
              </a:spcBef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2H</a:t>
            </a:r>
            <a:r>
              <a:rPr lang="en-US" b="1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+1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b="1" baseline="-25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разб</a:t>
            </a:r>
            <a:r>
              <a:rPr lang="ru-RU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 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en-US" b="1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+2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</a:t>
            </a:r>
            <a:r>
              <a:rPr lang="en-US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H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↑</a:t>
            </a:r>
          </a:p>
          <a:p>
            <a:pPr algn="just">
              <a:lnSpc>
                <a:spcPct val="70000"/>
              </a:lnSpc>
              <a:spcBef>
                <a:spcPts val="400"/>
              </a:spcBef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- 2ē → Fe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+2</a:t>
            </a:r>
          </a:p>
          <a:p>
            <a:pPr algn="just">
              <a:lnSpc>
                <a:spcPct val="70000"/>
              </a:lnSpc>
              <a:spcBef>
                <a:spcPts val="400"/>
              </a:spcBef>
            </a:pPr>
            <a:r>
              <a:rPr lang="en-US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2H</a:t>
            </a:r>
            <a:r>
              <a:rPr lang="en-US" b="1" u="sng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+1 </a:t>
            </a:r>
            <a:r>
              <a:rPr lang="en-US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+ 2ē → H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  <a:p>
            <a:pPr algn="just">
              <a:lnSpc>
                <a:spcPct val="70000"/>
              </a:lnSpc>
              <a:spcBef>
                <a:spcPts val="400"/>
              </a:spcBef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+ 2H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+1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→Fe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H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  <a:p>
            <a:pPr algn="just">
              <a:lnSpc>
                <a:spcPct val="70000"/>
              </a:lnSpc>
              <a:spcBef>
                <a:spcPts val="400"/>
              </a:spcBef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+2 = +2 </a:t>
            </a:r>
          </a:p>
          <a:p>
            <a:pPr>
              <a:lnSpc>
                <a:spcPct val="80000"/>
              </a:lnSpc>
              <a:spcBef>
                <a:spcPts val="400"/>
              </a:spcBef>
            </a:pPr>
            <a:endParaRPr lang="en-US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электронного баланса</a:t>
            </a:r>
            <a:endParaRPr lang="be-BY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18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620688"/>
            <a:ext cx="7408333" cy="4608512"/>
          </a:xfrm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endParaRPr lang="ru-RU" sz="2000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2Fe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+ 6H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b="1" baseline="-25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</a:t>
            </a:r>
            <a:r>
              <a:rPr lang="ru-RU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+ 3SO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6H</a:t>
            </a:r>
            <a:r>
              <a:rPr lang="en-US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ru-RU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- 3ē → Fe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+3</a:t>
            </a:r>
            <a:r>
              <a:rPr lang="ru-RU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just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b="1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b="1" u="sng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+6</a:t>
            </a:r>
            <a:r>
              <a:rPr lang="en-US" b="1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+ 2ē → S</a:t>
            </a:r>
            <a:r>
              <a:rPr lang="en-US" b="1" u="sng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+4</a:t>
            </a:r>
            <a:r>
              <a:rPr lang="ru-RU" b="1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</a:p>
          <a:p>
            <a:pPr algn="just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2Fe</a:t>
            </a:r>
            <a:r>
              <a:rPr lang="en-US" b="1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+ 3S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+6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→2Fe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+3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+ 3S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+4</a:t>
            </a:r>
          </a:p>
          <a:p>
            <a:pPr algn="just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0 + 18      + 6 + 12</a:t>
            </a:r>
          </a:p>
          <a:p>
            <a:pPr algn="just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+ 18  =  + 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endParaRPr lang="ru-RU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соблюдения электронного баланса ищем дополнительные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множители.</a:t>
            </a:r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sz="2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endParaRPr lang="be-BY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79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71600" y="1556792"/>
            <a:ext cx="7408333" cy="4968552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spcBef>
                <a:spcPts val="400"/>
              </a:spcBef>
            </a:pPr>
            <a:r>
              <a:rPr lang="ru-RU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Реакции со сложными ионами в различных средах.</a:t>
            </a:r>
          </a:p>
          <a:p>
            <a:pPr algn="just">
              <a:lnSpc>
                <a:spcPct val="90000"/>
              </a:lnSpc>
              <a:spcBef>
                <a:spcPts val="400"/>
              </a:spcBef>
            </a:pPr>
            <a:r>
              <a:rPr lang="ru-RU" sz="2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</a:t>
            </a:r>
            <a:r>
              <a:rPr lang="ru-RU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перманганата калия с сульфатом калия в разных средах.</a:t>
            </a:r>
          </a:p>
          <a:p>
            <a:pPr algn="just">
              <a:lnSpc>
                <a:spcPct val="90000"/>
              </a:lnSpc>
              <a:spcBef>
                <a:spcPts val="400"/>
              </a:spcBef>
            </a:pPr>
            <a:endParaRPr lang="ru-RU" sz="2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spcBef>
                <a:spcPts val="400"/>
              </a:spcBef>
            </a:pPr>
            <a:r>
              <a:rPr lang="ru-RU" sz="220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Кислая среда (избыток </a:t>
            </a:r>
            <a:r>
              <a:rPr lang="en-US" sz="220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200" b="1" u="sng" baseline="30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20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90000"/>
              </a:lnSpc>
              <a:spcBef>
                <a:spcPts val="400"/>
              </a:spcBef>
            </a:pPr>
            <a:r>
              <a:rPr lang="ru-RU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Написать уравнение в молекулярной форме и расставить степени окисления</a:t>
            </a:r>
          </a:p>
          <a:p>
            <a:pPr algn="just">
              <a:lnSpc>
                <a:spcPct val="90000"/>
              </a:lnSpc>
              <a:spcBef>
                <a:spcPts val="400"/>
              </a:spcBef>
            </a:pPr>
            <a:r>
              <a:rPr lang="en-US" sz="2200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+7                 </a:t>
            </a:r>
            <a:r>
              <a:rPr lang="ru-RU" sz="2200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200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200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                                 </a:t>
            </a:r>
            <a:r>
              <a:rPr lang="ru-RU" sz="2200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200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200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                     </a:t>
            </a:r>
            <a:r>
              <a:rPr lang="ru-RU" sz="2200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200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200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  <a:p>
            <a:pPr algn="just">
              <a:lnSpc>
                <a:spcPct val="90000"/>
              </a:lnSpc>
              <a:spcBef>
                <a:spcPts val="400"/>
              </a:spcBef>
            </a:pP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KMnO</a:t>
            </a:r>
            <a:r>
              <a:rPr lang="en-US" sz="2200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K</a:t>
            </a:r>
            <a:r>
              <a:rPr lang="en-US" sz="2200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sz="2200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</a:t>
            </a:r>
            <a:r>
              <a:rPr lang="en-US" sz="2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200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sz="2200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200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ru-RU" sz="2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MnSO</a:t>
            </a:r>
            <a:r>
              <a:rPr lang="en-US" sz="2200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K</a:t>
            </a:r>
            <a:r>
              <a:rPr lang="en-US" sz="2200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sz="2200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H</a:t>
            </a:r>
            <a:r>
              <a:rPr lang="en-US" sz="2200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  <a:p>
            <a:pPr algn="just">
              <a:lnSpc>
                <a:spcPct val="90000"/>
              </a:lnSpc>
              <a:spcBef>
                <a:spcPts val="400"/>
              </a:spcBef>
            </a:pPr>
            <a:r>
              <a:rPr lang="ru-RU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Полное ионное уравнение:</a:t>
            </a:r>
          </a:p>
          <a:p>
            <a:pPr algn="just">
              <a:lnSpc>
                <a:spcPct val="90000"/>
              </a:lnSpc>
              <a:spcBef>
                <a:spcPts val="400"/>
              </a:spcBef>
            </a:pP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200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200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MnO</a:t>
            </a:r>
            <a:r>
              <a:rPr lang="en-US" sz="2200" b="1" u="sng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200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+ 2K</a:t>
            </a:r>
            <a:r>
              <a:rPr lang="en-US" sz="2200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200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sz="2200" b="1" u="sng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+ 2H</a:t>
            </a:r>
            <a:r>
              <a:rPr lang="en-US" sz="2200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+SO</a:t>
            </a:r>
            <a:r>
              <a:rPr lang="en-US" sz="2200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200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</a:t>
            </a:r>
          </a:p>
          <a:p>
            <a:pPr algn="just">
              <a:lnSpc>
                <a:spcPct val="90000"/>
              </a:lnSpc>
              <a:spcBef>
                <a:spcPts val="400"/>
              </a:spcBef>
            </a:pPr>
            <a:r>
              <a:rPr lang="en-US" sz="2200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Mn</a:t>
            </a:r>
            <a:r>
              <a:rPr lang="en-US" sz="2200" b="1" u="sng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+2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200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sz="2200" b="1" u="sng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200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+2K</a:t>
            </a:r>
            <a:r>
              <a:rPr lang="en-US" sz="2200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SO</a:t>
            </a:r>
            <a:r>
              <a:rPr lang="en-US" sz="2200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200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H</a:t>
            </a:r>
            <a:r>
              <a:rPr lang="en-US" sz="2200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  <a:p>
            <a:pPr algn="just">
              <a:lnSpc>
                <a:spcPct val="90000"/>
              </a:lnSpc>
              <a:spcBef>
                <a:spcPts val="400"/>
              </a:spcBef>
            </a:pPr>
            <a:r>
              <a:rPr lang="ru-RU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Подчеркнуты ионы, которые изменили свой внешний вид.</a:t>
            </a:r>
          </a:p>
          <a:p>
            <a:endParaRPr lang="be-BY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Электронно-ионный метод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(Метод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полуреакций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be-BY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48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548680"/>
            <a:ext cx="7408333" cy="4752528"/>
          </a:xfrm>
        </p:spPr>
        <p:txBody>
          <a:bodyPr>
            <a:noAutofit/>
          </a:bodyPr>
          <a:lstStyle/>
          <a:p>
            <a:pPr algn="just">
              <a:lnSpc>
                <a:spcPct val="9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Записать эти частицы претерпевшие изменения, т.е. незавершенные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полуреакции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9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MnO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 Mn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+2</a:t>
            </a:r>
          </a:p>
          <a:p>
            <a:pPr algn="just">
              <a:lnSpc>
                <a:spcPct val="9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 SO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</a:p>
          <a:p>
            <a:pPr algn="just">
              <a:lnSpc>
                <a:spcPct val="9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Установим материальный баланс:</a:t>
            </a:r>
          </a:p>
          <a:p>
            <a:pPr algn="just">
              <a:lnSpc>
                <a:spcPct val="9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MnO</a:t>
            </a:r>
            <a:r>
              <a:rPr lang="en-US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ru-RU" b="1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 Mn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+ 4H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  <a:p>
            <a:pPr algn="just">
              <a:lnSpc>
                <a:spcPct val="9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H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→ SO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+ 2H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  <a:p>
            <a:pPr algn="just">
              <a:lnSpc>
                <a:spcPct val="9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Составим баланс по разделам:</a:t>
            </a:r>
          </a:p>
          <a:p>
            <a:pPr algn="just">
              <a:lnSpc>
                <a:spcPct val="9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MnO</a:t>
            </a:r>
            <a:r>
              <a:rPr lang="en-US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ru-RU" b="1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 Mn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+ 4H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  <a:p>
            <a:pPr algn="just">
              <a:lnSpc>
                <a:spcPct val="9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-1+8 → +2+0</a:t>
            </a:r>
          </a:p>
          <a:p>
            <a:pPr algn="just">
              <a:lnSpc>
                <a:spcPct val="9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+7 → +2</a:t>
            </a:r>
          </a:p>
          <a:p>
            <a:pPr algn="just">
              <a:lnSpc>
                <a:spcPct val="9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Прибавим в левую часть пять электронов.</a:t>
            </a:r>
          </a:p>
          <a:p>
            <a:endParaRPr lang="be-BY" dirty="0"/>
          </a:p>
        </p:txBody>
      </p:sp>
    </p:spTree>
    <p:extLst>
      <p:ext uri="{BB962C8B-B14F-4D97-AF65-F5344CB8AC3E}">
        <p14:creationId xmlns:p14="http://schemas.microsoft.com/office/powerpoint/2010/main" val="166689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764704"/>
            <a:ext cx="7408333" cy="4497363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H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SO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+ 2H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  <a:p>
            <a:pPr algn="just">
              <a:lnSpc>
                <a:spcPct val="9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-2+0 → -2+2</a:t>
            </a:r>
          </a:p>
          <a:p>
            <a:pPr algn="just">
              <a:lnSpc>
                <a:spcPct val="9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-2 → 0 </a:t>
            </a:r>
          </a:p>
          <a:p>
            <a:pPr algn="just">
              <a:lnSpc>
                <a:spcPct val="9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Следовательно надо отнять два электрона в левой части.</a:t>
            </a:r>
          </a:p>
          <a:p>
            <a:pPr algn="just">
              <a:lnSpc>
                <a:spcPct val="9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Составим электронный баланс (число отданных электронов должно быть равно числу принятых электронов)</a:t>
            </a:r>
          </a:p>
          <a:p>
            <a:pPr algn="just">
              <a:lnSpc>
                <a:spcPct val="9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MnO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+ 8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+ 5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ē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Mn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+ 4H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2</a:t>
            </a:r>
          </a:p>
          <a:p>
            <a:pPr algn="just">
              <a:lnSpc>
                <a:spcPct val="9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H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ē → SO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+ 2H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10     </a:t>
            </a:r>
            <a:r>
              <a:rPr lang="ru-RU" b="1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be-BY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24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620688"/>
            <a:ext cx="7408333" cy="4824536"/>
          </a:xfrm>
        </p:spPr>
        <p:txBody>
          <a:bodyPr>
            <a:noAutofit/>
          </a:bodyPr>
          <a:lstStyle/>
          <a:p>
            <a:pPr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MnO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ru-RU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ru-RU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en-US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="1" u="sng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+ 5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ru-RU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="1" u="sng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</a:p>
          <a:p>
            <a:pPr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Mn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+2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ru-RU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="1" u="sng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+ 5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ru-RU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="1" u="sng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Сложим левые и правые части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полуреакций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учетом дополнительных множителей. Сохраним одинаковые частицы в левой и правой части уравнения. </a:t>
            </a:r>
          </a:p>
          <a:p>
            <a:pPr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2MnO</a:t>
            </a:r>
            <a:r>
              <a:rPr lang="en-US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+ 5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+ 6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Mn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+2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+ 5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+ 3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  <a:p>
            <a:pPr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-2+(-10)+6 → +4+(-10)+0</a:t>
            </a:r>
          </a:p>
          <a:p>
            <a:pPr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-6 = -6</a:t>
            </a:r>
            <a:endParaRPr lang="be-BY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38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71600" y="692696"/>
            <a:ext cx="7408333" cy="5472608"/>
          </a:xfrm>
        </p:spPr>
        <p:txBody>
          <a:bodyPr>
            <a:normAutofit/>
          </a:bodyPr>
          <a:lstStyle/>
          <a:p>
            <a:pPr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Заряд левой части равен заряду правой части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(уравнение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составлено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верно).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Полученные коэффициенты переносим в уравнение, написанное в молекулярной форме:</a:t>
            </a:r>
          </a:p>
          <a:p>
            <a:pPr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KMnO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MnSO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  <a:p>
            <a:pPr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Итак, в кислой среде каждая избыточная частица кислорода взаимодействует с двумя ионами водорода (2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образованием воды, а каждая недостающая частица кислорода (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берется из воды с образованием двух ионов водорода (2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be-BY" dirty="0"/>
          </a:p>
        </p:txBody>
      </p:sp>
    </p:spTree>
    <p:extLst>
      <p:ext uri="{BB962C8B-B14F-4D97-AF65-F5344CB8AC3E}">
        <p14:creationId xmlns:p14="http://schemas.microsoft.com/office/powerpoint/2010/main" val="170534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1268760"/>
            <a:ext cx="7408333" cy="5112568"/>
          </a:xfrm>
        </p:spPr>
        <p:txBody>
          <a:bodyPr>
            <a:normAutofit lnSpcReduction="10000"/>
          </a:bodyPr>
          <a:lstStyle/>
          <a:p>
            <a:pPr algn="just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                </a:t>
            </a:r>
            <a:r>
              <a:rPr lang="ru-RU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+4                                        +6                  </a:t>
            </a:r>
            <a:r>
              <a:rPr lang="ru-RU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  <a:p>
            <a:pPr algn="just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KMnO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K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KOH → K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MnO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K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H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  <a:p>
            <a:pPr algn="just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Окислитель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восстановитель</a:t>
            </a:r>
          </a:p>
          <a:p>
            <a:pPr algn="just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MnO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ē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MnO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</a:p>
          <a:p>
            <a:pPr algn="just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r>
              <a:rPr lang="ru-RU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+2</a:t>
            </a:r>
            <a:r>
              <a:rPr lang="en-US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</a:t>
            </a:r>
            <a:r>
              <a:rPr lang="ru-RU" b="1" u="sng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- 2</a:t>
            </a:r>
            <a:r>
              <a:rPr lang="en-US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ē</a:t>
            </a:r>
            <a:r>
              <a:rPr lang="ru-RU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 </a:t>
            </a:r>
            <a:r>
              <a:rPr lang="en-US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b="1" u="sng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b="1" u="sng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r>
              <a:rPr lang="ru-RU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="1" u="sng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  <a:p>
            <a:pPr algn="just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b="1" u="sng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MnO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b="1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</a:t>
            </a:r>
            <a:r>
              <a:rPr lang="ru-RU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 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MnO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  <a:p>
            <a:pPr algn="just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-2+(-2)+(-2) → 2*(-2)+(-2)+0</a:t>
            </a:r>
          </a:p>
          <a:p>
            <a:pPr algn="just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-6 = -6  - проверка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Переносим коэффициенты в молекулярное уравнение:</a:t>
            </a:r>
          </a:p>
          <a:p>
            <a:pPr algn="just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KMnO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K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KOH →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MnO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K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H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  <a:p>
            <a:pPr algn="just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e-BY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146456"/>
          </a:xfrm>
        </p:spPr>
        <p:txBody>
          <a:bodyPr>
            <a:normAutofit/>
          </a:bodyPr>
          <a:lstStyle/>
          <a:p>
            <a:pPr lvl="0" algn="just" defTabSz="449263" fontAlgn="base">
              <a:lnSpc>
                <a:spcPct val="80000"/>
              </a:lnSpc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ru-RU" sz="32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Щелочная среда (избыток </a:t>
            </a:r>
            <a:r>
              <a:rPr lang="en-US" sz="32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</a:t>
            </a:r>
            <a:r>
              <a:rPr lang="en-US" sz="3200" b="1" u="sng" baseline="30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2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en-US" sz="32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3200" b="1" u="sng" baseline="-25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o)</a:t>
            </a:r>
            <a:br>
              <a:rPr lang="en-US" sz="32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e-BY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52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1628800"/>
            <a:ext cx="7408333" cy="5472608"/>
          </a:xfrm>
        </p:spPr>
        <p:txBody>
          <a:bodyPr>
            <a:normAutofit/>
          </a:bodyPr>
          <a:lstStyle/>
          <a:p>
            <a:pPr algn="just"/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Степень окисления в отличие от валентности имеет положительное, отрицательное и нулевое значение. Часто степень окисления атома численно равна валентности, например, в молекуле </a:t>
            </a:r>
            <a:r>
              <a:rPr lang="en-US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валентность атома хлора равна 1, а степень окисления – 1, но иногда может и не совпадать, так, в молекуле </a:t>
            </a:r>
            <a:r>
              <a:rPr lang="en-US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</a:t>
            </a:r>
            <a:r>
              <a:rPr lang="ru-RU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валентность хлора равна 1, а степень окисления – нулю.</a:t>
            </a:r>
            <a:endParaRPr lang="be-BY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1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692696"/>
            <a:ext cx="7408333" cy="4320480"/>
          </a:xfrm>
        </p:spPr>
        <p:txBody>
          <a:bodyPr>
            <a:normAutofit/>
          </a:bodyPr>
          <a:lstStyle/>
          <a:p>
            <a:pPr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Итак, в щелочной среде каждая недостающая частица кислорода (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берется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двух гидроксильных групп с образованием молекул воды, а каждая избыточная частица кислорода связывается с молекулой воды с образованием двух гидроксильных групп (2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</a:t>
            </a:r>
            <a:r>
              <a:rPr lang="ru-RU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Каждая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избыточная частица водорода (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связывается с гидроксильной группой с образованием молекул воды.</a:t>
            </a:r>
            <a:endParaRPr lang="be-BY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39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1124744"/>
            <a:ext cx="7408333" cy="5472608"/>
          </a:xfrm>
        </p:spPr>
        <p:txBody>
          <a:bodyPr>
            <a:normAutofit/>
          </a:bodyPr>
          <a:lstStyle/>
          <a:p>
            <a:pPr algn="just">
              <a:spcBef>
                <a:spcPts val="400"/>
              </a:spcBef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нейтральной среде каждая избыточная частица кислорода взаимодействует с молекулой воды с образованием двух гидроксильных групп (2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</a:t>
            </a:r>
            <a:r>
              <a:rPr lang="ru-RU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Недостающая частица кислорода берется из воды с образованием двух ионов водорода (2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400"/>
              </a:spcBef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Пример: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KMnO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K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MnO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↓ + K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</a:p>
          <a:p>
            <a:pPr algn="just">
              <a:spcBef>
                <a:spcPts val="400"/>
              </a:spcBef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MnO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MnO</a:t>
            </a:r>
            <a:r>
              <a:rPr lang="ru-RU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  <a:p>
            <a:pPr algn="just">
              <a:spcBef>
                <a:spcPts val="400"/>
              </a:spcBef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r>
              <a:rPr lang="ru-RU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</a:p>
          <a:p>
            <a:pPr algn="just">
              <a:spcBef>
                <a:spcPts val="400"/>
              </a:spcBef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MnO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+ 3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ē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MnO</a:t>
            </a:r>
            <a:r>
              <a:rPr lang="ru-RU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4OH</a:t>
            </a:r>
            <a:r>
              <a:rPr lang="ru-RU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algn="just">
              <a:spcBef>
                <a:spcPts val="400"/>
              </a:spcBef>
            </a:pPr>
            <a:r>
              <a:rPr lang="en-US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b="1" u="sng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r>
              <a:rPr lang="ru-RU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="1" u="sng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- 2</a:t>
            </a:r>
            <a:r>
              <a:rPr lang="en-US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ē</a:t>
            </a:r>
            <a:r>
              <a:rPr lang="ru-RU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 </a:t>
            </a:r>
            <a:r>
              <a:rPr lang="en-US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b="1" u="sng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b="1" u="sng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r>
              <a:rPr lang="ru-RU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+ 2</a:t>
            </a:r>
            <a:r>
              <a:rPr lang="en-US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="1" u="sng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  <a:p>
            <a:endParaRPr lang="be-BY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Нейтральная среда (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HOH)</a:t>
            </a:r>
            <a:b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e-BY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30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5576" y="764704"/>
            <a:ext cx="7704856" cy="4320480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spcBef>
                <a:spcPts val="400"/>
              </a:spcBef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2MnO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4H</a:t>
            </a:r>
            <a:r>
              <a:rPr lang="en-US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3SO</a:t>
            </a:r>
            <a:r>
              <a:rPr lang="en-US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b="1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r>
              <a:rPr lang="ru-RU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3H</a:t>
            </a:r>
            <a:r>
              <a:rPr lang="en-US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2MnO</a:t>
            </a:r>
            <a:r>
              <a:rPr lang="en-US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8OH</a:t>
            </a:r>
            <a:r>
              <a:rPr lang="ru-RU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+3SO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6H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  <a:p>
            <a:pPr algn="just">
              <a:lnSpc>
                <a:spcPct val="90000"/>
              </a:lnSpc>
              <a:spcBef>
                <a:spcPts val="400"/>
              </a:spcBef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2MnO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3SO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r>
              <a:rPr lang="ru-RU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7H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→ 2MnO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+ 3SO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6H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2OH</a:t>
            </a:r>
            <a:r>
              <a:rPr lang="ru-RU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90000"/>
              </a:lnSpc>
              <a:spcBef>
                <a:spcPts val="400"/>
              </a:spcBef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2MnO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3SO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r>
              <a:rPr lang="ru-RU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→ 2MnO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+ 3SO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2OH</a:t>
            </a:r>
            <a:r>
              <a:rPr lang="ru-RU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90000"/>
              </a:lnSpc>
              <a:spcBef>
                <a:spcPts val="400"/>
              </a:spcBef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-8 = -8 -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</a:t>
            </a:r>
          </a:p>
          <a:p>
            <a:pPr algn="just">
              <a:lnSpc>
                <a:spcPct val="90000"/>
              </a:lnSpc>
              <a:spcBef>
                <a:spcPts val="400"/>
              </a:spcBef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KMnO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MnO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KOH</a:t>
            </a:r>
          </a:p>
          <a:p>
            <a:pPr algn="just">
              <a:lnSpc>
                <a:spcPct val="90000"/>
              </a:lnSpc>
              <a:spcBef>
                <a:spcPts val="400"/>
              </a:spcBef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Итак, среда влияет на характер протекания реакции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e-BY" dirty="0"/>
          </a:p>
        </p:txBody>
      </p:sp>
    </p:spTree>
    <p:extLst>
      <p:ext uri="{BB962C8B-B14F-4D97-AF65-F5344CB8AC3E}">
        <p14:creationId xmlns:p14="http://schemas.microsoft.com/office/powerpoint/2010/main" val="297394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71600" y="1556792"/>
            <a:ext cx="7408333" cy="4680520"/>
          </a:xfrm>
        </p:spPr>
        <p:txBody>
          <a:bodyPr>
            <a:normAutofit/>
          </a:bodyPr>
          <a:lstStyle/>
          <a:p>
            <a:pPr algn="just">
              <a:spcBef>
                <a:spcPts val="400"/>
              </a:spcBef>
            </a:pPr>
            <a:endParaRPr lang="ru-RU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400"/>
              </a:spcBef>
            </a:pP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KMnO</a:t>
            </a:r>
            <a:r>
              <a:rPr lang="en-US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MnO</a:t>
            </a:r>
            <a:r>
              <a:rPr lang="ru-RU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MnO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  <a:p>
            <a:pPr algn="just">
              <a:spcBef>
                <a:spcPts val="400"/>
              </a:spcBef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одном и том же веществе находятся и окислитель и восстановитель, но эти функции выполняют разные атомы.</a:t>
            </a:r>
          </a:p>
          <a:p>
            <a:pPr algn="just">
              <a:spcBef>
                <a:spcPts val="400"/>
              </a:spcBef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Уравняем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реакцию методом электронного баланса, так как это реакция разложения кристаллического вещества:</a:t>
            </a:r>
          </a:p>
          <a:p>
            <a:pPr algn="just">
              <a:spcBef>
                <a:spcPts val="400"/>
              </a:spcBef>
            </a:pP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Mn</a:t>
            </a:r>
            <a:r>
              <a:rPr lang="ru-RU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+7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ē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Mn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+4</a:t>
            </a:r>
          </a:p>
          <a:p>
            <a:pPr algn="just">
              <a:spcBef>
                <a:spcPts val="400"/>
              </a:spcBef>
            </a:pP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Mn</a:t>
            </a:r>
            <a:r>
              <a:rPr lang="ru-RU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+7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+ 1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ē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Mn</a:t>
            </a:r>
            <a:r>
              <a:rPr lang="ru-RU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Bef>
                <a:spcPts val="400"/>
              </a:spcBef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2O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ē → O</a:t>
            </a:r>
            <a:r>
              <a:rPr lang="ru-RU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be-BY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Реакции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внутремолекулярного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</a:t>
            </a:r>
            <a:endParaRPr lang="be-BY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957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1124744"/>
            <a:ext cx="7408333" cy="4248472"/>
          </a:xfrm>
        </p:spPr>
        <p:txBody>
          <a:bodyPr>
            <a:normAutofit/>
          </a:bodyPr>
          <a:lstStyle/>
          <a:p>
            <a:pPr algn="ctr">
              <a:spcBef>
                <a:spcPts val="400"/>
              </a:spcBef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2Mn</a:t>
            </a:r>
            <a:r>
              <a:rPr lang="ru-RU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+7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ē →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Mn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+4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Mn</a:t>
            </a:r>
            <a:r>
              <a:rPr lang="ru-RU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spcBef>
                <a:spcPts val="400"/>
              </a:spcBef>
            </a:pPr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400"/>
              </a:spcBef>
            </a:pPr>
            <a:r>
              <a:rPr lang="en-US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2O</a:t>
            </a:r>
            <a:r>
              <a:rPr lang="en-US" b="1" u="sng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r>
              <a:rPr lang="ru-RU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- 4</a:t>
            </a:r>
            <a:r>
              <a:rPr lang="en-US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ē → O</a:t>
            </a:r>
            <a:r>
              <a:rPr lang="ru-RU" b="1" u="sng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  <a:p>
            <a:pPr algn="ctr">
              <a:spcBef>
                <a:spcPts val="400"/>
              </a:spcBef>
            </a:pPr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400"/>
              </a:spcBef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2Mn</a:t>
            </a:r>
            <a:r>
              <a:rPr lang="ru-RU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+7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+ 2O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 Mn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+4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Mn</a:t>
            </a:r>
            <a:r>
              <a:rPr lang="ru-RU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O</a:t>
            </a:r>
            <a:r>
              <a:rPr lang="ru-RU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  <a:p>
            <a:pPr algn="ctr">
              <a:spcBef>
                <a:spcPts val="400"/>
              </a:spcBef>
            </a:pPr>
            <a:endParaRPr lang="en-US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400"/>
              </a:spcBef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+10 = +10 –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</a:t>
            </a:r>
          </a:p>
          <a:p>
            <a:pPr algn="ctr">
              <a:spcBef>
                <a:spcPts val="400"/>
              </a:spcBef>
            </a:pPr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400"/>
              </a:spcBef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KMnO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MnO</a:t>
            </a:r>
            <a:r>
              <a:rPr lang="ru-RU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MnO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  <a:p>
            <a:pPr algn="ctr">
              <a:spcBef>
                <a:spcPts val="400"/>
              </a:spcBef>
            </a:pPr>
            <a:endParaRPr lang="ru-RU" baseline="30000" dirty="0">
              <a:solidFill>
                <a:srgbClr val="000000"/>
              </a:solidFill>
              <a:cs typeface="Arial" charset="0"/>
            </a:endParaRPr>
          </a:p>
          <a:p>
            <a:endParaRPr lang="be-BY" dirty="0"/>
          </a:p>
        </p:txBody>
      </p:sp>
    </p:spTree>
    <p:extLst>
      <p:ext uri="{BB962C8B-B14F-4D97-AF65-F5344CB8AC3E}">
        <p14:creationId xmlns:p14="http://schemas.microsoft.com/office/powerpoint/2010/main" val="14393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980728"/>
            <a:ext cx="7408333" cy="5616624"/>
          </a:xfrm>
        </p:spPr>
        <p:txBody>
          <a:bodyPr>
            <a:noAutofit/>
          </a:bodyPr>
          <a:lstStyle/>
          <a:p>
            <a:pPr algn="just">
              <a:spcBef>
                <a:spcPts val="400"/>
              </a:spcBef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одном и том же веществе окислитель и восстановитель, но эти функции несут одинаковые атомы с одинаковыми зарядами.</a:t>
            </a:r>
          </a:p>
          <a:p>
            <a:pPr algn="just">
              <a:spcBef>
                <a:spcPts val="400"/>
              </a:spcBef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Пример: 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H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→ </a:t>
            </a:r>
            <a:r>
              <a:rPr lang="en-US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ru-RU" b="1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HClO</a:t>
            </a:r>
            <a:endParaRPr lang="en-US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400"/>
              </a:spcBef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Реакции идут в растворе, уравняем </a:t>
            </a:r>
            <a:r>
              <a:rPr lang="ru-RU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методом </a:t>
            </a:r>
            <a:r>
              <a:rPr lang="ru-RU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полуреакций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spcBef>
                <a:spcPts val="400"/>
              </a:spcBef>
            </a:pP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</a:t>
            </a:r>
            <a:r>
              <a:rPr lang="en-US" b="1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b="1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en-US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</a:t>
            </a:r>
            <a:r>
              <a:rPr lang="ru-RU" b="1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Bef>
                <a:spcPts val="400"/>
              </a:spcBef>
            </a:pP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</a:t>
            </a:r>
            <a:r>
              <a:rPr lang="en-US" b="1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→ </a:t>
            </a:r>
            <a:r>
              <a:rPr lang="en-US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</a:t>
            </a:r>
            <a:r>
              <a:rPr lang="ru-RU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Bef>
                <a:spcPts val="400"/>
              </a:spcBef>
            </a:pP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</a:t>
            </a:r>
            <a:r>
              <a:rPr lang="en-US" b="1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ē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en-US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</a:t>
            </a:r>
            <a:r>
              <a:rPr lang="ru-RU" b="1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Bef>
                <a:spcPts val="400"/>
              </a:spcBef>
            </a:pPr>
            <a:r>
              <a:rPr lang="en-US" b="1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</a:t>
            </a:r>
            <a:r>
              <a:rPr lang="en-US" b="1" u="sng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u="sng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b="1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="1" u="sng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ē → </a:t>
            </a:r>
            <a:r>
              <a:rPr lang="en-US" b="1" u="sng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</a:t>
            </a:r>
            <a:r>
              <a:rPr lang="ru-RU" b="1" u="sng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b="1" u="sng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+ 2</a:t>
            </a:r>
            <a:r>
              <a:rPr lang="en-US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="1" u="sng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  <a:p>
            <a:pPr algn="just">
              <a:spcBef>
                <a:spcPts val="400"/>
              </a:spcBef>
            </a:pP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</a:t>
            </a:r>
            <a:r>
              <a:rPr lang="en-US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en-US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</a:t>
            </a:r>
            <a:r>
              <a:rPr lang="ru-RU" b="1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</a:t>
            </a:r>
            <a:r>
              <a:rPr lang="ru-RU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  <a:p>
            <a:pPr algn="just">
              <a:spcBef>
                <a:spcPts val="400"/>
              </a:spcBef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0 = 0</a:t>
            </a:r>
          </a:p>
          <a:p>
            <a:pPr algn="just">
              <a:spcBef>
                <a:spcPts val="400"/>
              </a:spcBef>
            </a:pPr>
            <a:r>
              <a:rPr lang="ru-RU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Конечное уравнение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spcBef>
                <a:spcPts val="400"/>
              </a:spcBef>
            </a:pP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</a:t>
            </a:r>
            <a:r>
              <a:rPr lang="en-US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H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HClO</a:t>
            </a:r>
            <a:endParaRPr lang="be-BY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3756"/>
            <a:ext cx="8229600" cy="1252728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Реакции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диспропорционирования</a:t>
            </a:r>
            <a:endParaRPr lang="be-BY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04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43608" y="1124744"/>
            <a:ext cx="7408333" cy="3450696"/>
          </a:xfrm>
        </p:spPr>
        <p:txBody>
          <a:bodyPr>
            <a:normAutofit/>
          </a:bodyPr>
          <a:lstStyle/>
          <a:p>
            <a:pPr algn="just">
              <a:spcBef>
                <a:spcPts val="400"/>
              </a:spcBef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окислительно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-восстановительным реакциям относятся реакции разложения нитратов (соли азотной кислоты).</a:t>
            </a:r>
          </a:p>
          <a:p>
            <a:pPr algn="just">
              <a:spcBef>
                <a:spcPts val="400"/>
              </a:spcBef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Соли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азотной кислоты при нагревании разлагаются, продукты разложения зависят от солеобразующего металла в ряду стандартных электронных потенциалов:</a:t>
            </a:r>
          </a:p>
          <a:p>
            <a:endParaRPr lang="be-BY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2" y="3933056"/>
            <a:ext cx="6632575" cy="2547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351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404664"/>
            <a:ext cx="7408333" cy="6120680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spcBef>
                <a:spcPts val="400"/>
              </a:spcBef>
            </a:pPr>
            <a:r>
              <a:rPr lang="ru-RU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Пример: Разложение нитрата кальция</a:t>
            </a:r>
          </a:p>
          <a:p>
            <a:pPr algn="just">
              <a:lnSpc>
                <a:spcPct val="90000"/>
              </a:lnSpc>
              <a:spcBef>
                <a:spcPts val="400"/>
              </a:spcBef>
            </a:pP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+5 -2                       +3</a:t>
            </a:r>
          </a:p>
          <a:p>
            <a:pPr algn="just">
              <a:lnSpc>
                <a:spcPct val="90000"/>
              </a:lnSpc>
              <a:spcBef>
                <a:spcPts val="400"/>
              </a:spcBef>
            </a:pP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  <a:p>
            <a:pPr algn="just">
              <a:lnSpc>
                <a:spcPct val="90000"/>
              </a:lnSpc>
              <a:spcBef>
                <a:spcPts val="400"/>
              </a:spcBef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+5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+ 2ē → N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+3</a:t>
            </a:r>
          </a:p>
          <a:p>
            <a:pPr algn="just">
              <a:lnSpc>
                <a:spcPct val="90000"/>
              </a:lnSpc>
              <a:spcBef>
                <a:spcPts val="400"/>
              </a:spcBef>
            </a:pPr>
            <a:r>
              <a:rPr lang="en-US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2O</a:t>
            </a:r>
            <a:r>
              <a:rPr lang="en-US" b="1" u="sng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r>
              <a:rPr lang="en-US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b="1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4ē</a:t>
            </a:r>
            <a:r>
              <a:rPr lang="ru-RU" b="1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en-US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b="1" u="sng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algn="just">
              <a:lnSpc>
                <a:spcPct val="90000"/>
              </a:lnSpc>
              <a:spcBef>
                <a:spcPts val="400"/>
              </a:spcBef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2N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+5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+ 2O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 2N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+3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algn="just">
              <a:lnSpc>
                <a:spcPct val="90000"/>
              </a:lnSpc>
              <a:spcBef>
                <a:spcPts val="400"/>
              </a:spcBef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+6 = +6 –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</a:t>
            </a:r>
          </a:p>
          <a:p>
            <a:pPr algn="just">
              <a:lnSpc>
                <a:spcPct val="90000"/>
              </a:lnSpc>
              <a:spcBef>
                <a:spcPts val="400"/>
              </a:spcBef>
            </a:pPr>
            <a:r>
              <a:rPr lang="ru-RU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Конечное уравнение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90000"/>
              </a:lnSpc>
              <a:spcBef>
                <a:spcPts val="400"/>
              </a:spcBef>
            </a:pP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algn="just">
              <a:lnSpc>
                <a:spcPct val="90000"/>
              </a:lnSpc>
              <a:spcBef>
                <a:spcPts val="400"/>
              </a:spcBef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Разложение нитрата цинка:</a:t>
            </a:r>
          </a:p>
          <a:p>
            <a:pPr algn="just">
              <a:lnSpc>
                <a:spcPct val="90000"/>
              </a:lnSpc>
              <a:spcBef>
                <a:spcPts val="400"/>
              </a:spcBef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Zn(NO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ZnO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N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+4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  <a:p>
            <a:pPr algn="just">
              <a:lnSpc>
                <a:spcPct val="90000"/>
              </a:lnSpc>
              <a:spcBef>
                <a:spcPts val="400"/>
              </a:spcBef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+5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ē →N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+4</a:t>
            </a:r>
          </a:p>
          <a:p>
            <a:pPr algn="just">
              <a:lnSpc>
                <a:spcPct val="90000"/>
              </a:lnSpc>
              <a:spcBef>
                <a:spcPts val="400"/>
              </a:spcBef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2O</a:t>
            </a:r>
            <a:r>
              <a:rPr lang="en-US" b="1" u="sng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r>
              <a:rPr lang="en-US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- 4ē → O</a:t>
            </a:r>
            <a:r>
              <a:rPr lang="en-US" b="1" u="sng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  <a:p>
            <a:pPr algn="just">
              <a:lnSpc>
                <a:spcPct val="90000"/>
              </a:lnSpc>
              <a:spcBef>
                <a:spcPts val="400"/>
              </a:spcBef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4N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+5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+ 2O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 4N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+4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  <a:p>
            <a:pPr algn="just">
              <a:lnSpc>
                <a:spcPct val="90000"/>
              </a:lnSpc>
              <a:spcBef>
                <a:spcPts val="400"/>
              </a:spcBef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+16 = +16 –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</a:t>
            </a:r>
          </a:p>
          <a:p>
            <a:endParaRPr lang="be-BY" dirty="0"/>
          </a:p>
        </p:txBody>
      </p:sp>
    </p:spTree>
    <p:extLst>
      <p:ext uri="{BB962C8B-B14F-4D97-AF65-F5344CB8AC3E}">
        <p14:creationId xmlns:p14="http://schemas.microsoft.com/office/powerpoint/2010/main" val="20371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404664"/>
            <a:ext cx="7408333" cy="6453336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spcBef>
                <a:spcPts val="400"/>
              </a:spcBef>
            </a:pPr>
            <a:r>
              <a:rPr lang="ru-RU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Разложение нитрата серебра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90000"/>
              </a:lnSpc>
              <a:spcBef>
                <a:spcPts val="400"/>
              </a:spcBef>
            </a:pPr>
            <a:r>
              <a:rPr lang="ru-RU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+1    +5  -2                       +4</a:t>
            </a:r>
          </a:p>
          <a:p>
            <a:pPr algn="just">
              <a:lnSpc>
                <a:spcPct val="90000"/>
              </a:lnSpc>
              <a:spcBef>
                <a:spcPts val="400"/>
              </a:spcBef>
            </a:pPr>
            <a:r>
              <a:rPr lang="en-US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AgNO</a:t>
            </a:r>
            <a:r>
              <a:rPr lang="ru-RU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Ag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NO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  <a:p>
            <a:pPr algn="just">
              <a:lnSpc>
                <a:spcPct val="90000"/>
              </a:lnSpc>
              <a:spcBef>
                <a:spcPts val="400"/>
              </a:spcBef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</a:t>
            </a:r>
            <a:r>
              <a:rPr lang="ru-RU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+1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ē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  <a:p>
            <a:pPr algn="just">
              <a:lnSpc>
                <a:spcPct val="90000"/>
              </a:lnSpc>
              <a:spcBef>
                <a:spcPts val="400"/>
              </a:spcBef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+5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ē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+4</a:t>
            </a:r>
          </a:p>
          <a:p>
            <a:pPr algn="just"/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2O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+ 4ē → 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algn="just"/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</a:t>
            </a:r>
            <a:r>
              <a:rPr lang="ru-RU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+1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N</a:t>
            </a:r>
            <a:r>
              <a:rPr lang="ru-RU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+5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+ 2ē → Ag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N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+4</a:t>
            </a:r>
          </a:p>
          <a:p>
            <a:pPr algn="just"/>
            <a:r>
              <a:rPr lang="en-US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2O</a:t>
            </a:r>
            <a:r>
              <a:rPr lang="en-US" b="1" u="sng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r>
              <a:rPr lang="en-US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+ 4ē → O</a:t>
            </a:r>
            <a:r>
              <a:rPr lang="en-US" b="1" u="sng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algn="just"/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2Ag</a:t>
            </a:r>
            <a:r>
              <a:rPr lang="ru-RU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+1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+ 2N</a:t>
            </a:r>
            <a:r>
              <a:rPr lang="ru-RU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+5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+ 2O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 2Ag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+ 2N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+4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algn="just"/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+8 = +8 –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</a:t>
            </a:r>
          </a:p>
          <a:p>
            <a:pPr algn="just"/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Разложение при нагревании (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термолиз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важное свойство солей азотной кислоты.</a:t>
            </a:r>
          </a:p>
          <a:p>
            <a:endParaRPr lang="be-BY" dirty="0"/>
          </a:p>
        </p:txBody>
      </p:sp>
    </p:spTree>
    <p:extLst>
      <p:ext uri="{BB962C8B-B14F-4D97-AF65-F5344CB8AC3E}">
        <p14:creationId xmlns:p14="http://schemas.microsoft.com/office/powerpoint/2010/main" val="47223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fontAlgn="base">
              <a:spcAft>
                <a:spcPct val="0"/>
              </a:spcAft>
            </a:pPr>
            <a:r>
              <a:rPr lang="ru-RU" alt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Фотосинтез - это </a:t>
            </a:r>
            <a:r>
              <a:rPr lang="ru-RU" alt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единственно важный первичный источник энергии для всего </a:t>
            </a:r>
            <a:r>
              <a:rPr lang="ru-RU" alt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живого </a:t>
            </a:r>
            <a:r>
              <a:rPr lang="en-US" alt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6CO</a:t>
            </a:r>
            <a:r>
              <a:rPr lang="en-US" altLang="ru-RU" sz="2800" b="1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+ 6H</a:t>
            </a:r>
            <a:r>
              <a:rPr lang="en-US" altLang="ru-RU" sz="2800" b="1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 →</a:t>
            </a:r>
            <a:r>
              <a:rPr lang="en-US" alt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ru-RU" sz="2800" b="1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alt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ru-RU" sz="2800" b="1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alt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ru-RU" sz="2800" b="1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alt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+ 6O</a:t>
            </a:r>
            <a:r>
              <a:rPr lang="en-US" altLang="ru-RU" sz="2800" b="1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pic>
        <p:nvPicPr>
          <p:cNvPr id="4" name="Content Placeholder 3" descr="148_1149603446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988840"/>
            <a:ext cx="4601633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413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404664"/>
            <a:ext cx="7408333" cy="4464496"/>
          </a:xfrm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правильного составления уравнений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окислительно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-восстановительных реакций необходимо правильно определять величину и знак степени окисления любого атома в молекуле. Для этого следует руководствоваться следующими положениями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а) степень окисления атома элемента в молекуле простого вещества равна нулю;</a:t>
            </a:r>
          </a:p>
          <a:p>
            <a:pPr algn="just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б) степень окисления атома водорода во всех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соединениях,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кроме гидридов щелочных и щелочно-земельных металлов, равна +1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в) степень окисления атома кислорода во всех соединениях, кроме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пероксидных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равна -2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г) атомы большинства металлов, обладающих значением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электроотрицательности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меньшей 2,1, во всех соединениях проявляют только положительные степени окисления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д) сумма степеней окисления всех атомов в молекуле равна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нулю;</a:t>
            </a:r>
            <a:endParaRPr lang="be-BY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571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Горение топлива</a:t>
            </a:r>
            <a:endParaRPr lang="be-BY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Content Placeholder 5" descr="volvo80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2564904"/>
            <a:ext cx="3884682" cy="2790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9" descr="50l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557167"/>
            <a:ext cx="3888432" cy="2798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845740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813341"/>
            <a:ext cx="8229600" cy="1252728"/>
          </a:xfrm>
        </p:spPr>
        <p:txBody>
          <a:bodyPr>
            <a:normAutofit/>
          </a:bodyPr>
          <a:lstStyle/>
          <a:p>
            <a:r>
              <a:rPr lang="be-BY" sz="3200" b="1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металлов</a:t>
            </a:r>
          </a:p>
        </p:txBody>
      </p:sp>
      <p:pic>
        <p:nvPicPr>
          <p:cNvPr id="4" name="Picture 4" descr="severstal-dom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32554"/>
            <a:ext cx="3456384" cy="2599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spec1stan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651314"/>
            <a:ext cx="3448713" cy="2643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023653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Коррозия металлов</a:t>
            </a:r>
            <a:endParaRPr lang="be-BY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990147"/>
            <a:ext cx="2664296" cy="21736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7" descr="sept390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7325" y="2017630"/>
            <a:ext cx="2832581" cy="2135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3" descr="corrosiv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045106"/>
            <a:ext cx="2093217" cy="2135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552604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476672"/>
            <a:ext cx="7408333" cy="5040560"/>
          </a:xfrm>
        </p:spPr>
        <p:txBody>
          <a:bodyPr>
            <a:no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+ HNO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Cu(NO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NO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be-BY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+ 2H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e = NO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be-BY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 = Cu</a:t>
            </a:r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----------------------------------------------------------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2NO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+ 4H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Cu = 2NO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+ 2H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+ Cu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2+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+ 4HNO</a:t>
            </a:r>
            <a:r>
              <a:rPr lang="en-US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Cu(NO</a:t>
            </a:r>
            <a:r>
              <a:rPr lang="en-US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+ 2NO</a:t>
            </a:r>
            <a:r>
              <a:rPr lang="en-US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+ 2H</a:t>
            </a:r>
            <a:r>
              <a:rPr lang="en-US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+ HNO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Cu(NO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NO + 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be-BY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+ 4H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+ 3e = NO + 2H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be-BY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 = Cu</a:t>
            </a:r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----------------------------------------------------------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2NO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+ 8H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+ 3Cu = 2NO + 4H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+ Cu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2+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+ 8HNO</a:t>
            </a:r>
            <a:r>
              <a:rPr lang="en-US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3Cu(NO</a:t>
            </a:r>
            <a:r>
              <a:rPr lang="en-US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+ 2NO + 4H</a:t>
            </a:r>
            <a:r>
              <a:rPr lang="en-US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e-BY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541547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332656"/>
            <a:ext cx="7408333" cy="5040560"/>
          </a:xfrm>
        </p:spPr>
        <p:txBody>
          <a:bodyPr>
            <a:normAutofit lnSpcReduction="1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Zn + HNO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Zn(NO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N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+ 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be-BY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2NO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+ 10H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+ 8e = N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+ 5H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be-BY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Zn = Zn</a:t>
            </a:r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----------------------------------------------------------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2NO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+ 10H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+ 4Zn = N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+ 5H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+ 4Zn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2+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4Zn + 10HNO</a:t>
            </a:r>
            <a:r>
              <a:rPr lang="en-US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4Zn(NO</a:t>
            </a:r>
            <a:r>
              <a:rPr lang="en-US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N</a:t>
            </a:r>
            <a:r>
              <a:rPr lang="en-US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+ 5H</a:t>
            </a:r>
            <a:r>
              <a:rPr lang="en-US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Zn + HNO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Zn(NO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N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be-BY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2NO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+ 12H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+ 10e = N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+ 6H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be-BY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Zn = Zn</a:t>
            </a:r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----------------------------------------------------------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2NO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+ 12H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+ 5Zn = N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+ 6H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+ 5Zn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2+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5Zn + 12HNO</a:t>
            </a:r>
            <a:r>
              <a:rPr lang="en-US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5Zn(NO</a:t>
            </a:r>
            <a:r>
              <a:rPr lang="en-US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N</a:t>
            </a:r>
            <a:r>
              <a:rPr lang="en-US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+ 6H</a:t>
            </a:r>
            <a:r>
              <a:rPr lang="en-US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e-BY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98023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5576" y="332656"/>
            <a:ext cx="7408333" cy="5688632"/>
          </a:xfrm>
        </p:spPr>
        <p:txBody>
          <a:bodyPr>
            <a:no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Zn + HNO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be-BY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Zn(NO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NH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be-BY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+ 10H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+ 8e = NH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+ 3H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be-BY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Zn = Zn</a:t>
            </a:r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----------------------------------------------------------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+ 10H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+ 4Zn = NH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+ 3H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+ 4Zn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2+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4Zn + 10HNO</a:t>
            </a:r>
            <a:r>
              <a:rPr lang="en-US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4Zn(NO</a:t>
            </a:r>
            <a:r>
              <a:rPr lang="en-US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NH</a:t>
            </a:r>
            <a:r>
              <a:rPr lang="en-US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en-US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+ 3H</a:t>
            </a:r>
            <a:r>
              <a:rPr lang="en-US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 + HNO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H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NO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be-BY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+ 4H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+ 3e = NO + 2H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be-BY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+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4H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= SO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2-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+ 8H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----------------------------------------------------------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2NO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+ 8H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S + 4H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= 2NO + 4H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+ SO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+ 8H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+ 2HNO</a:t>
            </a:r>
            <a:r>
              <a:rPr lang="en-US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H</a:t>
            </a:r>
            <a:r>
              <a:rPr lang="en-US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2NO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e-BY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27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404664"/>
            <a:ext cx="8280920" cy="5904656"/>
          </a:xfrm>
        </p:spPr>
        <p:txBody>
          <a:bodyPr>
            <a:norm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 + HNO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H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NO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be-BY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+ 2H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e = NO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be-BY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+ 4H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=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2-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+ 8H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----------------------------------------------------------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6NO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+ 12H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S + 4H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= 6NO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+ 6H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+ SO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+ 8H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+ 6HNO</a:t>
            </a:r>
            <a:r>
              <a:rPr lang="en-US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H</a:t>
            </a:r>
            <a:r>
              <a:rPr lang="en-US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+ 6NO</a:t>
            </a:r>
            <a:r>
              <a:rPr lang="en-US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+ 2H</a:t>
            </a:r>
            <a:r>
              <a:rPr lang="en-US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 + HNO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H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NO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be-BY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+ 4H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+ 3e = NO + 2H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P +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4H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= </a:t>
            </a:r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+ 8H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+ 5e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----------------------------------------------------------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5NO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+ 20H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+ 3P + 12H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= 5NO + 10H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+ 3PO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+ 24H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3P +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5HNO</a:t>
            </a:r>
            <a:r>
              <a:rPr lang="en-US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2H</a:t>
            </a:r>
            <a:r>
              <a:rPr lang="en-US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= 3H</a:t>
            </a:r>
            <a:r>
              <a:rPr lang="en-US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r>
              <a:rPr lang="en-US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+ 5NO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e-BY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6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5576" y="332656"/>
            <a:ext cx="8208912" cy="5976664"/>
          </a:xfrm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 + HNO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H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+ NO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be-BY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+ 2H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e = NO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be-BY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+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4H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= PO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3-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+ 8H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----------------------------------------------------------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5NO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+ 10H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P + 4H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= 5NO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+ 5H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+ PO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+ 8H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+ 5HNO</a:t>
            </a:r>
            <a:r>
              <a:rPr lang="en-US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H</a:t>
            </a:r>
            <a:r>
              <a:rPr lang="en-US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r>
              <a:rPr lang="en-US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H</a:t>
            </a:r>
            <a:r>
              <a:rPr lang="en-US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+ 5NO</a:t>
            </a:r>
            <a:r>
              <a:rPr lang="en-US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HNO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Fe(NO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NO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be-BY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+ 2H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e = NO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be-BY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+ 2H</a:t>
            </a:r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Fe</a:t>
            </a:r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----------------------------------------------------------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+ 2H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+ 2H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NO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+ Fe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3+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FeO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+ 4HNO</a:t>
            </a:r>
            <a:r>
              <a:rPr lang="en-US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Fe(NO</a:t>
            </a:r>
            <a:r>
              <a:rPr lang="en-US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NO</a:t>
            </a:r>
            <a:r>
              <a:rPr lang="en-US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+ 2H</a:t>
            </a:r>
            <a:r>
              <a:rPr lang="en-US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e-BY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62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71600" y="1196752"/>
            <a:ext cx="7408333" cy="4392488"/>
          </a:xfrm>
        </p:spPr>
        <p:txBody>
          <a:bodyPr/>
          <a:lstStyle/>
          <a:p>
            <a:pPr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Большинство элементов могут проявлять переменную степень окисления в соединениях.</a:t>
            </a:r>
          </a:p>
          <a:p>
            <a:pPr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рассчитать степень окисления азота в соединениях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KNO</a:t>
            </a:r>
            <a:r>
              <a:rPr lang="ru-RU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HNO</a:t>
            </a:r>
            <a:r>
              <a:rPr lang="ru-RU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+1 x -2</a:t>
            </a:r>
          </a:p>
          <a:p>
            <a:pPr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KNO</a:t>
            </a:r>
            <a:r>
              <a:rPr lang="ru-RU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+1+Χ+(-2)*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 Χ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+1 x -2</a:t>
            </a:r>
          </a:p>
          <a:p>
            <a:pPr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HNO</a:t>
            </a:r>
            <a:r>
              <a:rPr lang="ru-RU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+1+Χ+(-2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)*3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 Χ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  <a:p>
            <a:endParaRPr lang="be-BY" dirty="0"/>
          </a:p>
        </p:txBody>
      </p:sp>
    </p:spTree>
    <p:extLst>
      <p:ext uri="{BB962C8B-B14F-4D97-AF65-F5344CB8AC3E}">
        <p14:creationId xmlns:p14="http://schemas.microsoft.com/office/powerpoint/2010/main" val="2171126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1988840"/>
            <a:ext cx="7408333" cy="4464496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Окисление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процесс отдачи электронов атомами, молекулами или ионами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Восстановление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процесс присоединения электронов. Любая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окислительно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-восстановительная реакция состоит из процессов окисления и восстановления. При окислении степень окисления элемента повышается, при восстановлении – понижается. </a:t>
            </a:r>
          </a:p>
          <a:p>
            <a:endParaRPr lang="be-BY" dirty="0"/>
          </a:p>
        </p:txBody>
      </p:sp>
    </p:spTree>
    <p:extLst>
      <p:ext uri="{BB962C8B-B14F-4D97-AF65-F5344CB8AC3E}">
        <p14:creationId xmlns:p14="http://schemas.microsoft.com/office/powerpoint/2010/main" val="275789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71600" y="1340768"/>
            <a:ext cx="7408333" cy="4392488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типичным восстановителям относятся простые вещества, атомы которых имеют малую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электроотрицательность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(металлы, водород, углерод, анионы, находящиеся в низкой или низшей степени окисления). </a:t>
            </a:r>
          </a:p>
          <a:p>
            <a:pPr algn="just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типичным окислителям относятся простые вещества, атомы которых характеризуются высокой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электроотрицательностью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(галогены, кислород), катионы и анионы, содержащие атомы в высокой степени окисления (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ru-RU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+3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Pb</a:t>
            </a:r>
            <a:r>
              <a:rPr lang="ru-RU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+4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MnO</a:t>
            </a:r>
            <a:r>
              <a:rPr lang="ru-RU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</a:t>
            </a:r>
            <a:r>
              <a:rPr lang="ru-RU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b="1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e-BY" dirty="0"/>
          </a:p>
        </p:txBody>
      </p:sp>
    </p:spTree>
    <p:extLst>
      <p:ext uri="{BB962C8B-B14F-4D97-AF65-F5344CB8AC3E}">
        <p14:creationId xmlns:p14="http://schemas.microsoft.com/office/powerpoint/2010/main" val="393718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5576" y="764704"/>
            <a:ext cx="7408333" cy="4680520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Окислительно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-восстановительные реакции делятся на три группы:</a:t>
            </a:r>
          </a:p>
          <a:p>
            <a:pPr algn="just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n-US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Межмолекулярные 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реакции. </a:t>
            </a:r>
          </a:p>
          <a:p>
            <a:pPr algn="just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этих реакциях участвуют разные вещества. </a:t>
            </a:r>
            <a:endParaRPr lang="en-US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+4 -2</a:t>
            </a:r>
          </a:p>
          <a:p>
            <a:pPr algn="just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CO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algn="just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4ē → C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+4</a:t>
            </a:r>
          </a:p>
          <a:p>
            <a:pPr algn="just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+ 4ē → 2O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</a:p>
          <a:p>
            <a:pPr algn="just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Восстановитель</a:t>
            </a:r>
          </a:p>
          <a:p>
            <a:pPr algn="just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Окислитель</a:t>
            </a:r>
          </a:p>
          <a:p>
            <a:endParaRPr lang="be-BY" dirty="0"/>
          </a:p>
        </p:txBody>
      </p:sp>
    </p:spTree>
    <p:extLst>
      <p:ext uri="{BB962C8B-B14F-4D97-AF65-F5344CB8AC3E}">
        <p14:creationId xmlns:p14="http://schemas.microsoft.com/office/powerpoint/2010/main" val="83946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692696"/>
            <a:ext cx="7408333" cy="4464496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Внутримолекулярные реакции. </a:t>
            </a:r>
          </a:p>
          <a:p>
            <a:pPr algn="just">
              <a:lnSpc>
                <a:spcPct val="9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этих реакциях окислитель и восстановитель в одной и той же молекуле, но разные атомы выполняют функции окислителя и восстановителя. Обычно это реакции разложения. Например: </a:t>
            </a:r>
          </a:p>
          <a:p>
            <a:pPr algn="just">
              <a:lnSpc>
                <a:spcPct val="9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-4  +1</a:t>
            </a:r>
          </a:p>
          <a:p>
            <a:pPr algn="just">
              <a:lnSpc>
                <a:spcPct val="9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b="1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  <a:p>
            <a:pPr algn="just">
              <a:lnSpc>
                <a:spcPct val="9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-4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- 4ē → C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</a:p>
          <a:p>
            <a:pPr algn="just">
              <a:lnSpc>
                <a:spcPct val="9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2H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+1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+ 2ē → H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  <a:p>
            <a:pPr algn="just">
              <a:lnSpc>
                <a:spcPct val="9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-4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восстановитель</a:t>
            </a:r>
          </a:p>
          <a:p>
            <a:pPr algn="just">
              <a:lnSpc>
                <a:spcPct val="9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+1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окислитель </a:t>
            </a:r>
          </a:p>
        </p:txBody>
      </p:sp>
    </p:spTree>
    <p:extLst>
      <p:ext uri="{BB962C8B-B14F-4D97-AF65-F5344CB8AC3E}">
        <p14:creationId xmlns:p14="http://schemas.microsoft.com/office/powerpoint/2010/main" val="2971299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266</TotalTime>
  <Words>2490</Words>
  <Application>Microsoft Office PowerPoint</Application>
  <PresentationFormat>Экран (4:3)</PresentationFormat>
  <Paragraphs>280</Paragraphs>
  <Slides>47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47</vt:i4>
      </vt:variant>
    </vt:vector>
  </HeadingPairs>
  <TitlesOfParts>
    <vt:vector size="52" baseType="lpstr">
      <vt:lpstr>Arial</vt:lpstr>
      <vt:lpstr>Candara</vt:lpstr>
      <vt:lpstr>Symbol</vt:lpstr>
      <vt:lpstr>Times New Roman</vt:lpstr>
      <vt:lpstr>Волна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Составление уравнений окислительно- восстановительных реакций</vt:lpstr>
      <vt:lpstr>Пример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Метод электронного баланса</vt:lpstr>
      <vt:lpstr>Презентация PowerPoint</vt:lpstr>
      <vt:lpstr>Электронно-ионный метод (Метод полуреакций)</vt:lpstr>
      <vt:lpstr>Презентация PowerPoint</vt:lpstr>
      <vt:lpstr>Презентация PowerPoint</vt:lpstr>
      <vt:lpstr>Презентация PowerPoint</vt:lpstr>
      <vt:lpstr>Презентация PowerPoint</vt:lpstr>
      <vt:lpstr>2) Щелочная среда (избыток OH- и H2o) </vt:lpstr>
      <vt:lpstr>Презентация PowerPoint</vt:lpstr>
      <vt:lpstr>3) Нейтральная среда (HOH) </vt:lpstr>
      <vt:lpstr>Презентация PowerPoint</vt:lpstr>
      <vt:lpstr>Реакции внутремолекулярного  взаимодействия</vt:lpstr>
      <vt:lpstr>Презентация PowerPoint</vt:lpstr>
      <vt:lpstr>Реакции диспропорционирования</vt:lpstr>
      <vt:lpstr>Презентация PowerPoint</vt:lpstr>
      <vt:lpstr>Презентация PowerPoint</vt:lpstr>
      <vt:lpstr>Презентация PowerPoint</vt:lpstr>
      <vt:lpstr>Фотосинтез - это единственно важный первичный источник энергии для всего живого 6CO2 + 6H2O  → C6H12O6 + 6O2</vt:lpstr>
      <vt:lpstr>Горение топлива</vt:lpstr>
      <vt:lpstr>Получение металлов</vt:lpstr>
      <vt:lpstr>Коррозия металлов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77</cp:revision>
  <dcterms:created xsi:type="dcterms:W3CDTF">2017-10-05T17:59:14Z</dcterms:created>
  <dcterms:modified xsi:type="dcterms:W3CDTF">2018-11-19T15:20:41Z</dcterms:modified>
</cp:coreProperties>
</file>