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57" r:id="rId4"/>
    <p:sldId id="276" r:id="rId5"/>
    <p:sldId id="259" r:id="rId6"/>
    <p:sldId id="260" r:id="rId7"/>
    <p:sldId id="277" r:id="rId8"/>
    <p:sldId id="261" r:id="rId9"/>
    <p:sldId id="283" r:id="rId10"/>
    <p:sldId id="263" r:id="rId11"/>
    <p:sldId id="278" r:id="rId12"/>
    <p:sldId id="279" r:id="rId13"/>
    <p:sldId id="280" r:id="rId14"/>
    <p:sldId id="281" r:id="rId15"/>
    <p:sldId id="266" r:id="rId16"/>
    <p:sldId id="267" r:id="rId17"/>
    <p:sldId id="268" r:id="rId18"/>
    <p:sldId id="269" r:id="rId19"/>
    <p:sldId id="270" r:id="rId20"/>
    <p:sldId id="271" r:id="rId21"/>
    <p:sldId id="282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55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53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465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09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52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836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737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59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9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53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7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4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17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24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76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2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7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971651"/>
          </a:xfrm>
        </p:spPr>
        <p:txBody>
          <a:bodyPr/>
          <a:lstStyle/>
          <a:p>
            <a:br>
              <a:rPr lang="ru-RU" b="1" dirty="0">
                <a:solidFill>
                  <a:schemeClr val="accent2"/>
                </a:solidFill>
              </a:rPr>
            </a:br>
            <a:br>
              <a:rPr lang="ru-RU" b="1" dirty="0">
                <a:solidFill>
                  <a:schemeClr val="accent2"/>
                </a:solidFill>
              </a:rPr>
            </a:br>
            <a:br>
              <a:rPr lang="ru-RU" b="1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>ВАЛЕНТНОСТЬ ХИМИЧЕСКИХ ЭЛЕМЕНТОВ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78827" y="3600451"/>
            <a:ext cx="4786346" cy="141394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Соболева Нина Олеговна</a:t>
            </a:r>
          </a:p>
          <a:p>
            <a:r>
              <a:rPr lang="ru-RU" dirty="0">
                <a:solidFill>
                  <a:schemeClr val="accent2"/>
                </a:solidFill>
              </a:rPr>
              <a:t>Учитель химии ГБОУ школы № 242 Санкт-Петербург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Как определить валентность других элементов?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Запоминать валентность каждого элемента необязательно. Достаточно посмотреть в таблицу Менделеева. В периодической таблице высшей валентности соответствует номер группы. Низшую валентность можно узнать, отняв от восьми номер группы.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ОМАРА\Desktop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ОМАРА\Desktop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9"/>
            <a:ext cx="9144000" cy="6572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ОМАРА\Desktop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ОМАРА\Desktop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Упражнение 1.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Определите валентности .</a:t>
            </a:r>
          </a:p>
          <a:p>
            <a:pPr fontAlgn="base"/>
            <a:r>
              <a:rPr lang="ru-RU" dirty="0"/>
              <a:t>Валентность элементов в соединениях с кислородом </a:t>
            </a:r>
            <a:r>
              <a:rPr lang="ru-RU" b="1" dirty="0"/>
              <a:t>уменьшается</a:t>
            </a:r>
            <a:r>
              <a:rPr lang="ru-RU" dirty="0"/>
              <a:t> в ряду веществ, формулы которых:</a:t>
            </a:r>
          </a:p>
          <a:p>
            <a:pPr fontAlgn="base"/>
            <a:r>
              <a:rPr lang="ru-RU" dirty="0"/>
              <a:t>1) Cr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 → </a:t>
            </a:r>
            <a:r>
              <a:rPr lang="ru-RU" dirty="0" err="1"/>
              <a:t>MgO</a:t>
            </a:r>
            <a:r>
              <a:rPr lang="ru-RU" dirty="0"/>
              <a:t> → </a:t>
            </a:r>
            <a:r>
              <a:rPr lang="ru-RU" dirty="0" err="1"/>
              <a:t>СаО</a:t>
            </a:r>
            <a:br>
              <a:rPr lang="ru-RU" dirty="0"/>
            </a:br>
            <a:r>
              <a:rPr lang="ru-RU" dirty="0"/>
              <a:t>2) К</a:t>
            </a:r>
            <a:r>
              <a:rPr lang="ru-RU" baseline="-25000" dirty="0"/>
              <a:t>2</a:t>
            </a:r>
            <a:r>
              <a:rPr lang="ru-RU" dirty="0"/>
              <a:t>О → </a:t>
            </a:r>
            <a:r>
              <a:rPr lang="ru-RU" dirty="0" err="1"/>
              <a:t>ВаО</a:t>
            </a:r>
            <a:r>
              <a:rPr lang="ru-RU" dirty="0"/>
              <a:t> → Cu</a:t>
            </a:r>
            <a:r>
              <a:rPr lang="ru-RU" baseline="-25000" dirty="0"/>
              <a:t>2</a:t>
            </a:r>
            <a:r>
              <a:rPr lang="ru-RU" dirty="0"/>
              <a:t>O</a:t>
            </a:r>
            <a:br>
              <a:rPr lang="ru-RU" dirty="0"/>
            </a:br>
            <a:r>
              <a:rPr lang="ru-RU" dirty="0"/>
              <a:t>3) NO</a:t>
            </a:r>
            <a:r>
              <a:rPr lang="ru-RU" baseline="-25000" dirty="0"/>
              <a:t>2</a:t>
            </a:r>
            <a:r>
              <a:rPr lang="ru-RU" dirty="0"/>
              <a:t> → NO → N</a:t>
            </a:r>
            <a:r>
              <a:rPr lang="ru-RU" baseline="-25000" dirty="0"/>
              <a:t>2</a:t>
            </a:r>
            <a:r>
              <a:rPr lang="ru-RU" dirty="0"/>
              <a:t>O</a:t>
            </a:r>
            <a:br>
              <a:rPr lang="ru-RU" dirty="0"/>
            </a:br>
            <a:r>
              <a:rPr lang="ru-RU" dirty="0"/>
              <a:t>4) </a:t>
            </a:r>
            <a:r>
              <a:rPr lang="ru-RU" dirty="0" err="1"/>
              <a:t>CuO</a:t>
            </a:r>
            <a:r>
              <a:rPr lang="ru-RU" dirty="0"/>
              <a:t> → Cu</a:t>
            </a:r>
            <a:r>
              <a:rPr lang="ru-RU" baseline="-25000" dirty="0"/>
              <a:t>2</a:t>
            </a:r>
            <a:r>
              <a:rPr lang="ru-RU" dirty="0"/>
              <a:t>O → Mn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7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Упражнение 2.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Определите валентности элементов в соединениях</a:t>
            </a:r>
          </a:p>
          <a:p>
            <a:pPr fontAlgn="base"/>
            <a:r>
              <a:rPr lang="ru-RU" dirty="0"/>
              <a:t>1) CrO</a:t>
            </a:r>
            <a:r>
              <a:rPr lang="ru-RU" baseline="-25000" dirty="0"/>
              <a:t>3</a:t>
            </a:r>
            <a:r>
              <a:rPr lang="ru-RU" dirty="0"/>
              <a:t> → Cr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 → </a:t>
            </a:r>
            <a:r>
              <a:rPr lang="ru-RU" dirty="0" err="1"/>
              <a:t>CrO</a:t>
            </a:r>
            <a:br>
              <a:rPr lang="ru-RU" dirty="0"/>
            </a:br>
            <a:r>
              <a:rPr lang="ru-RU" dirty="0"/>
              <a:t>2) N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 → NO → N</a:t>
            </a:r>
            <a:r>
              <a:rPr lang="ru-RU" baseline="-25000" dirty="0"/>
              <a:t>2</a:t>
            </a:r>
            <a:r>
              <a:rPr lang="ru-RU" dirty="0"/>
              <a:t>O</a:t>
            </a:r>
            <a:br>
              <a:rPr lang="ru-RU" dirty="0"/>
            </a:br>
            <a:r>
              <a:rPr lang="ru-RU" dirty="0"/>
              <a:t>3) СО</a:t>
            </a:r>
            <a:r>
              <a:rPr lang="ru-RU" baseline="-25000" dirty="0"/>
              <a:t>2</a:t>
            </a:r>
            <a:r>
              <a:rPr lang="ru-RU" dirty="0"/>
              <a:t> → SiO</a:t>
            </a:r>
            <a:r>
              <a:rPr lang="ru-RU" baseline="-25000" dirty="0"/>
              <a:t>2</a:t>
            </a:r>
            <a:r>
              <a:rPr lang="ru-RU" dirty="0"/>
              <a:t> → РbO</a:t>
            </a:r>
            <a:r>
              <a:rPr lang="ru-RU" baseline="-25000" dirty="0"/>
              <a:t>2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4) Na</a:t>
            </a:r>
            <a:r>
              <a:rPr lang="ru-RU" baseline="-25000" dirty="0"/>
              <a:t>2</a:t>
            </a:r>
            <a:r>
              <a:rPr lang="ru-RU" dirty="0"/>
              <a:t>O → </a:t>
            </a:r>
            <a:r>
              <a:rPr lang="ru-RU" dirty="0" err="1"/>
              <a:t>MgO</a:t>
            </a:r>
            <a:r>
              <a:rPr lang="ru-RU" dirty="0"/>
              <a:t> → Al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Упражнение 3.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Валентность II селен имеет в каждом из двух веществ, формулы которых:</a:t>
            </a:r>
          </a:p>
          <a:p>
            <a:pPr fontAlgn="base"/>
            <a:r>
              <a:rPr lang="ru-RU" dirty="0"/>
              <a:t>1) SеO</a:t>
            </a:r>
            <a:r>
              <a:rPr lang="ru-RU" baseline="-25000" dirty="0"/>
              <a:t>2</a:t>
            </a:r>
            <a:r>
              <a:rPr lang="ru-RU" dirty="0"/>
              <a:t> и SеO</a:t>
            </a:r>
            <a:r>
              <a:rPr lang="ru-RU" baseline="-25000" dirty="0"/>
              <a:t>3</a:t>
            </a:r>
            <a:br>
              <a:rPr lang="ru-RU" dirty="0"/>
            </a:br>
            <a:r>
              <a:rPr lang="ru-RU" dirty="0"/>
              <a:t>2) Н</a:t>
            </a:r>
            <a:r>
              <a:rPr lang="ru-RU" baseline="-25000" dirty="0"/>
              <a:t>2</a:t>
            </a:r>
            <a:r>
              <a:rPr lang="ru-RU" dirty="0"/>
              <a:t>Sе и СSе</a:t>
            </a:r>
            <a:r>
              <a:rPr lang="ru-RU" baseline="-25000" dirty="0"/>
              <a:t>2</a:t>
            </a:r>
            <a:br>
              <a:rPr lang="ru-RU" dirty="0"/>
            </a:br>
            <a:r>
              <a:rPr lang="ru-RU" dirty="0"/>
              <a:t>3) SеCl</a:t>
            </a:r>
            <a:r>
              <a:rPr lang="ru-RU" baseline="-25000" dirty="0"/>
              <a:t>6</a:t>
            </a:r>
            <a:r>
              <a:rPr lang="ru-RU" dirty="0"/>
              <a:t> и SеCl</a:t>
            </a:r>
            <a:r>
              <a:rPr lang="ru-RU" baseline="-25000" dirty="0"/>
              <a:t>4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Упражнение 4.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 Определите валентности элементов в соединениях. В каком ряду валентности азота одинаковы?</a:t>
            </a:r>
          </a:p>
          <a:p>
            <a:pPr fontAlgn="base"/>
            <a:r>
              <a:rPr lang="ru-RU" dirty="0"/>
              <a:t>1) NO</a:t>
            </a:r>
            <a:r>
              <a:rPr lang="ru-RU" baseline="-25000" dirty="0"/>
              <a:t>2</a:t>
            </a:r>
            <a:r>
              <a:rPr lang="ru-RU" dirty="0"/>
              <a:t> и N</a:t>
            </a:r>
            <a:r>
              <a:rPr lang="ru-RU" baseline="-25000" dirty="0"/>
              <a:t>2</a:t>
            </a:r>
            <a:r>
              <a:rPr lang="ru-RU" dirty="0"/>
              <a:t>О</a:t>
            </a:r>
            <a:r>
              <a:rPr lang="ru-RU" baseline="-25000" dirty="0"/>
              <a:t>3</a:t>
            </a:r>
            <a:br>
              <a:rPr lang="ru-RU" dirty="0"/>
            </a:br>
            <a:r>
              <a:rPr lang="ru-RU" dirty="0"/>
              <a:t>2) NH</a:t>
            </a:r>
            <a:r>
              <a:rPr lang="ru-RU" baseline="-25000" dirty="0"/>
              <a:t>3</a:t>
            </a:r>
            <a:r>
              <a:rPr lang="ru-RU" dirty="0"/>
              <a:t> и K</a:t>
            </a:r>
            <a:r>
              <a:rPr lang="ru-RU" baseline="-25000" dirty="0"/>
              <a:t>3</a:t>
            </a:r>
            <a:r>
              <a:rPr lang="ru-RU" dirty="0"/>
              <a:t>N</a:t>
            </a:r>
            <a:br>
              <a:rPr lang="ru-RU" dirty="0"/>
            </a:br>
            <a:r>
              <a:rPr lang="ru-RU" dirty="0"/>
              <a:t>3) Са</a:t>
            </a:r>
            <a:r>
              <a:rPr lang="ru-RU" baseline="-25000" dirty="0"/>
              <a:t>3</a:t>
            </a:r>
            <a:r>
              <a:rPr lang="ru-RU" dirty="0"/>
              <a:t>N</a:t>
            </a:r>
            <a:r>
              <a:rPr lang="ru-RU" baseline="-25000" dirty="0"/>
              <a:t>2</a:t>
            </a:r>
            <a:r>
              <a:rPr lang="ru-RU" dirty="0"/>
              <a:t> и N</a:t>
            </a:r>
            <a:r>
              <a:rPr lang="ru-RU" baseline="-25000" dirty="0"/>
              <a:t>2</a:t>
            </a:r>
            <a:r>
              <a:rPr lang="ru-RU" dirty="0"/>
              <a:t>O</a:t>
            </a:r>
            <a:br>
              <a:rPr lang="ru-RU" dirty="0"/>
            </a:br>
            <a:r>
              <a:rPr lang="ru-RU" dirty="0"/>
              <a:t>4) NCl</a:t>
            </a:r>
            <a:r>
              <a:rPr lang="ru-RU" baseline="-25000" dirty="0"/>
              <a:t>3</a:t>
            </a:r>
            <a:r>
              <a:rPr lang="ru-RU" dirty="0"/>
              <a:t> и N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5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Упражнение 5.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Составьте формулы соединений фосфора с металлами, в которых фосфор проявляет валентность III:</a:t>
            </a:r>
          </a:p>
          <a:p>
            <a:pPr fontAlgn="base"/>
            <a:r>
              <a:rPr lang="ru-RU" dirty="0"/>
              <a:t>1) литием</a:t>
            </a:r>
            <a:br>
              <a:rPr lang="ru-RU" dirty="0"/>
            </a:br>
            <a:r>
              <a:rPr lang="ru-RU" dirty="0"/>
              <a:t>2) кальцием</a:t>
            </a:r>
            <a:br>
              <a:rPr lang="ru-RU" dirty="0"/>
            </a:br>
            <a:r>
              <a:rPr lang="ru-RU" dirty="0"/>
              <a:t>3) алюминием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Закон постоянства состава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Жозеф Луи Пруст</a:t>
            </a:r>
          </a:p>
          <a:p>
            <a:r>
              <a:rPr lang="ru-RU" dirty="0"/>
              <a:t>Состав вещества молекулярного строения остается постоянным. </a:t>
            </a:r>
          </a:p>
          <a:p>
            <a:r>
              <a:rPr lang="ru-RU" dirty="0"/>
              <a:t>Независимо от способа получения и места нахождения.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Упражнение 6.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Составьте формулы соединений серы с металлами, в которых сера проявляет валентность II:</a:t>
            </a:r>
          </a:p>
          <a:p>
            <a:pPr fontAlgn="base"/>
            <a:r>
              <a:rPr lang="ru-RU" dirty="0"/>
              <a:t>1) калием</a:t>
            </a:r>
            <a:br>
              <a:rPr lang="ru-RU" dirty="0"/>
            </a:br>
            <a:r>
              <a:rPr lang="ru-RU" dirty="0"/>
              <a:t>2) кальцием</a:t>
            </a:r>
            <a:br>
              <a:rPr lang="ru-RU" dirty="0"/>
            </a:br>
            <a:r>
              <a:rPr lang="ru-RU" dirty="0"/>
              <a:t>3) алюминием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6B0E3-ADFB-EEC6-E9DE-800EF3FD8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7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DAAD4F-9F21-A8F0-CEE7-700D6AD5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 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- </a:t>
            </a:r>
            <a:r>
              <a:rPr lang="ru-RU" dirty="0"/>
              <a:t>валентность кислотного остатка </a:t>
            </a:r>
            <a:r>
              <a:rPr lang="en-US" dirty="0"/>
              <a:t> III</a:t>
            </a:r>
          </a:p>
          <a:p>
            <a:r>
              <a:rPr lang="ru-RU" dirty="0"/>
              <a:t>К имеет постоянную валентность </a:t>
            </a:r>
            <a:r>
              <a:rPr lang="en-US" dirty="0"/>
              <a:t>I</a:t>
            </a:r>
          </a:p>
          <a:p>
            <a:r>
              <a:rPr lang="en-US" dirty="0"/>
              <a:t>K</a:t>
            </a:r>
            <a:r>
              <a:rPr lang="en-US" baseline="-25000" dirty="0"/>
              <a:t>3</a:t>
            </a:r>
            <a:r>
              <a:rPr lang="en-US" dirty="0"/>
              <a:t> PO</a:t>
            </a:r>
            <a:r>
              <a:rPr lang="en-US" baseline="-25000" dirty="0"/>
              <a:t>4</a:t>
            </a:r>
            <a:endParaRPr lang="ru-RU" baseline="-25000" dirty="0"/>
          </a:p>
          <a:p>
            <a:endParaRPr lang="ru-RU" dirty="0"/>
          </a:p>
          <a:p>
            <a:r>
              <a:rPr lang="ru-RU" dirty="0"/>
              <a:t>Напишите формулы </a:t>
            </a:r>
            <a:r>
              <a:rPr lang="en-US" dirty="0"/>
              <a:t>Al   Na     Ca c </a:t>
            </a:r>
            <a:r>
              <a:rPr lang="ru-RU" dirty="0"/>
              <a:t>остатками серной и соляной кислот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795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Домашнее задание: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П.8</a:t>
            </a:r>
          </a:p>
          <a:p>
            <a:r>
              <a:rPr lang="ru-RU" b="1" dirty="0"/>
              <a:t>№ 4,5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Что показывает химическая формула?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800" b="1" dirty="0"/>
          </a:p>
          <a:p>
            <a:r>
              <a:rPr lang="en-US" sz="7200" b="1" dirty="0"/>
              <a:t>NH</a:t>
            </a:r>
            <a:r>
              <a:rPr lang="en-US" sz="2800" b="1" dirty="0"/>
              <a:t>3</a:t>
            </a:r>
            <a:r>
              <a:rPr lang="ru-RU" sz="4800" b="1" dirty="0"/>
              <a:t>,</a:t>
            </a:r>
            <a:r>
              <a:rPr lang="en-US" sz="7200" b="1" dirty="0"/>
              <a:t>H</a:t>
            </a:r>
            <a:r>
              <a:rPr lang="en-US" sz="2800" b="1" dirty="0"/>
              <a:t>2</a:t>
            </a:r>
            <a:r>
              <a:rPr lang="en-US" sz="7200" b="1" dirty="0"/>
              <a:t>O</a:t>
            </a:r>
            <a:r>
              <a:rPr lang="ru-RU" sz="3600" b="1" dirty="0"/>
              <a:t>,</a:t>
            </a:r>
            <a:r>
              <a:rPr lang="en-US" sz="7200" b="1" dirty="0"/>
              <a:t>HCL</a:t>
            </a:r>
            <a:r>
              <a:rPr lang="ru-RU" sz="3600" b="1" dirty="0"/>
              <a:t>,</a:t>
            </a:r>
            <a:r>
              <a:rPr lang="en-US" sz="7200" b="1" dirty="0"/>
              <a:t>CH</a:t>
            </a:r>
            <a:r>
              <a:rPr lang="ru-RU" b="1" dirty="0"/>
              <a:t>4.</a:t>
            </a:r>
          </a:p>
          <a:p>
            <a:pPr marL="0" indent="0">
              <a:buNone/>
            </a:pPr>
            <a:endParaRPr lang="ru-RU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РЕШИТЕ ЗАДАЧУ: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Определить формулу вещества, содержащего 43,4% натрия, 11,3 % углерода, 45,3% кислорода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400" b="1" dirty="0"/>
              <a:t>Валентность – это способность атомов удерживать при себе определенное число атомов других элементов.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b="1" dirty="0"/>
              <a:t>Валентность – способность атома элемента образовывать связь с другими атомами за счёт электронов, находящихся на внешнем энергетическом уровне.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ИЗ ИСТОРИИ ПОНЯТИЯ «ВАЛЕНТНОСТЬ»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  В середине XIX века, когда были определены точные относительные веса атомов (</a:t>
            </a:r>
            <a:r>
              <a:rPr lang="ru-RU" b="1" dirty="0"/>
              <a:t>И.Я. Берцелиус </a:t>
            </a:r>
            <a:r>
              <a:rPr lang="ru-RU" dirty="0"/>
              <a:t>и др.), стало ясно, что наибольшее число атомов, с которыми может соединяться данный атом, не превышает определённой величины, зависящей от его природы. Эта способность связывать или замещать определённое число других атомов и была названа </a:t>
            </a:r>
            <a:r>
              <a:rPr lang="ru-RU" b="1" dirty="0" err="1"/>
              <a:t>Э.Франклендом</a:t>
            </a:r>
            <a:r>
              <a:rPr lang="ru-RU" b="1" dirty="0"/>
              <a:t> в 1853 г. “валентность”. </a:t>
            </a:r>
            <a:r>
              <a:rPr lang="ru-RU" dirty="0"/>
              <a:t>Поскольку в то время для водорода не были известны соединения, где он был бы связан более чем с одним атомом любого другого элемента, атом водорода был выбран в качестве стандарта, обладающего валентностью, равной 1.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Валентность элементов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500" dirty="0"/>
              <a:t>Все элементы можно разделить </a:t>
            </a:r>
            <a:r>
              <a:rPr lang="ru-RU" sz="2500" b="1" u="sng" dirty="0"/>
              <a:t>на две группы</a:t>
            </a:r>
            <a:r>
              <a:rPr lang="ru-RU" sz="2500" dirty="0"/>
              <a:t>:</a:t>
            </a:r>
          </a:p>
          <a:p>
            <a:pPr lvl="0"/>
            <a:r>
              <a:rPr lang="en-US" sz="2500" dirty="0"/>
              <a:t>C</a:t>
            </a:r>
            <a:r>
              <a:rPr lang="ru-RU" sz="2500" dirty="0"/>
              <a:t> постоянной валентностью</a:t>
            </a:r>
            <a:r>
              <a:rPr lang="en-US" sz="2500" dirty="0"/>
              <a:t>:</a:t>
            </a:r>
            <a:endParaRPr lang="ru-RU" sz="2500" dirty="0"/>
          </a:p>
          <a:p>
            <a:pPr lvl="0"/>
            <a:r>
              <a:rPr lang="ru-RU" sz="2500" dirty="0"/>
              <a:t>Одновалентны:</a:t>
            </a:r>
            <a:r>
              <a:rPr lang="en-US" sz="2500" dirty="0"/>
              <a:t> H F Li  Na  K </a:t>
            </a:r>
          </a:p>
          <a:p>
            <a:pPr lvl="0"/>
            <a:r>
              <a:rPr lang="ru-RU" sz="2500" dirty="0"/>
              <a:t>Двухвалентны: </a:t>
            </a:r>
            <a:r>
              <a:rPr lang="en-US" sz="2500" dirty="0"/>
              <a:t>O Mg Ca Ba</a:t>
            </a:r>
          </a:p>
          <a:p>
            <a:pPr lvl="0"/>
            <a:r>
              <a:rPr lang="ru-RU" sz="2500" dirty="0"/>
              <a:t>Трехвалентны:</a:t>
            </a:r>
            <a:r>
              <a:rPr lang="en-US" sz="2500" dirty="0"/>
              <a:t> Al B</a:t>
            </a:r>
            <a:endParaRPr lang="ru-RU" sz="2500" dirty="0"/>
          </a:p>
          <a:p>
            <a:pPr lvl="0"/>
            <a:endParaRPr lang="ru-RU" dirty="0"/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Валентность элементов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2500" dirty="0"/>
              <a:t>C</a:t>
            </a:r>
            <a:r>
              <a:rPr lang="ru-RU" sz="2500" dirty="0"/>
              <a:t> переменной валентностью</a:t>
            </a:r>
            <a:r>
              <a:rPr lang="en-US" sz="2500" dirty="0"/>
              <a:t>:</a:t>
            </a:r>
          </a:p>
          <a:p>
            <a:pPr lvl="0"/>
            <a:r>
              <a:rPr lang="en-US" sz="2500" dirty="0"/>
              <a:t>Cu I  II</a:t>
            </a:r>
          </a:p>
          <a:p>
            <a:pPr lvl="0"/>
            <a:r>
              <a:rPr lang="en-US" sz="2500" dirty="0"/>
              <a:t>Fe II  III</a:t>
            </a:r>
          </a:p>
          <a:p>
            <a:pPr lvl="0"/>
            <a:r>
              <a:rPr lang="en-US" sz="2500" dirty="0"/>
              <a:t>S II   IV  VI</a:t>
            </a:r>
          </a:p>
          <a:p>
            <a:pPr lvl="0"/>
            <a:r>
              <a:rPr lang="en-US" sz="2500" dirty="0"/>
              <a:t>Cl I  III  V  VII</a:t>
            </a:r>
          </a:p>
          <a:p>
            <a:pPr lvl="0"/>
            <a:r>
              <a:rPr lang="en-US" sz="2500" dirty="0"/>
              <a:t>C  II   IV</a:t>
            </a:r>
          </a:p>
          <a:p>
            <a:pPr lvl="0"/>
            <a:r>
              <a:rPr lang="en-US" sz="2500" dirty="0"/>
              <a:t>P III    V</a:t>
            </a:r>
          </a:p>
          <a:p>
            <a:pPr lvl="0"/>
            <a:r>
              <a:rPr lang="en-US" sz="2500" dirty="0"/>
              <a:t>N  I  II III IV</a:t>
            </a:r>
          </a:p>
          <a:p>
            <a:pPr lvl="0"/>
            <a:endParaRPr lang="ru-RU" dirty="0"/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719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304</TotalTime>
  <Words>576</Words>
  <Application>Microsoft Office PowerPoint</Application>
  <PresentationFormat>Экран (4:3)</PresentationFormat>
  <Paragraphs>85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Garamond</vt:lpstr>
      <vt:lpstr>Натуральные материалы</vt:lpstr>
      <vt:lpstr>   ВАЛЕНТНОСТЬ ХИМИЧЕСКИХ ЭЛЕМЕНТОВ</vt:lpstr>
      <vt:lpstr>Закон постоянства состава</vt:lpstr>
      <vt:lpstr>Что показывает химическая формула?</vt:lpstr>
      <vt:lpstr>РЕШИТЕ ЗАДАЧУ:</vt:lpstr>
      <vt:lpstr>Определение</vt:lpstr>
      <vt:lpstr>Определение</vt:lpstr>
      <vt:lpstr>ИЗ ИСТОРИИ ПОНЯТИЯ «ВАЛЕНТНОСТЬ»</vt:lpstr>
      <vt:lpstr>Валентность элементов</vt:lpstr>
      <vt:lpstr>Валентность элементов</vt:lpstr>
      <vt:lpstr>Как определить валентность других элементов?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1.</vt:lpstr>
      <vt:lpstr>Упражнение 2.</vt:lpstr>
      <vt:lpstr>Упражнение 3.</vt:lpstr>
      <vt:lpstr>Упражнение 4.</vt:lpstr>
      <vt:lpstr>Упражнение 5.</vt:lpstr>
      <vt:lpstr>Упражнение 6.</vt:lpstr>
      <vt:lpstr>Упражнение 7</vt:lpstr>
      <vt:lpstr>Домашнее задание: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ВАЛЕНТНОСТЬ ХИМИЧЕСКИХ ЭЛЕМЕНТОВ</dc:title>
  <dc:creator>Тамара</dc:creator>
  <cp:lastModifiedBy>Павел Соболев</cp:lastModifiedBy>
  <cp:revision>31</cp:revision>
  <dcterms:created xsi:type="dcterms:W3CDTF">2019-10-18T13:39:23Z</dcterms:created>
  <dcterms:modified xsi:type="dcterms:W3CDTF">2022-09-26T09:20:30Z</dcterms:modified>
</cp:coreProperties>
</file>