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928803"/>
            <a:ext cx="8429684" cy="23574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Ритуалы Вооруженных Сил Российской Федерации.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628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После прочтения текста Военной присяги военнослужащий собственноручно расписывается в специальном списке в графе против своей фамилии и становится на свое место в строю.</a:t>
            </a:r>
          </a:p>
          <a:p>
            <a:r>
              <a:rPr lang="ru-RU" dirty="0" smtClean="0"/>
              <a:t>По окончании церемонии </a:t>
            </a:r>
            <a:r>
              <a:rPr lang="ru-RU" dirty="0" smtClean="0"/>
              <a:t>списки </a:t>
            </a:r>
            <a:r>
              <a:rPr lang="ru-RU" dirty="0" smtClean="0"/>
              <a:t>с личными подписями военнослужащих, приведенных к Военной присяге, вручаются </a:t>
            </a:r>
            <a:r>
              <a:rPr lang="ru-RU" dirty="0" smtClean="0"/>
              <a:t>командиру </a:t>
            </a:r>
            <a:r>
              <a:rPr lang="ru-RU" dirty="0" smtClean="0"/>
              <a:t>воинской части. Командир воинской части поздравляет </a:t>
            </a:r>
            <a:r>
              <a:rPr lang="ru-RU" dirty="0" smtClean="0"/>
              <a:t>с </a:t>
            </a:r>
            <a:r>
              <a:rPr lang="ru-RU" dirty="0" smtClean="0"/>
              <a:t>приведением к Военной </a:t>
            </a:r>
            <a:r>
              <a:rPr lang="ru-RU" dirty="0" smtClean="0"/>
              <a:t>присяге, после </a:t>
            </a:r>
            <a:r>
              <a:rPr lang="ru-RU" dirty="0" smtClean="0"/>
              <a:t>чего оркестр исполняет Государственный гимн.</a:t>
            </a:r>
          </a:p>
          <a:p>
            <a:r>
              <a:rPr lang="ru-RU" dirty="0" smtClean="0"/>
              <a:t>После исполнения Государственного гимна воинская часть проходит торжественным маршем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Ð°ÑÑÐ¸Ð½ÐºÐ¸ Ð¿Ð¾ Ð·Ð°Ð¿ÑÐ¾ÑÑ ÑÐ¸ÑÑÐ°Ð» Ð¿ÑÐ¸Ð²ÐµÐ´ÐµÐ½Ð¸Ñ Ðº Ð²Ð¾ÐµÐ½Ð½Ð¾Ð¹ Ð¿ÑÐ¸ÑÑÐ³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7971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Ритуал  вручения боевого знамени воинской части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ÐÐ°ÑÑÐ¸Ð½ÐºÐ¸ Ð¿Ð¾ Ð·Ð°Ð¿ÑÐ¾ÑÑ ÑÐ¸ÑÑÐ°Ð» Ð²ÑÑÑÐµÐ½Ð¸Ñ Ð±Ð¾ÐµÐ²Ð¾Ð³Ð¾ Ð·Ð½Ð°Ð¼ÐµÐ½Ð¸ Ð²Ð¾Ð¸Ð½ÑÐºÐ¾Ð¹ ÑÐ°ÑÑ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30463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/>
          </a:bodyPr>
          <a:lstStyle/>
          <a:p>
            <a:r>
              <a:rPr lang="ru-RU" dirty="0" smtClean="0"/>
              <a:t>Для выноса Боевого Знамени к месту построения в распоряжение начальника, прибывшего для вручения Боевого Знамени командир воинской части назначает знаменщика и двух ассистентов из сержантов, прапорщиков или офицеров, </a:t>
            </a:r>
            <a:r>
              <a:rPr lang="ru-RU" dirty="0" smtClean="0"/>
              <a:t>преимущественно </a:t>
            </a:r>
            <a:r>
              <a:rPr lang="ru-RU" dirty="0" smtClean="0"/>
              <a:t>из числа награжденных орденами и медалями, отличников боевой  подготовки, и знаменный взвод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635798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установленное время знаменщик выносит Боевое Знамя </a:t>
            </a:r>
            <a:r>
              <a:rPr lang="ru-RU" dirty="0" smtClean="0"/>
              <a:t>в </a:t>
            </a:r>
            <a:r>
              <a:rPr lang="ru-RU" dirty="0" smtClean="0"/>
              <a:t>чехле и следует в трех шагах за начальником, вручающим Боевое Знамя, к месту построения воинской части. При этом знаменщик держит Боевое Знамя на левом плече, справа и слева от знаменщика следуют ассистенты.</a:t>
            </a:r>
          </a:p>
          <a:p>
            <a:r>
              <a:rPr lang="ru-RU" dirty="0" smtClean="0"/>
              <a:t>Когда лицо, прибывшее для вручения Боевого Знамени, приблизится на 40—50 шагов к строю, командир воинской части подает команду: «Полк, под Знамя, смирно, равнение — </a:t>
            </a:r>
            <a:r>
              <a:rPr lang="ru-RU" dirty="0" err="1" smtClean="0"/>
              <a:t>на-ПРА</a:t>
            </a:r>
            <a:r>
              <a:rPr lang="ru-RU" dirty="0" smtClean="0"/>
              <a:t>- ВО!» Оркестр исполняет «Встречный марш». Командир воинской части, подав команду, прикладывает руку к головному убору, подходит к лицу, прибывшему для вручения Боевого Знамени, и докладывает ему о том, что полк по случаю вручения Боевого Знамени построен.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момент доклада командира воинской части оркестр прекращает игру, Знаменщик ставит Боевое Знамя к правой ноге вертикально.</a:t>
            </a:r>
          </a:p>
          <a:p>
            <a:r>
              <a:rPr lang="ru-RU" dirty="0" smtClean="0"/>
              <a:t>Лицо, прибывшее для вручения Боевого Знамени, приняв доклад, становится перед серединой строя, здоровается с воинской частью и подходит к знаменщику. Знаменщик наклоняет Боевое Знамя и держит его горизонтально.</a:t>
            </a:r>
          </a:p>
          <a:p>
            <a:r>
              <a:rPr lang="ru-RU" dirty="0" smtClean="0"/>
              <a:t>Вручающий Боевое Знамя снимает чехол и развертывает Боевое Знамя. Затем знаменщик, поставив Боевое Знамя вертикально и придерживая его правой рукой, становится лицом к строю.</a:t>
            </a:r>
          </a:p>
          <a:p>
            <a:r>
              <a:rPr lang="ru-RU" dirty="0" smtClean="0"/>
              <a:t>Лицо, вручающее Боевое Знамя, зачитывает Грамоту Президента Российской Федерации, после чего вручает Боевое Знамя и Грамоту командиру воинской части. Оркестр исполняет Государственный гимн.</a:t>
            </a:r>
          </a:p>
          <a:p>
            <a:r>
              <a:rPr lang="ru-RU" dirty="0" smtClean="0"/>
              <a:t>Лицо, вручившее Боевое Знамя, поздравляет воинскую часть с получением Боевого Знамени. Личный состав части на поздравление отвечает троекратным протяжным «ура». После этого командир выступает с ответным словом.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ÑÐ¸ÑÑÐ°Ð» Ð²ÑÑÑÐµÐ½Ð¸Ñ Ð±Ð¾ÐµÐ²Ð¾Ð³Ð¾ Ð·Ð½Ð°Ð¼ÐµÐ½Ð¸ Ð²Ð¾Ð¸Ð½ÑÐºÐ¾Ð¹ ÑÐ°ÑÑ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62750" cy="4181475"/>
          </a:xfrm>
          <a:prstGeom prst="rect">
            <a:avLst/>
          </a:prstGeom>
          <a:noFill/>
        </p:spPr>
      </p:pic>
      <p:pic>
        <p:nvPicPr>
          <p:cNvPr id="24580" name="Picture 4" descr="ÐÐ°ÑÑÐ¸Ð½ÐºÐ¸ Ð¿Ð¾ Ð·Ð°Ð¿ÑÐ¾ÑÑ ÑÐ¸ÑÑÐ°Ð» Ð²ÑÑÑÐµÐ½Ð¸Ñ Ð±Ð¾ÐµÐ²Ð¾Ð³Ð¾ Ð·Ð½Ð°Ð¼ÐµÐ½Ð¸ Ð²Ð¾Ð¸Ð½ÑÐºÐ¾Ð¹ ÑÐ°ÑÑ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108" y="3214686"/>
            <a:ext cx="5205891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Порядок (ритуал) вручения личному составу вооружения и военной техники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назначенное время воинская часть выстраивается в пешем строю с оружием при Боевом Знамени и с оркестром.</a:t>
            </a:r>
          </a:p>
          <a:p>
            <a:r>
              <a:rPr lang="ru-RU" dirty="0" smtClean="0"/>
              <a:t>Стрелковое оружие, подлежащее вручению военнослужащим, выносится к месту построения и раскладывается на столах в 10 м от строя. Другое вооружение и военная техника вручаются на местах их хранения.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054756" cy="3786190"/>
          </a:xfrm>
          <a:prstGeom prst="rect">
            <a:avLst/>
          </a:prstGeom>
          <a:noFill/>
        </p:spPr>
      </p:pic>
      <p:pic>
        <p:nvPicPr>
          <p:cNvPr id="286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5380" y="3526186"/>
            <a:ext cx="6158620" cy="3331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6286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Перед вручением оружия командир воинской части в краткой речи напоминает военнослужащим требования воинских уставов о мастерском владении вверенным вооружением и военной техникой, постоянном поддержании их в готовности к применению для защиты Отечества. </a:t>
            </a:r>
            <a:endParaRPr lang="ru-RU" dirty="0" smtClean="0"/>
          </a:p>
          <a:p>
            <a:r>
              <a:rPr lang="ru-RU" dirty="0" smtClean="0"/>
              <a:t>Затем </a:t>
            </a:r>
            <a:r>
              <a:rPr lang="ru-RU" dirty="0" smtClean="0"/>
              <a:t>объявляется приказ о закреплении вооружения и военной техники за членами экипажей (расчетов), водителями и другими лицами боевых подразделений.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Затем командир воинской части приказывает командирам подразделений приступить к вручению стрелкового оружия. Командиры рот (батарей) и других подразделений поочередно вызывают из строя военнослужащих и вручают им оружие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5724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429684" cy="58579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Личный состав для приема вооружения и военной техники выстраивается </a:t>
            </a:r>
            <a:r>
              <a:rPr lang="ru-RU" dirty="0" err="1" smtClean="0"/>
              <a:t>поэкипажно</a:t>
            </a:r>
            <a:r>
              <a:rPr lang="ru-RU" dirty="0" smtClean="0"/>
              <a:t> (по расчетам) и по команде командира подразделения проверяет их состояние и комплектность.</a:t>
            </a:r>
          </a:p>
          <a:p>
            <a:r>
              <a:rPr lang="ru-RU" dirty="0" smtClean="0"/>
              <a:t>Командиры подразделений принимают доклады командиров экипажей (расчетов) водителей (механиков-водителей) или других лиц, за которыми закрепляется вооружение или военная техника. Затем вручаются формуляры (паспорта), в которых личный состав расписывается и с этого момента отвечает за закрепленные вооружения и военную технику.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8587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ритуал </a:t>
            </a:r>
            <a:r>
              <a:rPr lang="ru-RU" sz="2800" b="1" dirty="0" smtClean="0"/>
              <a:t>проводов военнослужащих, уволенных в запас или вышедших в отставку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35782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Проводы военнослужащих, честно отслуживших установленный срок, в запас или отставку проходят в торжественной обстановке. </a:t>
            </a:r>
          </a:p>
          <a:p>
            <a:r>
              <a:rPr lang="ru-RU" dirty="0" smtClean="0"/>
              <a:t>Для проводов уволенных военнослужащих воинская часть выстраивается в пешем строю в повседневной форме одежды. По решению командира воинской части может быть вынесено Боевое Знамя части. </a:t>
            </a:r>
          </a:p>
          <a:p>
            <a:r>
              <a:rPr lang="ru-RU" dirty="0" smtClean="0"/>
              <a:t>Начальник штаба воинской части объявляет приказ об увольнении военнослужащих и о поощрении наиболее отличившихся. </a:t>
            </a:r>
            <a:r>
              <a:rPr lang="ru-RU" dirty="0" smtClean="0"/>
              <a:t>После </a:t>
            </a:r>
            <a:r>
              <a:rPr lang="ru-RU" dirty="0" smtClean="0"/>
              <a:t>этого предоставляется слово нескольким военнослужащим.</a:t>
            </a:r>
          </a:p>
          <a:p>
            <a:r>
              <a:rPr lang="ru-RU" dirty="0" smtClean="0"/>
              <a:t>Командир воинской части благодарит военнослужащих за службу, после чего оркестр исполняет Государственный гимн.</a:t>
            </a:r>
          </a:p>
          <a:p>
            <a:r>
              <a:rPr lang="ru-RU" dirty="0" smtClean="0"/>
              <a:t>Проводы завершаются прохождением воинской части торжественным маршем перед строем уволенных военнослужащих.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Ð°ÑÑÐ¸Ð½ÐºÐ¸ Ð¿Ð¾ Ð·Ð°Ð¿ÑÐ¾ÑÑ ÑÐ¸ÑÑÐ°Ð»Ñ Ð²ÑÐ¿ÑÑÐºÐ° Ð¼Ð¾Ð»Ð¾Ð´ÑÑ Ð¾ÑÐ¸ÑÐµÑ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500990" cy="531888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 молодых офицеров.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Прощание со знаменем.</a:t>
            </a:r>
            <a:endParaRPr lang="ru-RU" dirty="0"/>
          </a:p>
        </p:txBody>
      </p:sp>
      <p:pic>
        <p:nvPicPr>
          <p:cNvPr id="36866" name="Picture 2" descr="ÐÐ°ÑÑÐ¸Ð½ÐºÐ¸ Ð¿Ð¾ Ð·Ð°Ð¿ÑÐ¾ÑÑ  Ð²ÑÐ¿ÑÑÐº Ð¼Ð¾Ð»Ð¾Ð´ÑÑ Ð¾ÑÐ¸ÑÐµÑÐ¾Ð² Ð² ÑÑÐ·Ð°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97550"/>
            <a:ext cx="7841658" cy="556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Ð°ÑÑÐ¸Ð½ÐºÐ¸ Ð¿Ð¾ Ð·Ð°Ð¿ÑÐ¾ÑÑ Ð¿Ð°Ð¼ÑÑÐ½Ð¸Ðº ÐµÑÐµÐ½Ð¸Ð½Ñ Ð² ÑÑÐ·Ð°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786842" cy="5830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58246" cy="6143668"/>
          </a:xfrm>
        </p:spPr>
        <p:txBody>
          <a:bodyPr>
            <a:normAutofit/>
          </a:bodyPr>
          <a:lstStyle/>
          <a:p>
            <a:r>
              <a:rPr lang="ru-RU" dirty="0" smtClean="0"/>
              <a:t> Ритуал — это торжественный официальный акт, при проведении которого установлен определенный порядок — церемониал. </a:t>
            </a:r>
            <a:endParaRPr lang="ru-RU" dirty="0" smtClean="0"/>
          </a:p>
          <a:p>
            <a:r>
              <a:rPr lang="ru-RU" dirty="0" smtClean="0"/>
              <a:t>Ритуалы</a:t>
            </a:r>
            <a:r>
              <a:rPr lang="ru-RU" dirty="0" smtClean="0"/>
              <a:t>, проводимые в Вооруженных </a:t>
            </a:r>
            <a:r>
              <a:rPr lang="ru-RU" dirty="0" smtClean="0"/>
              <a:t>Силах Российской </a:t>
            </a:r>
            <a:r>
              <a:rPr lang="ru-RU" dirty="0" smtClean="0"/>
              <a:t>Федерации, концентрируют в себе высокие, благородные идеалы </a:t>
            </a:r>
            <a:r>
              <a:rPr lang="ru-RU" dirty="0" smtClean="0"/>
              <a:t>-</a:t>
            </a:r>
            <a:r>
              <a:rPr lang="ru-RU" dirty="0" smtClean="0"/>
              <a:t> защиты Отечества, верности воинскому долгу, Военной присяге, Боевому Знамени части.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Ритуал </a:t>
            </a:r>
            <a:r>
              <a:rPr lang="ru-RU" b="1" dirty="0" smtClean="0"/>
              <a:t>приведения </a:t>
            </a:r>
            <a:r>
              <a:rPr lang="ru-RU" b="1" dirty="0" smtClean="0"/>
              <a:t>к военной присяге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ÐÐ°ÑÑÐ¸Ð½ÐºÐ¸ Ð¿Ð¾ Ð·Ð°Ð¿ÑÐ¾ÑÑ ÑÐ¸ÑÑÐ°Ð» Ð¿ÑÐ¸Ð²ÐµÐ´ÐµÐ½Ð¸Ñ Ðº Ð²Ð¾ÐµÐ½Ð½Ð¾Ð¹ Ð¿ÑÐ¸ÑÑÐ³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5824551" cy="3866046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ÑÐ¸ÑÑÐ°Ð» Ð¿ÑÐ¸Ð²ÐµÐ´ÐµÐ½Ð¸Ñ Ðº Ð²Ð¾ÐµÐ½Ð½Ð¾Ð¹ Ð¿ÑÐ¸ÑÑÐ³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082" y="3714704"/>
            <a:ext cx="4337918" cy="3143296"/>
          </a:xfrm>
          <a:prstGeom prst="rect">
            <a:avLst/>
          </a:prstGeom>
          <a:noFill/>
        </p:spPr>
      </p:pic>
      <p:sp>
        <p:nvSpPr>
          <p:cNvPr id="1030" name="AutoShape 6" descr="ÐÐ°ÑÑÐ¸Ð½ÐºÐ¸ Ð¿Ð¾ Ð·Ð°Ð¿ÑÐ¾ÑÑ ÑÐ¸ÑÑÐ°Ð» Ð¿ÑÐ¸Ð²ÐµÐ´ÐµÐ½Ð¸Ñ Ðº Ð²Ð¾ÐµÐ½Ð½Ð¾Ð¹ Ð¿ÑÐ¸ÑÑÐ³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Ð°ÑÑÐ¸Ð½ÐºÐ¸ Ð¿Ð¾ Ð·Ð°Ð¿ÑÐ¾ÑÑ ÑÐ¸ÑÑÐ°Ð» Ð¿ÑÐ¸Ð²ÐµÐ´ÐµÐ½Ð¸Ñ Ðº Ð²Ð¾ÐµÐ½Ð½Ð¾Ð¹ Ð¿ÑÐ¸ÑÑÐ³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ÐÐ°ÑÑÐ¸Ð½ÐºÐ¸ Ð¿Ð¾ Ð·Ð°Ð¿ÑÐ¾ÑÑ ÑÐ¸ÑÑÐ°Ð» Ð¿ÑÐ¸Ð²ÐµÐ´ÐµÐ½Ð¸Ñ Ðº Ð²Ð¾ÐµÐ½Ð½Ð¾Ð¹ Ð¿ÑÐ¸ÑÑÐ³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ÐÐ°ÑÑÐ¸Ð½ÐºÐ¸ Ð¿Ð¾ Ð·Ð°Ð¿ÑÐ¾ÑÑ ÑÐ¸ÑÑÐ°Ð» Ð¿ÑÐ¸Ð²ÐµÐ´ÐµÐ½Ð¸Ñ Ðº Ð²Ð¾ÐµÐ½Ð½Ð¾Ð¹ Ð¿ÑÐ¸ÑÑÐ³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ÐÐ°ÑÑÐ¸Ð½ÐºÐ¸ Ð¿Ð¾ Ð·Ð°Ð¿ÑÐ¾ÑÑ ÑÐ¸ÑÑÐ°Ð» Ð¿ÑÐ¸Ð²ÐµÐ´ÐµÐ½Ð¸Ñ Ðº Ð²Ð¾ÐµÐ½Ð½Ð¾Ð¹ Ð¿ÑÐ¸ÑÑÐ³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214422"/>
            <a:ext cx="322056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358246" cy="62865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Основным и нерушимым законом воинской жизни является </a:t>
            </a:r>
            <a:r>
              <a:rPr lang="ru-RU" b="1" dirty="0" smtClean="0"/>
              <a:t>Военная присяга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Она имеет силу государственного правового документа и является торжественной клятвой воина выполнить свой долг перед Родиной. </a:t>
            </a:r>
            <a:endParaRPr lang="ru-RU" dirty="0" smtClean="0"/>
          </a:p>
          <a:p>
            <a:r>
              <a:rPr lang="ru-RU" dirty="0" smtClean="0"/>
              <a:t>Гражданин </a:t>
            </a:r>
            <a:r>
              <a:rPr lang="ru-RU" dirty="0" smtClean="0"/>
              <a:t>Российской Федерации, впервые поступающий на военную службу или не проходивший военной службы и впервые призванный на военные сборы, приводится к Военной присяге перед Государственным флагом Российской Федерации и Боевым Знаменем воинской части.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Время приведения к Военной присяге объявляется в приказе командира воинской части. В назначенное время воинская часть при Боевом Знамени и Государственном флаге Российской Федерации под сопровождение оркестра выстраивается в пешем строю в парадной, а в военное время в полевой форме одежды с оружием. После разъяснительной речи командир воинской части приказывает командирам подразделений приступить к приведению к Военной присяге.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ÑÐ¸ÑÑÐ°Ð» Ð¿ÑÐ¸Ð²ÐµÐ´ÐµÐ½Ð¸Ñ Ðº Ð²Ð¾ÐµÐ½Ð½Ð¾Ð¹ Ð¿ÑÐ¸ÑÑÐ³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Командиры рот и других подразделений поочередно вызывают из строя военнослужащих, приводимых к Военной присяге. Каждый военнослужащий, приводимый к Военной присяге, читает вслух перед строем подразделения ее текст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ÑÐµÐºÑÑ Ð²Ð¾ÐµÐ½Ð½Ð¾Ð¹ Ð¿ÑÐ¸ÑÑÐ³Ð¸ 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8500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896</Words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Ритуалы Вооруженных Сил Российской Федерации. </vt:lpstr>
      <vt:lpstr>Слайд 2</vt:lpstr>
      <vt:lpstr>Слайд 3</vt:lpstr>
      <vt:lpstr>Ритуал приведения к военной присяге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Ритуал  вручения боевого знамени воинской части </vt:lpstr>
      <vt:lpstr>Слайд 13</vt:lpstr>
      <vt:lpstr>Слайд 14</vt:lpstr>
      <vt:lpstr>Слайд 15</vt:lpstr>
      <vt:lpstr>Слайд 16</vt:lpstr>
      <vt:lpstr> Порядок (ритуал) вручения личному составу вооружения и военной техники </vt:lpstr>
      <vt:lpstr>Слайд 18</vt:lpstr>
      <vt:lpstr>Слайд 19</vt:lpstr>
      <vt:lpstr>Слайд 20</vt:lpstr>
      <vt:lpstr>ритуал проводов военнослужащих, уволенных в запас или вышедших в отставку </vt:lpstr>
      <vt:lpstr>Выпуск молодых офицеров.</vt:lpstr>
      <vt:lpstr>Прощание со знаменем.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Ритуалы Вооруженных Сил Российской Федерации. </dc:title>
  <dc:creator>Admin</dc:creator>
  <cp:lastModifiedBy>Admin</cp:lastModifiedBy>
  <cp:revision>16</cp:revision>
  <dcterms:created xsi:type="dcterms:W3CDTF">2019-03-04T10:04:38Z</dcterms:created>
  <dcterms:modified xsi:type="dcterms:W3CDTF">2019-03-04T11:32:04Z</dcterms:modified>
</cp:coreProperties>
</file>