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9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 smtClean="0"/>
              <a:t>Лексика с точки зрения происхождения, употребления. Активный и пассивный запас языка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Тема 2.1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77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</a:t>
            </a:r>
            <a:br>
              <a:rPr lang="ru-RU" dirty="0" smtClean="0"/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Распределить слова по группам 1) историзмы и 2) архаизмы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Холоп, барин, зеница, перст, бояре, длань, князь, ланиты, выя, городничий, </a:t>
            </a:r>
            <a:r>
              <a:rPr lang="ru-RU" sz="3200" i="1" dirty="0" err="1" smtClean="0"/>
              <a:t>глаголить</a:t>
            </a:r>
            <a:r>
              <a:rPr lang="ru-RU" sz="3200" i="1" dirty="0" smtClean="0"/>
              <a:t>, </a:t>
            </a:r>
            <a:r>
              <a:rPr lang="ru-RU" sz="3200" i="1" dirty="0" err="1" smtClean="0"/>
              <a:t>адЪютант</a:t>
            </a:r>
            <a:r>
              <a:rPr lang="ru-RU" sz="3200" i="1" dirty="0" smtClean="0"/>
              <a:t>, алтын, брадобрей, сажень, армяк, рыбарь, пионер, прожект, комсомол, </a:t>
            </a:r>
            <a:r>
              <a:rPr lang="ru-RU" sz="3200" i="1" dirty="0" err="1" smtClean="0"/>
              <a:t>нумер</a:t>
            </a:r>
            <a:r>
              <a:rPr lang="ru-RU" sz="3200" i="1" dirty="0" smtClean="0"/>
              <a:t>, зерцало.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198230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Задание</a:t>
            </a:r>
            <a:br>
              <a:rPr lang="ru-RU" dirty="0" smtClean="0"/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дать толкования неологизмам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i="1" dirty="0" err="1" smtClean="0"/>
              <a:t>Коуч</a:t>
            </a:r>
            <a:r>
              <a:rPr lang="ru-RU" sz="4400" i="1" dirty="0" smtClean="0"/>
              <a:t>, </a:t>
            </a:r>
            <a:r>
              <a:rPr lang="ru-RU" sz="4400" i="1" dirty="0" err="1" smtClean="0"/>
              <a:t>фрилансер</a:t>
            </a:r>
            <a:r>
              <a:rPr lang="ru-RU" sz="4400" i="1" dirty="0" smtClean="0"/>
              <a:t>, </a:t>
            </a:r>
            <a:r>
              <a:rPr lang="ru-RU" sz="4400" i="1" dirty="0" err="1" smtClean="0"/>
              <a:t>квест</a:t>
            </a:r>
            <a:r>
              <a:rPr lang="ru-RU" sz="4400" i="1" dirty="0" smtClean="0"/>
              <a:t>, </a:t>
            </a:r>
            <a:r>
              <a:rPr lang="ru-RU" sz="4400" i="1" dirty="0" err="1" smtClean="0"/>
              <a:t>хейтер</a:t>
            </a:r>
            <a:r>
              <a:rPr lang="ru-RU" sz="4400" i="1" dirty="0" smtClean="0"/>
              <a:t>, </a:t>
            </a:r>
            <a:r>
              <a:rPr lang="ru-RU" sz="4400" i="1" dirty="0" err="1" smtClean="0"/>
              <a:t>фолловер</a:t>
            </a:r>
            <a:r>
              <a:rPr lang="ru-RU" sz="4400" i="1" dirty="0" smtClean="0"/>
              <a:t>, </a:t>
            </a:r>
            <a:r>
              <a:rPr lang="ru-RU" sz="4400" i="1" dirty="0" err="1" smtClean="0"/>
              <a:t>локдаун</a:t>
            </a:r>
            <a:endParaRPr lang="ru-RU" sz="4400" i="1" dirty="0"/>
          </a:p>
        </p:txBody>
      </p:sp>
    </p:spTree>
    <p:extLst>
      <p:ext uri="{BB962C8B-B14F-4D97-AF65-F5344CB8AC3E}">
        <p14:creationId xmlns:p14="http://schemas.microsoft.com/office/powerpoint/2010/main" val="125933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Лексика с точки зрения употребления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Диалектизм</a:t>
            </a:r>
            <a:r>
              <a:rPr lang="ru-RU" dirty="0" smtClean="0"/>
              <a:t> - лексическая </a:t>
            </a:r>
            <a:r>
              <a:rPr lang="ru-RU" dirty="0"/>
              <a:t>единица, характерная для территориального или социального диалекта: </a:t>
            </a:r>
            <a:r>
              <a:rPr lang="ru-RU" i="1" dirty="0" smtClean="0"/>
              <a:t>бадья</a:t>
            </a:r>
            <a:r>
              <a:rPr lang="ru-RU" i="1" dirty="0"/>
              <a:t>' – деревянное </a:t>
            </a:r>
            <a:r>
              <a:rPr lang="ru-RU" i="1" dirty="0" smtClean="0"/>
              <a:t>ведро</a:t>
            </a:r>
            <a:r>
              <a:rPr lang="ru-RU" i="1" dirty="0"/>
              <a:t>, </a:t>
            </a:r>
            <a:r>
              <a:rPr lang="ru-RU" i="1" dirty="0" err="1" smtClean="0"/>
              <a:t>бураво'к</a:t>
            </a:r>
            <a:r>
              <a:rPr lang="ru-RU" i="1" dirty="0" smtClean="0"/>
              <a:t> </a:t>
            </a:r>
            <a:r>
              <a:rPr lang="ru-RU" i="1" dirty="0"/>
              <a:t>– лукошко, </a:t>
            </a:r>
            <a:r>
              <a:rPr lang="ru-RU" i="1" dirty="0" smtClean="0"/>
              <a:t>гак </a:t>
            </a:r>
            <a:r>
              <a:rPr lang="ru-RU" i="1" dirty="0"/>
              <a:t>– </a:t>
            </a:r>
            <a:r>
              <a:rPr lang="ru-RU" i="1" dirty="0" smtClean="0"/>
              <a:t>крик</a:t>
            </a:r>
            <a:r>
              <a:rPr lang="ru-RU" i="1" dirty="0"/>
              <a:t>, </a:t>
            </a:r>
            <a:r>
              <a:rPr lang="ru-RU" i="1" dirty="0" err="1" smtClean="0"/>
              <a:t>огу'льно</a:t>
            </a:r>
            <a:r>
              <a:rPr lang="ru-RU" i="1" dirty="0" smtClean="0"/>
              <a:t> </a:t>
            </a:r>
            <a:r>
              <a:rPr lang="ru-RU" i="1" dirty="0"/>
              <a:t>– разом, </a:t>
            </a:r>
            <a:r>
              <a:rPr lang="ru-RU" i="1" dirty="0" smtClean="0"/>
              <a:t>вдруг (рязанский диалект).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Жаргонизмы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smtClean="0"/>
              <a:t>это </a:t>
            </a:r>
            <a:r>
              <a:rPr lang="ru-RU" dirty="0"/>
              <a:t>слова и словосочетания, которые используются определенной группой носителей языка, объединенной социальной или возрастной сферой употребления: </a:t>
            </a:r>
            <a:r>
              <a:rPr lang="ru-RU" i="1" dirty="0"/>
              <a:t>борода – спутавшаяся леска, </a:t>
            </a:r>
            <a:r>
              <a:rPr lang="ru-RU" i="1" dirty="0" err="1"/>
              <a:t>клава</a:t>
            </a:r>
            <a:r>
              <a:rPr lang="ru-RU" i="1" dirty="0"/>
              <a:t> – клавиатура, капуста – </a:t>
            </a:r>
            <a:r>
              <a:rPr lang="ru-RU" i="1" dirty="0" smtClean="0"/>
              <a:t>деньги.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Профессионализмы</a:t>
            </a:r>
            <a:r>
              <a:rPr lang="ru-RU" dirty="0"/>
              <a:t> - </a:t>
            </a:r>
            <a:r>
              <a:rPr lang="ru-RU" dirty="0" smtClean="0"/>
              <a:t>слова </a:t>
            </a:r>
            <a:r>
              <a:rPr lang="ru-RU" dirty="0"/>
              <a:t>или выражения, свойственные речи той или иной профессиональной группы. В отличие от терминов профессионализмы выступают обычно как просторечные эквиваленты соответствующих по значению </a:t>
            </a:r>
            <a:r>
              <a:rPr lang="ru-RU" dirty="0" smtClean="0"/>
              <a:t>терминов: </a:t>
            </a:r>
            <a:r>
              <a:rPr lang="ru-RU" i="1" dirty="0" smtClean="0"/>
              <a:t>бешеный- </a:t>
            </a:r>
            <a:r>
              <a:rPr lang="ru-RU" i="1" dirty="0"/>
              <a:t>скоростной поезд, </a:t>
            </a:r>
            <a:r>
              <a:rPr lang="ru-RU" i="1" dirty="0" smtClean="0"/>
              <a:t>уголёк-поезд, груженный углем, рога – токоприемники (ж/д </a:t>
            </a:r>
            <a:r>
              <a:rPr lang="ru-RU" i="1" dirty="0" err="1" smtClean="0"/>
              <a:t>прфессионализмы</a:t>
            </a:r>
            <a:r>
              <a:rPr lang="ru-RU" i="1" dirty="0" smtClean="0"/>
              <a:t>). </a:t>
            </a:r>
            <a:endParaRPr lang="ru-RU" i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49639" y="2423160"/>
            <a:ext cx="3354185" cy="3728258"/>
          </a:xfrm>
        </p:spPr>
        <p:txBody>
          <a:bodyPr>
            <a:noAutofit/>
          </a:bodyPr>
          <a:lstStyle/>
          <a:p>
            <a:r>
              <a:rPr lang="ru-RU" sz="1600" dirty="0"/>
              <a:t>Основу лексики литературного языка составляют общеупотребительные слова. Это слова, которые известны большинству людей и употребляемые всем населением носителя языка (стол, окно, ручка, книга и т.д.). Но помимо этого в языке есть слова, которые известны не всем людям. Эта лексика имеет ограниченную сферу употребления и называется </a:t>
            </a:r>
            <a:r>
              <a:rPr lang="ru-RU" sz="1600" dirty="0" err="1"/>
              <a:t>необщеупотребительной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9763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Дом.задание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Подобрать и записать с толкованием:</a:t>
            </a:r>
          </a:p>
          <a:p>
            <a:r>
              <a:rPr lang="ru-RU" sz="4400" dirty="0" smtClean="0"/>
              <a:t>5 диалектизмов Рязанской области;</a:t>
            </a:r>
          </a:p>
          <a:p>
            <a:r>
              <a:rPr lang="ru-RU" sz="4400" dirty="0" smtClean="0"/>
              <a:t>5 студенческих жаргонизмов;</a:t>
            </a:r>
          </a:p>
          <a:p>
            <a:r>
              <a:rPr lang="ru-RU" sz="4400" dirty="0" smtClean="0"/>
              <a:t>5 ж/д профессионализмов.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600814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Спасибо! Успехов!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664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формирование </a:t>
            </a:r>
            <a:r>
              <a:rPr lang="ru-RU" sz="3200" dirty="0"/>
              <a:t>представления о путях заимствования в русском </a:t>
            </a:r>
            <a:r>
              <a:rPr lang="ru-RU" sz="3200" dirty="0" smtClean="0"/>
              <a:t>языке, изучение </a:t>
            </a:r>
            <a:r>
              <a:rPr lang="ru-RU" sz="3200" dirty="0"/>
              <a:t>особенностей появления заимствований в русском </a:t>
            </a:r>
            <a:r>
              <a:rPr lang="ru-RU" sz="3200" dirty="0" smtClean="0"/>
              <a:t>языке;</a:t>
            </a:r>
            <a:r>
              <a:rPr lang="ru-RU" sz="3200" dirty="0"/>
              <a:t> </a:t>
            </a:r>
            <a:endParaRPr lang="ru-RU" sz="3200" dirty="0" smtClean="0"/>
          </a:p>
          <a:p>
            <a:r>
              <a:rPr lang="ru-RU" sz="3200" dirty="0" smtClean="0"/>
              <a:t>знакомство </a:t>
            </a:r>
            <a:r>
              <a:rPr lang="ru-RU" sz="3200" dirty="0"/>
              <a:t>с активным и пассивным словарем русского </a:t>
            </a:r>
            <a:r>
              <a:rPr lang="ru-RU" sz="3200" dirty="0" smtClean="0"/>
              <a:t>языка;</a:t>
            </a:r>
          </a:p>
          <a:p>
            <a:r>
              <a:rPr lang="ru-RU" sz="3200" dirty="0" smtClean="0"/>
              <a:t>знакомство </a:t>
            </a:r>
            <a:r>
              <a:rPr lang="ru-RU" sz="3200" dirty="0"/>
              <a:t>с лексическими пластами русского языка с точки зрения сферы </a:t>
            </a:r>
            <a:r>
              <a:rPr lang="ru-RU" sz="3200" dirty="0" smtClean="0"/>
              <a:t>употребления</a:t>
            </a:r>
            <a:r>
              <a:rPr lang="ru-RU" sz="3200" dirty="0"/>
              <a:t>.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547601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Исконно русская лексика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Индоевропеизмы</a:t>
            </a:r>
            <a:r>
              <a:rPr lang="ru-RU" dirty="0" smtClean="0"/>
              <a:t> - слова, сохранившиеся от эпохи индоевропейского языкового единства </a:t>
            </a:r>
            <a:r>
              <a:rPr lang="ru-RU" i="1" dirty="0" smtClean="0"/>
              <a:t>- мать, дочь, вода и др.;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Общеславянизмы</a:t>
            </a:r>
            <a:r>
              <a:rPr lang="ru-RU" dirty="0" smtClean="0"/>
              <a:t> - пласт лексики, унаследованный из языка славянских племен (чехи, поляки, словаки; сербы, словенцы, болгары; русские, украинцы, белорусы) - </a:t>
            </a:r>
            <a:r>
              <a:rPr lang="ru-RU" i="1" dirty="0" smtClean="0"/>
              <a:t>голова, сердце, борода, жить, старый</a:t>
            </a:r>
            <a:r>
              <a:rPr lang="ru-RU" dirty="0" smtClean="0"/>
              <a:t> и др.;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Восточнославянская лексика </a:t>
            </a:r>
            <a:r>
              <a:rPr lang="ru-RU" dirty="0" smtClean="0"/>
              <a:t>- это слова, возникшие в период восточнославянского языкового единства – в период существования древнерусского языка – </a:t>
            </a:r>
            <a:r>
              <a:rPr lang="ru-RU" i="1" dirty="0" smtClean="0"/>
              <a:t>белка, собака, ветер, гром и др.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Собственно русская лексика </a:t>
            </a:r>
            <a:r>
              <a:rPr lang="ru-RU" dirty="0" smtClean="0"/>
              <a:t>- это слова, возникшие с момента образования русской народности (с XIV в.) и рождающиеся в языке и в настоящее время - </a:t>
            </a:r>
            <a:r>
              <a:rPr lang="ru-RU" i="1" dirty="0" smtClean="0"/>
              <a:t>возчик, каменщик, грач, курица и др.</a:t>
            </a:r>
            <a:endParaRPr lang="ru-RU" i="1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это слова, восходящие к </a:t>
            </a:r>
            <a:r>
              <a:rPr lang="ru-RU" sz="2000" dirty="0" err="1"/>
              <a:t>праиндоевропейской</a:t>
            </a:r>
            <a:r>
              <a:rPr lang="ru-RU" sz="2000" dirty="0"/>
              <a:t>, праславянской и древнерусской эпохам и унаследованные русским языком, а также созданные в русском языке по его собственным моделям.</a:t>
            </a:r>
          </a:p>
        </p:txBody>
      </p:sp>
    </p:spTree>
    <p:extLst>
      <p:ext uri="{BB962C8B-B14F-4D97-AF65-F5344CB8AC3E}">
        <p14:creationId xmlns:p14="http://schemas.microsoft.com/office/powerpoint/2010/main" val="140511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404062" cy="1737360"/>
          </a:xfrm>
        </p:spPr>
        <p:txBody>
          <a:bodyPr>
            <a:noAutofit/>
          </a:bodyPr>
          <a:lstStyle/>
          <a:p>
            <a:r>
              <a:rPr lang="ru-RU" sz="4400" dirty="0" err="1" smtClean="0"/>
              <a:t>Заимство</a:t>
            </a:r>
            <a:r>
              <a:rPr lang="ru-RU" sz="4400" dirty="0" smtClean="0"/>
              <a:t>-ванная лексика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из германских языков </a:t>
            </a:r>
            <a:r>
              <a:rPr lang="ru-RU" dirty="0"/>
              <a:t>(готского, скандинавских и др.) относятся еще к общеславянской и древнерусской </a:t>
            </a:r>
            <a:r>
              <a:rPr lang="ru-RU" dirty="0" smtClean="0"/>
              <a:t>эпохе: </a:t>
            </a:r>
            <a:r>
              <a:rPr lang="ru-RU" i="1" dirty="0" smtClean="0"/>
              <a:t>якорь, ябеда, князь, холм, холст, Олег, Ольга, Игорь и др.;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из финно-угорских языков </a:t>
            </a:r>
            <a:r>
              <a:rPr lang="ru-RU" dirty="0"/>
              <a:t>относятся к разным периодам истории, начиная с древнейших: </a:t>
            </a:r>
            <a:r>
              <a:rPr lang="ru-RU" i="1" dirty="0"/>
              <a:t>семга, акула, нарты, пельмени, тундра, пихта, </a:t>
            </a:r>
            <a:r>
              <a:rPr lang="ru-RU" i="1" dirty="0" smtClean="0"/>
              <a:t>салака и др.;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греческие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слова </a:t>
            </a:r>
            <a:r>
              <a:rPr lang="ru-RU" dirty="0"/>
              <a:t>заимствовались славянами еще до принятия христианства; после принятия новой религии приток грецизмов в древнерусский значительно увеличился: </a:t>
            </a:r>
            <a:r>
              <a:rPr lang="ru-RU" i="1" dirty="0"/>
              <a:t>свекла, фонарь, кровать, икона, ангел, ода, трагедия, </a:t>
            </a:r>
            <a:r>
              <a:rPr lang="ru-RU" i="1" dirty="0" smtClean="0"/>
              <a:t>комедия и др.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атинские заимствования </a:t>
            </a:r>
            <a:r>
              <a:rPr lang="ru-RU" dirty="0" smtClean="0"/>
              <a:t>в </a:t>
            </a:r>
            <a:r>
              <a:rPr lang="ru-RU" dirty="0"/>
              <a:t>русский </a:t>
            </a:r>
            <a:r>
              <a:rPr lang="ru-RU" dirty="0" smtClean="0"/>
              <a:t>попадали </a:t>
            </a:r>
            <a:r>
              <a:rPr lang="ru-RU" dirty="0"/>
              <a:t>через посредничество других языков: </a:t>
            </a:r>
            <a:r>
              <a:rPr lang="ru-RU" i="1" dirty="0"/>
              <a:t>адвокат, глобус, арена, депутат, комната, цемент, </a:t>
            </a:r>
            <a:r>
              <a:rPr lang="ru-RU" i="1" dirty="0" smtClean="0"/>
              <a:t>автор и др.</a:t>
            </a:r>
            <a:endParaRPr lang="ru-RU" i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95996" cy="3520440"/>
          </a:xfrm>
        </p:spPr>
        <p:txBody>
          <a:bodyPr>
            <a:noAutofit/>
          </a:bodyPr>
          <a:lstStyle/>
          <a:p>
            <a:r>
              <a:rPr lang="ru-RU" sz="2000" dirty="0"/>
              <a:t>Заимствованными являются слова, пришедшие в русский язык из других языков на разных этапах его развития. Причиной заимствования являются тесные экономические, политические, культурные и иные связи между </a:t>
            </a:r>
            <a:r>
              <a:rPr lang="ru-RU" sz="2000" dirty="0" smtClean="0"/>
              <a:t>народами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2115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86473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Заимствованная лексика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6721" y="1439764"/>
            <a:ext cx="10268712" cy="493609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Значительный пласт заимствованных слов в русском языке имеет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тюркское происхождение</a:t>
            </a:r>
            <a:r>
              <a:rPr lang="ru-RU" dirty="0"/>
              <a:t>, что обусловлено исторически: </a:t>
            </a:r>
            <a:r>
              <a:rPr lang="ru-RU" i="1" dirty="0" smtClean="0"/>
              <a:t>лапша</a:t>
            </a:r>
            <a:r>
              <a:rPr lang="ru-RU" i="1" dirty="0"/>
              <a:t>, </a:t>
            </a:r>
            <a:r>
              <a:rPr lang="ru-RU" i="1" dirty="0" smtClean="0"/>
              <a:t>ярлык</a:t>
            </a:r>
            <a:r>
              <a:rPr lang="ru-RU" i="1" dirty="0"/>
              <a:t>, барсук, арбуз, карман, </a:t>
            </a:r>
            <a:r>
              <a:rPr lang="ru-RU" i="1" dirty="0" smtClean="0"/>
              <a:t>туман</a:t>
            </a:r>
            <a:r>
              <a:rPr lang="ru-RU" i="1" dirty="0"/>
              <a:t>, </a:t>
            </a:r>
            <a:r>
              <a:rPr lang="ru-RU" i="1" dirty="0" smtClean="0"/>
              <a:t>тайга, </a:t>
            </a:r>
            <a:r>
              <a:rPr lang="ru-RU" i="1" dirty="0"/>
              <a:t>шашлык, деньги, </a:t>
            </a:r>
            <a:r>
              <a:rPr lang="ru-RU" i="1" dirty="0" smtClean="0"/>
              <a:t>баклажан и др.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Слова французского происхождения </a:t>
            </a:r>
            <a:r>
              <a:rPr lang="ru-RU" dirty="0"/>
              <a:t>называются галлицизмами. Наибольшее их количество было заимствовано русским языком в XVIII – начале XIX века, что связано с реформами Петра I и модой на французскую культуру: </a:t>
            </a:r>
            <a:r>
              <a:rPr lang="ru-RU" i="1" dirty="0"/>
              <a:t>люстра, актер, пальто, роман, бокал, лимонад, крем, </a:t>
            </a:r>
            <a:r>
              <a:rPr lang="ru-RU" i="1" dirty="0" smtClean="0"/>
              <a:t>пьеса и др.</a:t>
            </a:r>
          </a:p>
          <a:p>
            <a:r>
              <a:rPr lang="ru-RU" dirty="0"/>
              <a:t>Заимствования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из голландского языка </a:t>
            </a:r>
            <a:r>
              <a:rPr lang="ru-RU" dirty="0"/>
              <a:t>относятся в основном ко времени правления Петра I. Подавляющая часть этих слов связана с морским делом: </a:t>
            </a:r>
            <a:r>
              <a:rPr lang="ru-RU" i="1" dirty="0"/>
              <a:t>адмирал, верфь, мачта, лоцман, матрос, шлюпка, шторм, дрейф, вымпел</a:t>
            </a:r>
            <a:r>
              <a:rPr lang="ru-RU" i="1" dirty="0" smtClean="0"/>
              <a:t>.</a:t>
            </a:r>
          </a:p>
          <a:p>
            <a:r>
              <a:rPr lang="ru-RU" dirty="0"/>
              <a:t>Значительная часть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заимствований из итальянского языка </a:t>
            </a:r>
            <a:r>
              <a:rPr lang="ru-RU" dirty="0"/>
              <a:t>относится к различным сферам искусства: </a:t>
            </a:r>
            <a:r>
              <a:rPr lang="ru-RU" i="1" dirty="0"/>
              <a:t>виолончель, партитура, либретто, ротонда, барокко, новелла, студия, буффонада, фреска и др</a:t>
            </a:r>
            <a:r>
              <a:rPr lang="ru-RU" i="1" dirty="0" smtClean="0"/>
              <a:t>.</a:t>
            </a:r>
          </a:p>
          <a:p>
            <a:r>
              <a:rPr lang="ru-RU" dirty="0"/>
              <a:t>С XIX столетия в русской заимствованной лексике увеличивается доля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англицизмов.</a:t>
            </a:r>
            <a:r>
              <a:rPr lang="ru-RU" dirty="0"/>
              <a:t> В ХХ и XXI веке англицизмы и американизмы значительно преобладают: </a:t>
            </a:r>
            <a:r>
              <a:rPr lang="ru-RU" i="1" dirty="0"/>
              <a:t>компьютер, бизнес, импичмент, дог, хакер, тюнинг, бифштекс, шоу, спонсор, консенсус, спам</a:t>
            </a:r>
          </a:p>
        </p:txBody>
      </p:sp>
    </p:spTree>
    <p:extLst>
      <p:ext uri="{BB962C8B-B14F-4D97-AF65-F5344CB8AC3E}">
        <p14:creationId xmlns:p14="http://schemas.microsoft.com/office/powerpoint/2010/main" val="1758456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(групповое)</a:t>
            </a:r>
            <a:br>
              <a:rPr lang="ru-RU" dirty="0" smtClean="0"/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Распределите слова по 2 группам: 1) исконно русские и 2) заимствованные.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i="1" dirty="0"/>
              <a:t>волк, зефир, </a:t>
            </a:r>
            <a:r>
              <a:rPr lang="ru-RU" sz="4000" i="1" dirty="0" smtClean="0"/>
              <a:t>коза</a:t>
            </a:r>
            <a:r>
              <a:rPr lang="ru-RU" sz="4000" i="1" dirty="0"/>
              <a:t>, коррупция, </a:t>
            </a:r>
            <a:r>
              <a:rPr lang="ru-RU" sz="4000" i="1" dirty="0" smtClean="0"/>
              <a:t>шоссе</a:t>
            </a:r>
            <a:r>
              <a:rPr lang="ru-RU" sz="4000" i="1" dirty="0"/>
              <a:t>, </a:t>
            </a:r>
            <a:r>
              <a:rPr lang="ru-RU" sz="4000" i="1" dirty="0" smtClean="0"/>
              <a:t>овца</a:t>
            </a:r>
            <a:r>
              <a:rPr lang="ru-RU" sz="4000" i="1" dirty="0"/>
              <a:t>, </a:t>
            </a:r>
            <a:r>
              <a:rPr lang="ru-RU" sz="4000" i="1" dirty="0" smtClean="0"/>
              <a:t>тиран</a:t>
            </a:r>
            <a:r>
              <a:rPr lang="ru-RU" sz="4000" i="1" dirty="0"/>
              <a:t>, </a:t>
            </a:r>
            <a:r>
              <a:rPr lang="ru-RU" sz="4000" i="1" dirty="0" smtClean="0"/>
              <a:t>жить</a:t>
            </a:r>
            <a:r>
              <a:rPr lang="ru-RU" sz="4000" i="1" dirty="0"/>
              <a:t>, шрифт, </a:t>
            </a:r>
            <a:r>
              <a:rPr lang="ru-RU" sz="4000" i="1" dirty="0" smtClean="0"/>
              <a:t>ходить</a:t>
            </a:r>
            <a:r>
              <a:rPr lang="ru-RU" sz="4000" i="1" dirty="0"/>
              <a:t>, дышать, директор, ультиматум, </a:t>
            </a:r>
            <a:r>
              <a:rPr lang="ru-RU" sz="4000" i="1" dirty="0" smtClean="0"/>
              <a:t>глупый</a:t>
            </a:r>
            <a:r>
              <a:rPr lang="ru-RU" sz="4000" i="1" dirty="0"/>
              <a:t>, аптека, </a:t>
            </a:r>
            <a:r>
              <a:rPr lang="ru-RU" sz="4000" i="1" dirty="0" smtClean="0"/>
              <a:t>мудрый</a:t>
            </a:r>
            <a:r>
              <a:rPr lang="ru-RU" sz="4000" i="1" dirty="0"/>
              <a:t>, ультрамодный, </a:t>
            </a:r>
            <a:r>
              <a:rPr lang="ru-RU" sz="4000" i="1" dirty="0" smtClean="0"/>
              <a:t>белый</a:t>
            </a:r>
            <a:r>
              <a:rPr lang="ru-RU" sz="4000" i="1" dirty="0"/>
              <a:t>, титул, </a:t>
            </a:r>
            <a:r>
              <a:rPr lang="ru-RU" sz="4000" i="1" dirty="0" smtClean="0"/>
              <a:t>лепёшка</a:t>
            </a:r>
            <a:r>
              <a:rPr lang="ru-RU" sz="4000" i="1" dirty="0"/>
              <a:t>, джинсы, </a:t>
            </a:r>
            <a:r>
              <a:rPr lang="ru-RU" sz="4000" i="1" dirty="0" smtClean="0"/>
              <a:t>листовка</a:t>
            </a:r>
            <a:r>
              <a:rPr lang="ru-RU" sz="4000" i="1" dirty="0"/>
              <a:t>, шоссейный, </a:t>
            </a:r>
            <a:r>
              <a:rPr lang="ru-RU" sz="4000" i="1" dirty="0" err="1" smtClean="0"/>
              <a:t>загуглить</a:t>
            </a:r>
            <a:r>
              <a:rPr lang="ru-RU" sz="4000" i="1" dirty="0" smtClean="0"/>
              <a:t>, фтор</a:t>
            </a:r>
            <a:r>
              <a:rPr lang="ru-RU" sz="4000" i="1" dirty="0"/>
              <a:t>, </a:t>
            </a:r>
            <a:r>
              <a:rPr lang="ru-RU" sz="4000" i="1" dirty="0" smtClean="0"/>
              <a:t>цемент</a:t>
            </a:r>
            <a:r>
              <a:rPr lang="ru-RU" sz="4000" i="1" dirty="0"/>
              <a:t>, кот, </a:t>
            </a:r>
            <a:r>
              <a:rPr lang="ru-RU" sz="4000" i="1" dirty="0" smtClean="0"/>
              <a:t>бренд</a:t>
            </a:r>
            <a:r>
              <a:rPr lang="ru-RU" sz="4000" i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916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Старо-славянизмы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555" y="245225"/>
            <a:ext cx="6711696" cy="5020056"/>
          </a:xfrm>
        </p:spPr>
        <p:txBody>
          <a:bodyPr/>
          <a:lstStyle/>
          <a:p>
            <a:r>
              <a:rPr lang="ru-RU" dirty="0" smtClean="0"/>
              <a:t>ПРИЗНАКИ СТАРОСЛАВЯНИЗМОВ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49640" y="2423159"/>
            <a:ext cx="3287684" cy="3512127"/>
          </a:xfrm>
        </p:spPr>
        <p:txBody>
          <a:bodyPr>
            <a:noAutofit/>
          </a:bodyPr>
          <a:lstStyle/>
          <a:p>
            <a:r>
              <a:rPr lang="ru-RU" sz="2000" dirty="0" smtClean="0"/>
              <a:t>слова</a:t>
            </a:r>
            <a:r>
              <a:rPr lang="ru-RU" sz="2000" dirty="0"/>
              <a:t>, заимствованные из старославянского языка, языка богослужебных книг. Поэтому старославянизмы включают также церковнославянизмы. Старославянизмы в русском языке — заимствования из старославянского языка.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659914"/>
              </p:ext>
            </p:extLst>
          </p:nvPr>
        </p:nvGraphicFramePr>
        <p:xfrm>
          <a:off x="462555" y="603289"/>
          <a:ext cx="7642354" cy="6216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1177">
                  <a:extLst>
                    <a:ext uri="{9D8B030D-6E8A-4147-A177-3AD203B41FA5}">
                      <a16:colId xmlns:a16="http://schemas.microsoft.com/office/drawing/2014/main" val="40119992"/>
                    </a:ext>
                  </a:extLst>
                </a:gridCol>
                <a:gridCol w="3821177">
                  <a:extLst>
                    <a:ext uri="{9D8B030D-6E8A-4147-A177-3AD203B41FA5}">
                      <a16:colId xmlns:a16="http://schemas.microsoft.com/office/drawing/2014/main" val="3619153325"/>
                    </a:ext>
                  </a:extLst>
                </a:gridCol>
              </a:tblGrid>
              <a:tr h="405591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Признак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40206"/>
                  </a:ext>
                </a:extLst>
              </a:tr>
              <a:tr h="1312327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Сочетания </a:t>
                      </a:r>
                      <a:r>
                        <a:rPr lang="ru-RU" sz="1900" i="1" dirty="0" smtClean="0"/>
                        <a:t>-</a:t>
                      </a:r>
                      <a:r>
                        <a:rPr lang="ru-RU" sz="1900" i="1" dirty="0" err="1" smtClean="0"/>
                        <a:t>ра</a:t>
                      </a:r>
                      <a:r>
                        <a:rPr lang="ru-RU" sz="1900" i="1" dirty="0" smtClean="0"/>
                        <a:t>-, -ла-, -ре-, -</a:t>
                      </a:r>
                      <a:r>
                        <a:rPr lang="ru-RU" sz="1900" i="1" dirty="0" err="1" smtClean="0"/>
                        <a:t>ле</a:t>
                      </a:r>
                      <a:r>
                        <a:rPr lang="ru-RU" sz="1900" i="1" dirty="0" smtClean="0"/>
                        <a:t>- </a:t>
                      </a:r>
                      <a:r>
                        <a:rPr lang="ru-RU" sz="1900" dirty="0" smtClean="0"/>
                        <a:t>(неполногласие)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dirty="0" smtClean="0"/>
                        <a:t>внутри одной части слова на месте русских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i="1" dirty="0" smtClean="0"/>
                        <a:t>-</a:t>
                      </a:r>
                      <a:r>
                        <a:rPr lang="ru-RU" sz="1900" i="1" dirty="0" err="1" smtClean="0"/>
                        <a:t>оро</a:t>
                      </a:r>
                      <a:r>
                        <a:rPr lang="ru-RU" sz="1900" i="1" dirty="0" smtClean="0"/>
                        <a:t>-, -</a:t>
                      </a:r>
                      <a:r>
                        <a:rPr lang="ru-RU" sz="1900" i="1" dirty="0" err="1" smtClean="0"/>
                        <a:t>оло</a:t>
                      </a:r>
                      <a:r>
                        <a:rPr lang="ru-RU" sz="1900" i="1" dirty="0" smtClean="0"/>
                        <a:t>-, -ере- </a:t>
                      </a:r>
                      <a:r>
                        <a:rPr lang="ru-RU" sz="1900" dirty="0" smtClean="0"/>
                        <a:t>(полногласие).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i="1" dirty="0" smtClean="0"/>
                        <a:t>брег – берег,</a:t>
                      </a:r>
                    </a:p>
                    <a:p>
                      <a:r>
                        <a:rPr lang="ru-RU" sz="1900" i="1" dirty="0" smtClean="0"/>
                        <a:t>хладный – холодный,</a:t>
                      </a:r>
                    </a:p>
                    <a:p>
                      <a:r>
                        <a:rPr lang="ru-RU" sz="1900" i="1" dirty="0" smtClean="0"/>
                        <a:t>млечный – молочный</a:t>
                      </a:r>
                      <a:endParaRPr lang="ru-RU" sz="19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370132"/>
                  </a:ext>
                </a:extLst>
              </a:tr>
              <a:tr h="1013977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Сочетания </a:t>
                      </a:r>
                      <a:r>
                        <a:rPr lang="ru-RU" sz="1900" i="1" dirty="0" err="1" smtClean="0"/>
                        <a:t>ра</a:t>
                      </a:r>
                      <a:r>
                        <a:rPr lang="ru-RU" sz="1900" i="1" dirty="0" smtClean="0"/>
                        <a:t>-, ла- </a:t>
                      </a:r>
                      <a:r>
                        <a:rPr lang="ru-RU" sz="1900" dirty="0" smtClean="0"/>
                        <a:t>в начале слова на месте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dirty="0" smtClean="0"/>
                        <a:t>русских </a:t>
                      </a:r>
                      <a:r>
                        <a:rPr lang="ru-RU" sz="1900" i="1" dirty="0" err="1" smtClean="0"/>
                        <a:t>ро</a:t>
                      </a:r>
                      <a:r>
                        <a:rPr lang="ru-RU" sz="1900" i="1" dirty="0" smtClean="0"/>
                        <a:t>-, </a:t>
                      </a:r>
                      <a:r>
                        <a:rPr lang="ru-RU" sz="1900" i="1" dirty="0" err="1" smtClean="0"/>
                        <a:t>ло</a:t>
                      </a:r>
                      <a:r>
                        <a:rPr lang="ru-RU" sz="1900" i="1" dirty="0" smtClean="0"/>
                        <a:t>-.</a:t>
                      </a:r>
                      <a:endParaRPr lang="ru-RU" sz="19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i="1" dirty="0" smtClean="0"/>
                        <a:t>растение – рост,</a:t>
                      </a:r>
                    </a:p>
                    <a:p>
                      <a:r>
                        <a:rPr lang="ru-RU" sz="1900" i="1" dirty="0" smtClean="0"/>
                        <a:t>ладья – лодка</a:t>
                      </a:r>
                      <a:endParaRPr lang="ru-RU" sz="19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228773"/>
                  </a:ext>
                </a:extLst>
              </a:tr>
              <a:tr h="709784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Сочетание </a:t>
                      </a:r>
                      <a:r>
                        <a:rPr lang="ru-RU" sz="1900" i="1" dirty="0" err="1" smtClean="0"/>
                        <a:t>жд</a:t>
                      </a:r>
                      <a:r>
                        <a:rPr lang="ru-RU" sz="1900" dirty="0" smtClean="0"/>
                        <a:t> на месте русского </a:t>
                      </a:r>
                      <a:r>
                        <a:rPr lang="ru-RU" sz="1900" b="0" i="1" dirty="0" smtClean="0"/>
                        <a:t>ж.</a:t>
                      </a:r>
                      <a:endParaRPr lang="ru-RU" sz="19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i="1" dirty="0" smtClean="0"/>
                        <a:t>надежда – надёжа</a:t>
                      </a:r>
                      <a:endParaRPr lang="ru-RU" sz="19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607768"/>
                  </a:ext>
                </a:extLst>
              </a:tr>
              <a:tr h="709784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Согласный звук </a:t>
                      </a:r>
                      <a:r>
                        <a:rPr lang="ru-RU" sz="1900" i="1" dirty="0" smtClean="0"/>
                        <a:t>щ </a:t>
                      </a:r>
                      <a:r>
                        <a:rPr lang="ru-RU" sz="1900" dirty="0" smtClean="0"/>
                        <a:t>на месте русского </a:t>
                      </a:r>
                      <a:r>
                        <a:rPr lang="ru-RU" sz="1900" i="1" dirty="0" smtClean="0"/>
                        <a:t>ч.</a:t>
                      </a:r>
                      <a:endParaRPr lang="ru-RU" sz="19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i="1" dirty="0" smtClean="0"/>
                        <a:t>полнощный – полночный</a:t>
                      </a:r>
                      <a:endParaRPr lang="ru-RU" sz="19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87257"/>
                  </a:ext>
                </a:extLst>
              </a:tr>
              <a:tr h="709784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Начальные </a:t>
                      </a:r>
                      <a:r>
                        <a:rPr lang="ru-RU" sz="1900" i="1" dirty="0" smtClean="0"/>
                        <a:t>а, е </a:t>
                      </a:r>
                      <a:r>
                        <a:rPr lang="ru-RU" sz="1900" dirty="0" smtClean="0"/>
                        <a:t>вместо русских </a:t>
                      </a:r>
                      <a:r>
                        <a:rPr lang="ru-RU" sz="1900" i="1" dirty="0" smtClean="0"/>
                        <a:t>я, о.</a:t>
                      </a:r>
                      <a:endParaRPr lang="ru-RU" sz="19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i="1" dirty="0" smtClean="0"/>
                        <a:t>агнец – ягненок</a:t>
                      </a:r>
                    </a:p>
                    <a:p>
                      <a:r>
                        <a:rPr lang="ru-RU" sz="1900" i="1" dirty="0" err="1" smtClean="0"/>
                        <a:t>езеро</a:t>
                      </a:r>
                      <a:r>
                        <a:rPr lang="ru-RU" sz="1900" i="1" dirty="0" smtClean="0"/>
                        <a:t> – озеро</a:t>
                      </a:r>
                      <a:endParaRPr lang="ru-RU" sz="19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347057"/>
                  </a:ext>
                </a:extLst>
              </a:tr>
              <a:tr h="691023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Гласный звук </a:t>
                      </a:r>
                      <a:r>
                        <a:rPr lang="ru-RU" sz="1900" i="1" dirty="0" smtClean="0"/>
                        <a:t>э (буква е) </a:t>
                      </a:r>
                      <a:r>
                        <a:rPr lang="ru-RU" sz="1900" dirty="0" smtClean="0"/>
                        <a:t>под ударением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dirty="0" smtClean="0"/>
                        <a:t>на месте русского </a:t>
                      </a:r>
                      <a:r>
                        <a:rPr lang="ru-RU" sz="1900" i="1" dirty="0" smtClean="0"/>
                        <a:t>о (ё).</a:t>
                      </a:r>
                      <a:endParaRPr lang="ru-RU" sz="19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i="1" dirty="0" smtClean="0"/>
                        <a:t>небо – нёбо</a:t>
                      </a:r>
                      <a:endParaRPr lang="ru-RU" sz="19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324908"/>
                  </a:ext>
                </a:extLst>
              </a:tr>
              <a:tr h="39487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Начальное </a:t>
                      </a:r>
                      <a:r>
                        <a:rPr lang="ru-RU" sz="1900" i="1" dirty="0" smtClean="0"/>
                        <a:t>ю </a:t>
                      </a:r>
                      <a:r>
                        <a:rPr lang="ru-RU" sz="1900" dirty="0" smtClean="0"/>
                        <a:t>вместо русского </a:t>
                      </a:r>
                      <a:r>
                        <a:rPr lang="ru-RU" sz="1900" i="1" dirty="0" smtClean="0"/>
                        <a:t>у.</a:t>
                      </a:r>
                      <a:endParaRPr lang="ru-RU" sz="19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i="1" dirty="0" smtClean="0"/>
                        <a:t>юродивый – уродливый</a:t>
                      </a:r>
                      <a:endParaRPr lang="ru-RU" sz="19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175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085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br>
              <a:rPr lang="ru-RU" dirty="0" smtClean="0"/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Подберите к старославянизмам соответствующие русские слова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/>
              <a:t>Прах, глава, нрав, страна, краткий, врата, одежда, рождать, брег, чуждый, горящий, ладья, един.</a:t>
            </a:r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1425698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Лексика пассивного запаса языка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5800"/>
            <a:ext cx="6892636" cy="5715000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Историзмы</a:t>
            </a:r>
            <a:r>
              <a:rPr lang="ru-RU" sz="2200" dirty="0"/>
              <a:t> – это слова, ушедшие в пассивный запас в связи с исчезновением предметов или явлений. Например: </a:t>
            </a:r>
            <a:r>
              <a:rPr lang="ru-RU" sz="2200" i="1" dirty="0"/>
              <a:t>боярин, опричник, вече, кафтан, камзол; продразверстка, комсомол, октябрёнок, ваучер, перестройка.</a:t>
            </a:r>
            <a:r>
              <a:rPr lang="ru-RU" sz="2200" dirty="0"/>
              <a:t> Эти слова используются в художественной литературе как средство создания исторического колорита определённой исторической эпохи</a:t>
            </a:r>
            <a:r>
              <a:rPr lang="ru-RU" sz="2200" dirty="0" smtClean="0"/>
              <a:t>.</a:t>
            </a:r>
          </a:p>
          <a:p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Архаизмы</a:t>
            </a:r>
            <a:r>
              <a:rPr lang="ru-RU" sz="2200" dirty="0"/>
              <a:t> – это слова, которые в процессе развития языка заменены более современными словами-синонимами. Например:</a:t>
            </a:r>
            <a:r>
              <a:rPr lang="ru-RU" sz="2200" i="1" dirty="0"/>
              <a:t> очи – глаза, зерцало - зеркало, град – город, пиит – поэт</a:t>
            </a:r>
            <a:r>
              <a:rPr lang="ru-RU" sz="2200" i="1" dirty="0" smtClean="0"/>
              <a:t>.</a:t>
            </a:r>
          </a:p>
          <a:p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Неологизмы</a:t>
            </a:r>
            <a:r>
              <a:rPr lang="ru-RU" sz="2200" dirty="0" smtClean="0"/>
              <a:t> </a:t>
            </a:r>
            <a:r>
              <a:rPr lang="ru-RU" sz="2200" dirty="0"/>
              <a:t>– слова, которые в силу новизны называемых ими предметов или явлений не сразу приобретают широкое </a:t>
            </a:r>
            <a:r>
              <a:rPr lang="ru-RU" sz="2200" dirty="0" smtClean="0"/>
              <a:t>применение: </a:t>
            </a:r>
            <a:r>
              <a:rPr lang="ru-RU" sz="2200" i="1" dirty="0" err="1" smtClean="0"/>
              <a:t>лайфхак</a:t>
            </a:r>
            <a:r>
              <a:rPr lang="ru-RU" sz="2200" i="1" dirty="0" smtClean="0"/>
              <a:t>, </a:t>
            </a:r>
            <a:r>
              <a:rPr lang="ru-RU" sz="2200" i="1" dirty="0" err="1" smtClean="0"/>
              <a:t>хейтер</a:t>
            </a:r>
            <a:r>
              <a:rPr lang="ru-RU" sz="2200" i="1" dirty="0" smtClean="0"/>
              <a:t>, </a:t>
            </a:r>
            <a:r>
              <a:rPr lang="ru-RU" sz="2200" i="1" dirty="0" err="1" smtClean="0"/>
              <a:t>квадрокоптер</a:t>
            </a:r>
            <a:r>
              <a:rPr lang="ru-RU" sz="2200" i="1" dirty="0" smtClean="0"/>
              <a:t>, </a:t>
            </a:r>
            <a:r>
              <a:rPr lang="ru-RU" sz="2200" i="1" dirty="0" err="1" smtClean="0"/>
              <a:t>хайп</a:t>
            </a:r>
            <a:r>
              <a:rPr lang="ru-RU" sz="2200" i="1" dirty="0"/>
              <a:t> </a:t>
            </a:r>
            <a:r>
              <a:rPr lang="ru-RU" sz="2200" i="1" dirty="0" smtClean="0"/>
              <a:t> и др. </a:t>
            </a:r>
            <a:endParaRPr lang="ru-RU" sz="2200" i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устаревшие </a:t>
            </a:r>
            <a:r>
              <a:rPr lang="ru-RU" sz="3200" dirty="0"/>
              <a:t>и новые </a:t>
            </a:r>
            <a:r>
              <a:rPr lang="ru-RU" sz="3200" dirty="0" smtClean="0"/>
              <a:t>слова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19273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255</TotalTime>
  <Words>1247</Words>
  <Application>Microsoft Office PowerPoint</Application>
  <PresentationFormat>Широкоэкранный</PresentationFormat>
  <Paragraphs>71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Cambria</vt:lpstr>
      <vt:lpstr>Rockwell</vt:lpstr>
      <vt:lpstr>Rockwell Condensed</vt:lpstr>
      <vt:lpstr>Wingdings</vt:lpstr>
      <vt:lpstr>Дерево</vt:lpstr>
      <vt:lpstr>Лексика с точки зрения происхождения, употребления. Активный и пассивный запас языка</vt:lpstr>
      <vt:lpstr>Цели:</vt:lpstr>
      <vt:lpstr>Исконно русская лексика</vt:lpstr>
      <vt:lpstr>Заимство-ванная лексика</vt:lpstr>
      <vt:lpstr>Заимствованная лексика</vt:lpstr>
      <vt:lpstr>Задание (групповое) Распределите слова по 2 группам: 1) исконно русские и 2) заимствованные.</vt:lpstr>
      <vt:lpstr>Старо-славянизмы</vt:lpstr>
      <vt:lpstr>Задание Подберите к старославянизмам соответствующие русские слова</vt:lpstr>
      <vt:lpstr>Лексика пассивного запаса языка</vt:lpstr>
      <vt:lpstr>Задание Распределить слова по группам 1) историзмы и 2) архаизмы</vt:lpstr>
      <vt:lpstr>Задание дать толкования неологизмам</vt:lpstr>
      <vt:lpstr>Лексика с точки зрения употребления</vt:lpstr>
      <vt:lpstr>Дом.задание</vt:lpstr>
      <vt:lpstr>Спасибо! Успехов!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Лексика с точки зрения происхождения, употребления. Активный и пассивный запас языка</dc:title>
  <dc:creator>Пользователь Windows</dc:creator>
  <cp:lastModifiedBy>Пользователь Windows</cp:lastModifiedBy>
  <cp:revision>20</cp:revision>
  <dcterms:created xsi:type="dcterms:W3CDTF">2020-10-18T06:38:56Z</dcterms:created>
  <dcterms:modified xsi:type="dcterms:W3CDTF">2021-11-07T15:55:32Z</dcterms:modified>
</cp:coreProperties>
</file>