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061" autoAdjust="0"/>
  </p:normalViewPr>
  <p:slideViewPr>
    <p:cSldViewPr>
      <p:cViewPr varScale="1">
        <p:scale>
          <a:sx n="47" d="100"/>
          <a:sy n="47" d="100"/>
        </p:scale>
        <p:origin x="-6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B7CCA-3D02-4539-885E-FD1ED6CAF47A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C2C34-14D5-4BE9-9DD6-B81391A10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C2C34-14D5-4BE9-9DD6-B81391A103E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16CD-1E9F-4507-A6C5-4D19E10C0140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35F6-E1C6-4A06-8648-DF62DB443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16CD-1E9F-4507-A6C5-4D19E10C0140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35F6-E1C6-4A06-8648-DF62DB443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16CD-1E9F-4507-A6C5-4D19E10C0140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35F6-E1C6-4A06-8648-DF62DB443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16CD-1E9F-4507-A6C5-4D19E10C0140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35F6-E1C6-4A06-8648-DF62DB443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16CD-1E9F-4507-A6C5-4D19E10C0140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35F6-E1C6-4A06-8648-DF62DB443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16CD-1E9F-4507-A6C5-4D19E10C0140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35F6-E1C6-4A06-8648-DF62DB443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16CD-1E9F-4507-A6C5-4D19E10C0140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35F6-E1C6-4A06-8648-DF62DB443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16CD-1E9F-4507-A6C5-4D19E10C0140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35F6-E1C6-4A06-8648-DF62DB443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16CD-1E9F-4507-A6C5-4D19E10C0140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35F6-E1C6-4A06-8648-DF62DB443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16CD-1E9F-4507-A6C5-4D19E10C0140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35F6-E1C6-4A06-8648-DF62DB443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16CD-1E9F-4507-A6C5-4D19E10C0140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35F6-E1C6-4A06-8648-DF62DB443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216CD-1E9F-4507-A6C5-4D19E10C0140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135F6-E1C6-4A06-8648-DF62DB443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936103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Феодальная раздробленность Руси</a:t>
            </a:r>
            <a:r>
              <a:rPr lang="en-US" sz="4000" dirty="0" smtClean="0">
                <a:solidFill>
                  <a:srgbClr val="FF0000"/>
                </a:solidFill>
              </a:rPr>
              <a:t> XII-X</a:t>
            </a:r>
            <a:r>
              <a:rPr lang="en-US" sz="4000" dirty="0">
                <a:solidFill>
                  <a:srgbClr val="FF0000"/>
                </a:solidFill>
              </a:rPr>
              <a:t>V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136904" cy="5256584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Феодальная раздробленность-  </a:t>
            </a:r>
            <a:r>
              <a:rPr lang="ru-RU" dirty="0" smtClean="0"/>
              <a:t>период в истории русских земель  </a:t>
            </a:r>
            <a:r>
              <a:rPr lang="ru-RU" dirty="0"/>
              <a:t>с начала ХII до конца ХV в</a:t>
            </a:r>
            <a:r>
              <a:rPr lang="ru-RU" dirty="0" smtClean="0"/>
              <a:t>. Киевская Русь разделилась к </a:t>
            </a:r>
            <a:r>
              <a:rPr lang="ru-RU" dirty="0"/>
              <a:t>середине ХII в. </a:t>
            </a:r>
            <a:r>
              <a:rPr lang="ru-RU" dirty="0" smtClean="0"/>
              <a:t>на  15 самостоятельных  </a:t>
            </a:r>
            <a:r>
              <a:rPr lang="ru-RU" dirty="0"/>
              <a:t>земель и княжеств, к началу ХIII в. 50, в ХIV в. - 250. В каждом из княжеств правила своя </a:t>
            </a:r>
            <a:r>
              <a:rPr lang="ru-RU" dirty="0" smtClean="0"/>
              <a:t> ветвь династии </a:t>
            </a:r>
            <a:r>
              <a:rPr lang="ru-RU" dirty="0"/>
              <a:t>Рюриковичей. </a:t>
            </a:r>
            <a:r>
              <a:rPr lang="ru-RU" dirty="0" smtClean="0"/>
              <a:t>Формально </a:t>
            </a:r>
            <a:r>
              <a:rPr lang="ru-RU" dirty="0"/>
              <a:t>находясь в составе Киевской Руси, удельные княжества полностью </a:t>
            </a:r>
            <a:r>
              <a:rPr lang="ru-RU" dirty="0" smtClean="0"/>
              <a:t>обособились </a:t>
            </a:r>
            <a:r>
              <a:rPr lang="ru-RU" dirty="0"/>
              <a:t>от Киева.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Политическая структура республики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03468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Вече. Боярство. Князь.</a:t>
            </a:r>
          </a:p>
          <a:p>
            <a:r>
              <a:rPr lang="ru-RU" dirty="0" smtClean="0"/>
              <a:t>Вече – верховная власть. Решало  вопросы войны и мира. Избирало высших должностных лиц. Приглашало князя.</a:t>
            </a:r>
          </a:p>
          <a:p>
            <a:r>
              <a:rPr lang="ru-RU" dirty="0" smtClean="0"/>
              <a:t>Боярский совет- управлял городом.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63888" y="1600200"/>
            <a:ext cx="5122912" cy="47811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Высшие должности 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-</a:t>
            </a:r>
            <a:r>
              <a:rPr lang="ru-RU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Посадник</a:t>
            </a:r>
            <a:r>
              <a:rPr lang="ru-R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-управлял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новгородскими землями, возглавлял суд, руководил внешней политикой, контролировал князя.</a:t>
            </a:r>
          </a:p>
          <a:p>
            <a:pPr>
              <a:buNone/>
            </a:pP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-</a:t>
            </a:r>
            <a:r>
              <a:rPr lang="ru-R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Архиепископ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хранил казну, возглавлял церковный суд.</a:t>
            </a:r>
          </a:p>
          <a:p>
            <a:pPr>
              <a:buNone/>
            </a:pPr>
            <a:r>
              <a:rPr lang="ru-RU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-Тысяцкий- 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возглавлял народное ополчение, собирал налоги.</a:t>
            </a:r>
          </a:p>
          <a:p>
            <a:pPr>
              <a:buNone/>
            </a:pPr>
            <a:r>
              <a:rPr lang="ru-RU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-Князь- 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военные вопросы.</a:t>
            </a:r>
          </a:p>
          <a:p>
            <a:pPr>
              <a:buNone/>
            </a:pPr>
            <a:r>
              <a:rPr lang="ru-R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-Старосты частей города –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решали </a:t>
            </a:r>
            <a:r>
              <a:rPr lang="ru-RU" sz="2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повседневные вопросы.</a:t>
            </a:r>
            <a:endParaRPr lang="ru-RU" sz="2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ru-RU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Памятники культуры Новгородской земли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7170" name="Picture 2" descr="C:\Users\Вадим\Desktop\scale_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5"/>
            <a:ext cx="4673244" cy="2952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Вадим\Desktop\scale_1200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92896"/>
            <a:ext cx="4283968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Вадим\Desktop\scale_1200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764704"/>
            <a:ext cx="2160240" cy="2032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Вадим\Desktop\16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05064"/>
            <a:ext cx="453650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Причины феодальной раздробленности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072" y="1600200"/>
            <a:ext cx="3744416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        Экономические</a:t>
            </a:r>
            <a:r>
              <a:rPr lang="ru-RU" b="1" dirty="0"/>
              <a:t>: </a:t>
            </a:r>
            <a:endParaRPr lang="ru-RU" b="1" dirty="0" smtClean="0"/>
          </a:p>
          <a:p>
            <a:r>
              <a:rPr lang="ru-RU" dirty="0" smtClean="0"/>
              <a:t>1</a:t>
            </a:r>
            <a:r>
              <a:rPr lang="ru-RU" dirty="0"/>
              <a:t>. Уменьшение значения торгового пути «Из варяг в греки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dirty="0" smtClean="0"/>
              <a:t>Экономическое </a:t>
            </a:r>
            <a:r>
              <a:rPr lang="ru-RU" dirty="0" smtClean="0"/>
              <a:t>обособление </a:t>
            </a:r>
            <a:r>
              <a:rPr lang="ru-RU" dirty="0" smtClean="0"/>
              <a:t>княжеств и земель.</a:t>
            </a:r>
          </a:p>
          <a:p>
            <a:r>
              <a:rPr lang="ru-RU" dirty="0" smtClean="0"/>
              <a:t> </a:t>
            </a:r>
            <a:r>
              <a:rPr lang="ru-RU" dirty="0"/>
              <a:t>3. Развитие крупных </a:t>
            </a:r>
            <a:r>
              <a:rPr lang="ru-RU" dirty="0" smtClean="0"/>
              <a:t>вотчинных хозяйств и церковного землевладения.</a:t>
            </a:r>
          </a:p>
          <a:p>
            <a:r>
              <a:rPr lang="ru-RU" dirty="0" smtClean="0"/>
              <a:t>4</a:t>
            </a:r>
            <a:r>
              <a:rPr lang="ru-RU" dirty="0"/>
              <a:t>. Развитие натурального </a:t>
            </a:r>
            <a:r>
              <a:rPr lang="ru-RU" dirty="0" smtClean="0"/>
              <a:t>хозяйства.</a:t>
            </a:r>
            <a:endParaRPr lang="ru-RU" dirty="0"/>
          </a:p>
        </p:txBody>
      </p:sp>
      <p:pic>
        <p:nvPicPr>
          <p:cNvPr id="3074" name="Picture 2" descr="C:\Users\Вадим\Desktop\hello_html_m45ff570f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5220072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Причины феодальной раздробленности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4048" y="1052736"/>
            <a:ext cx="3888432" cy="561662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            Политические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smtClean="0"/>
              <a:t>1</a:t>
            </a:r>
            <a:r>
              <a:rPr lang="ru-RU" dirty="0"/>
              <a:t>. Уменьшение значения Киева как политического центра Руси.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Укрепление </a:t>
            </a:r>
            <a:r>
              <a:rPr lang="ru-RU" dirty="0" smtClean="0"/>
              <a:t>власти удельных князей и позиций </a:t>
            </a:r>
            <a:r>
              <a:rPr lang="ru-RU" dirty="0"/>
              <a:t>местного </a:t>
            </a:r>
            <a:r>
              <a:rPr lang="ru-RU" dirty="0" smtClean="0"/>
              <a:t>боярства.</a:t>
            </a:r>
          </a:p>
          <a:p>
            <a:r>
              <a:rPr lang="ru-RU" dirty="0" smtClean="0"/>
              <a:t>3</a:t>
            </a:r>
            <a:r>
              <a:rPr lang="ru-RU" dirty="0"/>
              <a:t>. </a:t>
            </a:r>
            <a:r>
              <a:rPr lang="ru-RU" dirty="0" smtClean="0"/>
              <a:t>Удельные </a:t>
            </a:r>
            <a:r>
              <a:rPr lang="ru-RU" dirty="0"/>
              <a:t>князья не </a:t>
            </a:r>
            <a:r>
              <a:rPr lang="ru-RU" dirty="0" smtClean="0"/>
              <a:t>хотели платить дань Киеву.</a:t>
            </a:r>
          </a:p>
          <a:p>
            <a:r>
              <a:rPr lang="ru-RU" dirty="0" smtClean="0"/>
              <a:t>4</a:t>
            </a:r>
            <a:r>
              <a:rPr lang="ru-RU" dirty="0"/>
              <a:t>. Усиление междоусобной борьбы между князьями династии Рюриковичей.</a:t>
            </a:r>
          </a:p>
        </p:txBody>
      </p:sp>
      <p:pic>
        <p:nvPicPr>
          <p:cNvPr id="4098" name="Picture 2" descr="C:\Users\Вадим\Desktop\KGkjV4LxomKHPWwRcXkIYKdCtC3El8bBD7ArrdydvQ2iO6YErtZLVSFk5YKU2UDQhiZs23xtAQXnUK-ksi5ELWjooremAZa3tjk7BPF4CdECZ9QI0AajIW6R2_jI_Cm4x03TUK_SjlBkUhXylMiyIiQXi6jOq3OyhdIrcffrEemZLPb0YGWz8ETOqZIzy60AJRP1TzRBNBO_9ouPrnudzrAJ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824536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Последствия феодальной раздробленности русских земель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51125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b="1" dirty="0" smtClean="0"/>
              <a:t>Положительные </a:t>
            </a:r>
            <a:endParaRPr lang="ru-RU" b="1" dirty="0"/>
          </a:p>
          <a:p>
            <a:r>
              <a:rPr lang="ru-RU" dirty="0" smtClean="0"/>
              <a:t>быстрое </a:t>
            </a:r>
            <a:r>
              <a:rPr lang="ru-RU" dirty="0"/>
              <a:t>развитие крестьянского хозяйства, </a:t>
            </a:r>
            <a:r>
              <a:rPr lang="ru-RU" dirty="0" smtClean="0"/>
              <a:t>освоение </a:t>
            </a:r>
            <a:r>
              <a:rPr lang="ru-RU" dirty="0"/>
              <a:t>новых пахотных земель, </a:t>
            </a:r>
            <a:r>
              <a:rPr lang="ru-RU" dirty="0" smtClean="0"/>
              <a:t>увеличение вотчин</a:t>
            </a:r>
            <a:r>
              <a:rPr lang="ru-RU" dirty="0"/>
              <a:t>, которые для своего времени стали </a:t>
            </a:r>
            <a:r>
              <a:rPr lang="ru-RU" dirty="0" smtClean="0"/>
              <a:t> </a:t>
            </a:r>
            <a:r>
              <a:rPr lang="ru-RU" dirty="0"/>
              <a:t>прогрессивной формой ведения </a:t>
            </a:r>
            <a:r>
              <a:rPr lang="ru-RU" dirty="0" smtClean="0"/>
              <a:t>хозяйства;</a:t>
            </a:r>
          </a:p>
          <a:p>
            <a:r>
              <a:rPr lang="ru-RU" dirty="0" smtClean="0"/>
              <a:t>расцвет ремесла, каменного зодчества; </a:t>
            </a:r>
            <a:endParaRPr lang="ru-RU" dirty="0"/>
          </a:p>
          <a:p>
            <a:r>
              <a:rPr lang="ru-RU" dirty="0" smtClean="0"/>
              <a:t>рост </a:t>
            </a:r>
            <a:r>
              <a:rPr lang="ru-RU" dirty="0"/>
              <a:t>городов; </a:t>
            </a:r>
          </a:p>
          <a:p>
            <a:r>
              <a:rPr lang="ru-RU" dirty="0" smtClean="0"/>
              <a:t>развитие торговли;</a:t>
            </a:r>
          </a:p>
          <a:p>
            <a:r>
              <a:rPr lang="ru-RU" dirty="0"/>
              <a:t>п</a:t>
            </a:r>
            <a:r>
              <a:rPr lang="ru-RU" dirty="0" smtClean="0"/>
              <a:t>оявление новых </a:t>
            </a:r>
            <a:r>
              <a:rPr lang="ru-RU" dirty="0"/>
              <a:t>торговых </a:t>
            </a:r>
            <a:r>
              <a:rPr lang="ru-RU" dirty="0" smtClean="0"/>
              <a:t>путей.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51125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          Отрицательные</a:t>
            </a:r>
          </a:p>
          <a:p>
            <a:pPr>
              <a:buNone/>
            </a:pPr>
            <a:r>
              <a:rPr lang="ru-RU" b="1" dirty="0" smtClean="0"/>
              <a:t>-    </a:t>
            </a:r>
            <a:r>
              <a:rPr lang="ru-RU" dirty="0" smtClean="0"/>
              <a:t>постоянные </a:t>
            </a:r>
            <a:r>
              <a:rPr lang="ru-RU" dirty="0"/>
              <a:t>усобицы между князьями стали истощать силы русских земель, ослаблять их обороноспособность перед лицом внешней опасности;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дробление </a:t>
            </a:r>
            <a:r>
              <a:rPr lang="ru-RU" dirty="0"/>
              <a:t>русских земель на более мелкие княжества и земли между </a:t>
            </a:r>
            <a:r>
              <a:rPr lang="ru-RU" dirty="0" smtClean="0"/>
              <a:t>наследниками;</a:t>
            </a:r>
          </a:p>
          <a:p>
            <a:pPr>
              <a:buFontTx/>
              <a:buChar char="-"/>
            </a:pPr>
            <a:r>
              <a:rPr lang="ru-RU" dirty="0" smtClean="0"/>
              <a:t>распад </a:t>
            </a:r>
            <a:r>
              <a:rPr lang="ru-RU" dirty="0"/>
              <a:t>привел к </a:t>
            </a:r>
            <a:r>
              <a:rPr lang="ru-RU" dirty="0" smtClean="0"/>
              <a:t>активизации внешних врагов Руси.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Особенности  феодальной раздробленности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0070C0"/>
                </a:solidFill>
              </a:rPr>
              <a:t>Политический распад Руси был не был полным.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501317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1. </a:t>
            </a:r>
            <a:r>
              <a:rPr lang="ru-RU" dirty="0" smtClean="0"/>
              <a:t>Сохраняли  власть Великие киевские князья. </a:t>
            </a:r>
          </a:p>
          <a:p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dirty="0" smtClean="0"/>
              <a:t>За объединение русских земель выступала православная церковь.</a:t>
            </a:r>
          </a:p>
          <a:p>
            <a:r>
              <a:rPr lang="ru-RU" dirty="0" smtClean="0"/>
              <a:t>3.Сохранялись единый язык, общая  культура.</a:t>
            </a:r>
          </a:p>
          <a:p>
            <a:r>
              <a:rPr lang="ru-RU" dirty="0" smtClean="0"/>
              <a:t>4.Перед внешней опасностью русские земли объединялись.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68052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1097 г</a:t>
            </a:r>
            <a:r>
              <a:rPr lang="ru-RU" dirty="0" smtClean="0"/>
              <a:t>. Съезд русских князей в </a:t>
            </a:r>
            <a:r>
              <a:rPr lang="ru-RU" dirty="0" err="1" smtClean="0"/>
              <a:t>Любече</a:t>
            </a:r>
            <a:r>
              <a:rPr lang="ru-RU" dirty="0" smtClean="0"/>
              <a:t> постановил: « Каждый да держит отчину свою».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1132 г</a:t>
            </a:r>
            <a:r>
              <a:rPr lang="ru-RU" dirty="0" smtClean="0"/>
              <a:t>. Начало феодальной раздробленности «… и  разодралась Русская земля…»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Владимиро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- Суздальское княжество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3898776" cy="525658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Образовалось в междуречье Оки и Волги.</a:t>
            </a:r>
          </a:p>
          <a:p>
            <a:r>
              <a:rPr lang="ru-RU" dirty="0" smtClean="0"/>
              <a:t>Города: Ростов, Суздаль, Муром.</a:t>
            </a:r>
          </a:p>
          <a:p>
            <a:r>
              <a:rPr lang="ru-RU" dirty="0" smtClean="0"/>
              <a:t>С середины </a:t>
            </a:r>
            <a:r>
              <a:rPr lang="en-US" dirty="0" smtClean="0"/>
              <a:t>XII</a:t>
            </a:r>
            <a:r>
              <a:rPr lang="ru-RU" dirty="0" smtClean="0"/>
              <a:t> века столицей княжества стал город Владимир- на- </a:t>
            </a:r>
            <a:r>
              <a:rPr lang="ru-RU" dirty="0" err="1" smtClean="0"/>
              <a:t>Клязьме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Первым самостоятельным князем был Юрий Долгорукий (1125-1157)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6056" y="1268760"/>
            <a:ext cx="3816424" cy="525658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3300" b="1" dirty="0" smtClean="0"/>
              <a:t>Особенности хозяйствования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-основная </a:t>
            </a:r>
            <a:r>
              <a:rPr lang="ru-RU" dirty="0"/>
              <a:t>отрасль хозяйства – земледелие (наличие плодородных земель</a:t>
            </a:r>
            <a:r>
              <a:rPr lang="ru-RU" dirty="0" smtClean="0"/>
              <a:t>);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-постоянный </a:t>
            </a:r>
            <a:r>
              <a:rPr lang="ru-RU" dirty="0"/>
              <a:t>приток населения из-за набегов кочевников и наличия нормальных условий ведения </a:t>
            </a:r>
            <a:r>
              <a:rPr lang="ru-RU" dirty="0" smtClean="0"/>
              <a:t>хозяйства;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-нахождение </a:t>
            </a:r>
            <a:r>
              <a:rPr lang="ru-RU" dirty="0"/>
              <a:t>княжества на пересечении торговых </a:t>
            </a:r>
            <a:r>
              <a:rPr lang="ru-RU" dirty="0" smtClean="0"/>
              <a:t>путей;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- быстрый </a:t>
            </a:r>
            <a:r>
              <a:rPr lang="ru-RU" dirty="0"/>
              <a:t>рост городов. 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Политическая структура княжества.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3682752" cy="554461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Князь. Вече. Боярство.</a:t>
            </a:r>
          </a:p>
          <a:p>
            <a:r>
              <a:rPr lang="ru-RU" dirty="0"/>
              <a:t>Неограниченный характер княжеской </a:t>
            </a:r>
            <a:r>
              <a:rPr lang="ru-RU" dirty="0" smtClean="0"/>
              <a:t>власти.</a:t>
            </a:r>
          </a:p>
          <a:p>
            <a:r>
              <a:rPr lang="ru-RU" dirty="0" smtClean="0"/>
              <a:t>Совещательные </a:t>
            </a:r>
            <a:r>
              <a:rPr lang="ru-RU" dirty="0"/>
              <a:t>полномочия вече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Постоянная борьба князей с боярством.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124744"/>
            <a:ext cx="4752528" cy="5544616"/>
          </a:xfrm>
        </p:spPr>
        <p:txBody>
          <a:bodyPr/>
          <a:lstStyle/>
          <a:p>
            <a:r>
              <a:rPr lang="ru-RU" sz="2000" dirty="0" smtClean="0"/>
              <a:t>Юрий </a:t>
            </a:r>
            <a:r>
              <a:rPr lang="ru-RU" sz="2000" dirty="0"/>
              <a:t>Долгорукий </a:t>
            </a:r>
            <a:r>
              <a:rPr lang="ru-RU" sz="2000" dirty="0" smtClean="0"/>
              <a:t>( 1125-1157) проводил активную градостроительную политику     (Юрьев-Польский, Дмитров, Звенигород, Москва). Был князем Киевским.</a:t>
            </a:r>
          </a:p>
          <a:p>
            <a:r>
              <a:rPr lang="ru-RU" sz="2000" dirty="0" smtClean="0"/>
              <a:t>Андрей </a:t>
            </a:r>
            <a:r>
              <a:rPr lang="ru-RU" sz="2000" dirty="0" err="1" smtClean="0"/>
              <a:t>Боголюбский</a:t>
            </a:r>
            <a:r>
              <a:rPr lang="ru-RU" sz="2000" dirty="0" smtClean="0"/>
              <a:t> (1157-1174). Перенес великокняжеский престол во Владимир.</a:t>
            </a:r>
          </a:p>
          <a:p>
            <a:r>
              <a:rPr lang="ru-RU" sz="2000" dirty="0"/>
              <a:t>Всеволод Большое гнездо ( </a:t>
            </a:r>
            <a:r>
              <a:rPr lang="ru-RU" sz="2000" dirty="0" smtClean="0"/>
              <a:t>1176-1212) Упрочил </a:t>
            </a:r>
            <a:r>
              <a:rPr lang="ru-RU" sz="2000" dirty="0"/>
              <a:t>свою власть в княжестве и авторитет на Руси. Подчинил </a:t>
            </a:r>
            <a:r>
              <a:rPr lang="ru-RU" sz="2000" dirty="0" smtClean="0"/>
              <a:t>Чернигов</a:t>
            </a:r>
            <a:r>
              <a:rPr lang="ru-RU" sz="2000" dirty="0"/>
              <a:t>, Киев, Рязань, Новгород. Успешно воевал с Волжской </a:t>
            </a:r>
            <a:r>
              <a:rPr lang="ru-RU" sz="2000" dirty="0" err="1"/>
              <a:t>Булгарией</a:t>
            </a:r>
            <a:r>
              <a:rPr lang="ru-RU" sz="2000" dirty="0"/>
              <a:t> и половцами. Принял титул Великого князя Владимирского. Активный градостроитель.</a:t>
            </a: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Памятники культуры Владимиро-Суздальского княжества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4" name="Picture 4" descr="C:\Users\Вадим\Desktop\Vladimiro-Suzdalskoe-zodchestvo-768x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Новгородская республика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8064" y="1412776"/>
            <a:ext cx="3816424" cy="51125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   Особенности хозяйствования</a:t>
            </a:r>
          </a:p>
          <a:p>
            <a:r>
              <a:rPr lang="ru-RU" dirty="0" smtClean="0"/>
              <a:t>Ведущие отрасли хозяйства – торговля, ремесло. </a:t>
            </a:r>
          </a:p>
          <a:p>
            <a:r>
              <a:rPr lang="ru-RU" dirty="0" smtClean="0"/>
              <a:t>Слабое развитие земледелия из-за сурового климата.</a:t>
            </a:r>
          </a:p>
          <a:p>
            <a:r>
              <a:rPr lang="ru-RU" dirty="0" smtClean="0"/>
              <a:t>Широкое развитие промыслов ( пушной, рыболовство, солеварение, производство железа ).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6146" name="Picture 2" descr="C:\Users\Вадим\Desktop\novg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896544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559</Words>
  <Application>Microsoft Office PowerPoint</Application>
  <PresentationFormat>Экран (4:3)</PresentationFormat>
  <Paragraphs>70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Феодальная раздробленность Руси XII-XV </vt:lpstr>
      <vt:lpstr>Причины феодальной раздробленности</vt:lpstr>
      <vt:lpstr>Причины феодальной раздробленности</vt:lpstr>
      <vt:lpstr>Последствия феодальной раздробленности русских земель</vt:lpstr>
      <vt:lpstr>Особенности  феодальной раздробленности. Политический распад Руси был не был полным.</vt:lpstr>
      <vt:lpstr>Владимиро - Суздальское княжество</vt:lpstr>
      <vt:lpstr>Политическая структура княжества.</vt:lpstr>
      <vt:lpstr>Памятники культуры Владимиро-Суздальского княжества</vt:lpstr>
      <vt:lpstr>Новгородская республика</vt:lpstr>
      <vt:lpstr>Политическая структура республики</vt:lpstr>
      <vt:lpstr>Памятники культуры Новгородской земли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Феодальная раздробленность Руси XII-XIII века</dc:title>
  <dc:creator>Вадим</dc:creator>
  <cp:lastModifiedBy>admin</cp:lastModifiedBy>
  <cp:revision>23</cp:revision>
  <dcterms:created xsi:type="dcterms:W3CDTF">2021-10-17T08:44:25Z</dcterms:created>
  <dcterms:modified xsi:type="dcterms:W3CDTF">2021-10-18T09:25:10Z</dcterms:modified>
</cp:coreProperties>
</file>