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84" r:id="rId5"/>
    <p:sldId id="258" r:id="rId6"/>
    <p:sldId id="285" r:id="rId7"/>
    <p:sldId id="286" r:id="rId8"/>
    <p:sldId id="270" r:id="rId9"/>
    <p:sldId id="268" r:id="rId10"/>
    <p:sldId id="269" r:id="rId11"/>
    <p:sldId id="271" r:id="rId12"/>
    <p:sldId id="273" r:id="rId13"/>
    <p:sldId id="274" r:id="rId14"/>
    <p:sldId id="275" r:id="rId15"/>
    <p:sldId id="287" r:id="rId16"/>
    <p:sldId id="288" r:id="rId17"/>
    <p:sldId id="276" r:id="rId18"/>
    <p:sldId id="277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1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235FC-7053-456C-A6E1-F963FA5381EE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94D3A-8E0A-4426-AC7E-0205C04BC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235FC-7053-456C-A6E1-F963FA5381EE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94D3A-8E0A-4426-AC7E-0205C04BC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235FC-7053-456C-A6E1-F963FA5381EE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94D3A-8E0A-4426-AC7E-0205C04BC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235FC-7053-456C-A6E1-F963FA5381EE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94D3A-8E0A-4426-AC7E-0205C04BC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235FC-7053-456C-A6E1-F963FA5381EE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94D3A-8E0A-4426-AC7E-0205C04BC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235FC-7053-456C-A6E1-F963FA5381EE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94D3A-8E0A-4426-AC7E-0205C04BC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235FC-7053-456C-A6E1-F963FA5381EE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94D3A-8E0A-4426-AC7E-0205C04BC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235FC-7053-456C-A6E1-F963FA5381EE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94D3A-8E0A-4426-AC7E-0205C04BC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235FC-7053-456C-A6E1-F963FA5381EE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94D3A-8E0A-4426-AC7E-0205C04BC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235FC-7053-456C-A6E1-F963FA5381EE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94D3A-8E0A-4426-AC7E-0205C04BC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235FC-7053-456C-A6E1-F963FA5381EE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94D3A-8E0A-4426-AC7E-0205C04BC4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A8235FC-7053-456C-A6E1-F963FA5381EE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994D3A-8E0A-4426-AC7E-0205C04BC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slide" Target="slide1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714356"/>
            <a:ext cx="8786874" cy="422681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Испарение и конденсация.</a:t>
            </a:r>
            <a:br>
              <a:rPr lang="ru-RU" sz="6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Насыщенный пар.</a:t>
            </a:r>
            <a:br>
              <a:rPr lang="ru-RU" sz="6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Влажность воздуха</a:t>
            </a:r>
            <a:endParaRPr lang="ru-RU" sz="60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826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urier New" pitchFamily="49" charset="0"/>
                <a:ea typeface="+mn-ea"/>
                <a:cs typeface="Courier New" pitchFamily="49" charset="0"/>
              </a:rPr>
              <a:t>Приборы для определения относительной влажности воздуха</a:t>
            </a:r>
          </a:p>
        </p:txBody>
      </p:sp>
      <p:pic>
        <p:nvPicPr>
          <p:cNvPr id="5" name="Рисунок 4" descr="{172F8120-3773-4560-853F-CE7BCA4D5FE1}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428992" y="2928934"/>
            <a:ext cx="1723830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{1F88EE03-99FA-4FD1-B468-15EC6B29D306}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929322" y="3643314"/>
            <a:ext cx="2847980" cy="2809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{98F21668-5C5B-4929-8C01-78644BE5A62E}.gif"/>
          <p:cNvPicPr>
            <a:picLocks noChangeAspect="1"/>
          </p:cNvPicPr>
          <p:nvPr/>
        </p:nvPicPr>
        <p:blipFill>
          <a:blip r:embed="rId4" cstate="email"/>
          <a:srcRect l="29643" t="5000" r="17857" b="8000"/>
          <a:stretch>
            <a:fillRect/>
          </a:stretch>
        </p:blipFill>
        <p:spPr>
          <a:xfrm>
            <a:off x="285720" y="2428868"/>
            <a:ext cx="2051995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142844" y="1571612"/>
            <a:ext cx="2500330" cy="7143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Волосной гигрометр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hlinkClick r:id="rId6" action="ppaction://hlinksldjump"/>
          </p:cNvPr>
          <p:cNvSpPr/>
          <p:nvPr/>
        </p:nvSpPr>
        <p:spPr>
          <a:xfrm>
            <a:off x="3000364" y="2071678"/>
            <a:ext cx="2571768" cy="7143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Психрометр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>
            <a:hlinkClick r:id="rId7" action="ppaction://hlinksldjump"/>
          </p:cNvPr>
          <p:cNvSpPr/>
          <p:nvPr/>
        </p:nvSpPr>
        <p:spPr>
          <a:xfrm>
            <a:off x="5929322" y="2714620"/>
            <a:ext cx="2857520" cy="7143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Конденсационный гигрометр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urier New" pitchFamily="49" charset="0"/>
                <a:ea typeface="+mn-ea"/>
                <a:cs typeface="Courier New" pitchFamily="49" charset="0"/>
              </a:rPr>
              <a:t>Волосной гигрометр</a:t>
            </a:r>
          </a:p>
        </p:txBody>
      </p:sp>
      <p:pic>
        <p:nvPicPr>
          <p:cNvPr id="4" name="Содержимое 3" descr="{98F21668-5C5B-4929-8C01-78644BE5A62E}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l="6250" t="4375" r="17187" b="8125"/>
          <a:stretch>
            <a:fillRect/>
          </a:stretch>
        </p:blipFill>
        <p:spPr>
          <a:xfrm>
            <a:off x="2143108" y="1142984"/>
            <a:ext cx="4214842" cy="344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1.thumb.JPG"/>
          <p:cNvPicPr>
            <a:picLocks noChangeAspect="1"/>
          </p:cNvPicPr>
          <p:nvPr/>
        </p:nvPicPr>
        <p:blipFill>
          <a:blip r:embed="rId3" cstate="email">
            <a:lum bright="10000"/>
          </a:blip>
          <a:stretch>
            <a:fillRect/>
          </a:stretch>
        </p:blipFill>
        <p:spPr>
          <a:xfrm>
            <a:off x="6429388" y="3286124"/>
            <a:ext cx="2549966" cy="2678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050002.jpg"/>
          <p:cNvPicPr>
            <a:picLocks noChangeAspect="1"/>
          </p:cNvPicPr>
          <p:nvPr/>
        </p:nvPicPr>
        <p:blipFill>
          <a:blip r:embed="rId4" cstate="email">
            <a:lum bright="10000"/>
          </a:blip>
          <a:stretch>
            <a:fillRect/>
          </a:stretch>
        </p:blipFill>
        <p:spPr>
          <a:xfrm>
            <a:off x="142844" y="1000108"/>
            <a:ext cx="1643074" cy="2668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42844" y="4714884"/>
            <a:ext cx="6373372" cy="17859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Принцип действия волосного гигрометра основан на свойстве обезжиренного волоса ( человека или животного)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изменять свою длину в зависимости от влажности воздуха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 котором он находится.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urier New" pitchFamily="49" charset="0"/>
                <a:ea typeface="+mn-ea"/>
                <a:cs typeface="Courier New" pitchFamily="49" charset="0"/>
              </a:rPr>
              <a:t>Психрометр</a:t>
            </a:r>
          </a:p>
        </p:txBody>
      </p:sp>
      <p:pic>
        <p:nvPicPr>
          <p:cNvPr id="6" name="Рисунок 5" descr="http://class-fizika.narod.ru/8_class/8_urok/8_agreg/3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571480"/>
            <a:ext cx="107157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{172F8120-3773-4560-853F-CE7BCA4D5FE1}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2928934"/>
            <a:ext cx="2214578" cy="3395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357290" y="642918"/>
            <a:ext cx="7500958" cy="200026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 психрометре есть два термометра.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Один - обычный, его называют сухим.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Он измеряет температуру окружающего воздуха. Колба другого термометра обмотана тканевым фитилем и опущена в емкость с водой. Второй термометр показывает не температуру воздуха, 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температуру влажного фитиля, отсюда и название увлажненный термометр.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714614" y="2786064"/>
          <a:ext cx="6215103" cy="3904787"/>
        </p:xfrm>
        <a:graphic>
          <a:graphicData uri="http://schemas.openxmlformats.org/drawingml/2006/table">
            <a:tbl>
              <a:tblPr/>
              <a:tblGrid>
                <a:gridCol w="986889"/>
                <a:gridCol w="492560"/>
                <a:gridCol w="492560"/>
                <a:gridCol w="492560"/>
                <a:gridCol w="492560"/>
                <a:gridCol w="492560"/>
                <a:gridCol w="492560"/>
                <a:gridCol w="492560"/>
                <a:gridCol w="492560"/>
                <a:gridCol w="402896"/>
                <a:gridCol w="442419"/>
                <a:gridCol w="442419"/>
              </a:tblGrid>
              <a:tr h="26906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Показания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сухого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термо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метра, °С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Разность показаний  сухого и влажного термометра, °С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2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61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54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Относительная влажность, %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711">
                <a:tc>
                  <a:txBody>
                    <a:bodyPr/>
                    <a:lstStyle/>
                    <a:p>
                      <a:pPr marR="15875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694">
                <a:tc>
                  <a:txBody>
                    <a:bodyPr/>
                    <a:lstStyle/>
                    <a:p>
                      <a:pPr marR="15875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694"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—   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8439">
                <a:tc>
                  <a:txBody>
                    <a:bodyPr/>
                    <a:lstStyle/>
                    <a:p>
                      <a:pPr marR="15557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694">
                <a:tc>
                  <a:txBody>
                    <a:bodyPr/>
                    <a:lstStyle/>
                    <a:p>
                      <a:pPr marR="15557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694">
                <a:tc>
                  <a:txBody>
                    <a:bodyPr/>
                    <a:lstStyle/>
                    <a:p>
                      <a:pPr marR="15875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694">
                <a:tc>
                  <a:txBody>
                    <a:bodyPr/>
                    <a:lstStyle/>
                    <a:p>
                      <a:pPr marR="15875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694">
                <a:tc>
                  <a:txBody>
                    <a:bodyPr/>
                    <a:lstStyle/>
                    <a:p>
                      <a:pPr marR="15875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694">
                <a:tc>
                  <a:txBody>
                    <a:bodyPr/>
                    <a:lstStyle/>
                    <a:p>
                      <a:pPr marR="14922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694"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694"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694">
                <a:tc>
                  <a:txBody>
                    <a:bodyPr/>
                    <a:lstStyle/>
                    <a:p>
                      <a:pPr marR="15557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694">
                <a:tc>
                  <a:txBody>
                    <a:bodyPr/>
                    <a:lstStyle/>
                    <a:p>
                      <a:pPr marR="16129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694"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694">
                <a:tc>
                  <a:txBody>
                    <a:bodyPr/>
                    <a:lstStyle/>
                    <a:p>
                      <a:pPr marR="15557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466" marR="20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8683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ourier New" pitchFamily="49" charset="0"/>
                <a:ea typeface="+mn-ea"/>
                <a:cs typeface="Courier New" pitchFamily="49" charset="0"/>
              </a:rPr>
              <a:t>Практическая работа</a:t>
            </a:r>
            <a:r>
              <a:rPr lang="ru-RU" sz="3600" b="1" dirty="0" smtClean="0">
                <a:solidFill>
                  <a:srgbClr val="0070C0"/>
                </a:solidFill>
                <a:latin typeface="Courier New" pitchFamily="49" charset="0"/>
                <a:ea typeface="+mn-ea"/>
                <a:cs typeface="Courier New" pitchFamily="49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Courier New" pitchFamily="49" charset="0"/>
                <a:ea typeface="+mn-ea"/>
                <a:cs typeface="Courier New" pitchFamily="49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Courier New" pitchFamily="49" charset="0"/>
                <a:ea typeface="+mn-ea"/>
                <a:cs typeface="Courier New" pitchFamily="49" charset="0"/>
              </a:rPr>
              <a:t>«Определение влажности воздуха»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714488"/>
          <a:ext cx="8072495" cy="38369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120208"/>
                <a:gridCol w="1656184"/>
                <a:gridCol w="1800200"/>
                <a:gridCol w="1656184"/>
                <a:gridCol w="1839719"/>
              </a:tblGrid>
              <a:tr h="157163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Показание сухого термометра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600" baseline="-25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сух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, °С 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Показание влажного термометра </a:t>
                      </a:r>
                      <a:endParaRPr lang="ru-RU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800" baseline="-25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вл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, °С </a:t>
                      </a:r>
                      <a:endParaRPr lang="ru-RU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Разность показаний термометров </a:t>
                      </a:r>
                      <a:endParaRPr lang="ru-RU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ru-RU" sz="1800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, °C </a:t>
                      </a:r>
                      <a:endParaRPr lang="ru-RU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Относительная влажность воздуха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φ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, % </a:t>
                      </a:r>
                      <a:endParaRPr lang="ru-RU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95709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Кабинет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95709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Коридор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285984" y="1857364"/>
            <a:ext cx="3857652" cy="31432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4286256"/>
            <a:ext cx="4000528" cy="3682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Зона комфорта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785786" cy="57150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60%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-1714544" y="3500438"/>
            <a:ext cx="5286412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85786" y="6000768"/>
            <a:ext cx="750099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одержимое 2"/>
          <p:cNvSpPr txBox="1">
            <a:spLocks/>
          </p:cNvSpPr>
          <p:nvPr/>
        </p:nvSpPr>
        <p:spPr>
          <a:xfrm>
            <a:off x="0" y="4643446"/>
            <a:ext cx="785786" cy="571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40%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1928794" y="6143644"/>
            <a:ext cx="857256" cy="571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°С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786446" y="6072206"/>
            <a:ext cx="857256" cy="571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°С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0800000">
            <a:off x="928662" y="1857364"/>
            <a:ext cx="571504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3858414" y="3714752"/>
            <a:ext cx="4571238" cy="79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762" y="3714752"/>
            <a:ext cx="4571238" cy="79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928662" y="5000636"/>
            <a:ext cx="571504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Улыбающееся лицо 32"/>
          <p:cNvSpPr/>
          <p:nvPr/>
        </p:nvSpPr>
        <p:spPr>
          <a:xfrm>
            <a:off x="3214678" y="2071678"/>
            <a:ext cx="2071702" cy="1928826"/>
          </a:xfrm>
          <a:prstGeom prst="smileyFace">
            <a:avLst>
              <a:gd name="adj" fmla="val 4653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1571604" y="142852"/>
            <a:ext cx="721523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Зона комфорта для человека.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6929454" y="6215082"/>
            <a:ext cx="2071670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температура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0" y="500042"/>
            <a:ext cx="2071670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влажность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8786874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Значение влажности воздуха</a:t>
            </a:r>
            <a:endParaRPr lang="ru-RU" sz="32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692696"/>
            <a:ext cx="8424936" cy="61653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 влажности зависит интенсивность испарения влаги с поверхности кожи человека. А испарение влаги имеет большое значение для поддержания температуры тела постоянной. Наиболее благоприятная для человека относительная влажность воздуха (40-60%). Высокую температуру легче переносить при сухом воздухе. Поэтому 40° С в сухой пустыне могут не так сильно изнурять, как 30° С в городе после ливня, когда влажность доходит до 70%. Чтобы не перегреться, организму в жару надо бы интенсивно потеть, но при высокой влажности пот не будет успевать высыхать, а будет, как говорят, лить ручьём, что не даст спасительного охлаждения тела. Низкая влажность воздуха в жарких странах используется и в медицинских целях. В частности, для лечения почек, когда требуется ослабить нагрузку на них. При высокой температуре воздуха и низкой влажности человек, сильно потея, выводит влагу из организма большей частью не через почки, а через кожу.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Большое значение имеет знание влажности в метеорологии для предсказания погоды. Конденсация водяного пара приводит к образованию облаков и последующему выпадению осадков.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В ткацком, кондитерском и других производствах для нормального течения процесса необходима определённая влажность. Хранение произведений искусства и книг требует поддержания влажности воздуха на необходимом уровне. Поэтому в музеях на стенах вы можете видеть психрометры.</a:t>
            </a:r>
          </a:p>
          <a:p>
            <a:pPr algn="just">
              <a:buNone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8786874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Установи соответствие</a:t>
            </a:r>
            <a:endParaRPr lang="ru-RU" sz="32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836712"/>
            <a:ext cx="8496944" cy="57332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908720"/>
          <a:ext cx="8136904" cy="5468112"/>
        </p:xfrm>
        <a:graphic>
          <a:graphicData uri="http://schemas.openxmlformats.org/drawingml/2006/table">
            <a:tbl>
              <a:tblPr/>
              <a:tblGrid>
                <a:gridCol w="2880320"/>
                <a:gridCol w="5256584"/>
              </a:tblGrid>
              <a:tr h="4464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А. парообразование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насыщенный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кипение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ненасыщенный </a:t>
                      </a:r>
                      <a:endParaRPr lang="ru-RU" sz="24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пар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испарение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1.Процесс перехода вещества из жидкости в газ, происходящий с поверхности жидкости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Процесс перехода вещества из жидкости в газ, происходящий по всему объему жидкости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3.Пар, находящийся в динамическом равновесии со своей жидкостью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 Процесс перехода вещества из жидкости в газ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17365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 Пар, не находящийся в динамическом равновесии со своей жидкостью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540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Интересные явления, связанные с водяным паром в воздухе.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Рисунок 3" descr="облака2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5286380" y="1357298"/>
            <a:ext cx="367864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облак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4214818"/>
            <a:ext cx="3597151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1285860"/>
            <a:ext cx="4857784" cy="507209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Облака</a:t>
            </a:r>
            <a:r>
              <a:rPr lang="ru-RU" sz="2800" b="1" dirty="0" smtClean="0"/>
              <a:t>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взвешенные в атмосфере продукты конденсации водяного пара, видимые на небе с поверхности земли.</a:t>
            </a:r>
          </a:p>
          <a:p>
            <a:pPr>
              <a:buNone/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Облака состоят из мельчайших капель воды и/или кристаллов льда (называемых </a:t>
            </a:r>
            <a:r>
              <a:rPr lang="ru-RU" sz="1700" b="1" i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облачными элементами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).Капельные облачные элементы наблюдаются при температуре воздуха в облаке выше −10 °C; от −10 до −15 °C облака имеют смешанный состав (капли и кристаллы), а при температуре в облаке ниже −15 °C — кристаллические.</a:t>
            </a:r>
          </a:p>
          <a:p>
            <a:pPr algn="just">
              <a:buNone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540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Интересные явления, связанные с водяным паром в воздухе.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57818" y="1142984"/>
            <a:ext cx="3571900" cy="2340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3786189"/>
            <a:ext cx="3571900" cy="2887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85720" y="1142984"/>
            <a:ext cx="4786346" cy="54292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Туман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— атмосферное явление, скопление в воздухе мельчайших продуктов конденсации водяного пара (при температуре воздуха выше −10° это мельчайшие капельки воды, при −10…-15° — смесь капелек воды и кристалликов льда, при температуре ниже −15° — кристаллики льда, сверкающие в солнечных лучах или в свете луны и фонарей).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Относительная влажность воздуха при туманах обычно близка к 100 % (по крайней мере, превышает 85-90 %).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540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Интересные явления, связанные с водяным паром в воздухе.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14282" y="1285860"/>
            <a:ext cx="4929222" cy="535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26134" y="1214422"/>
            <a:ext cx="340189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роса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14942" y="3786190"/>
            <a:ext cx="3568083" cy="2678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42844" y="1357298"/>
            <a:ext cx="4857784" cy="507209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Роса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—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вид атмосферных осадков, образующихся на поверхности земли, растениях, предметах, крышах зданий, автомобилях и других предметах.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Из-за охлаждения воздуха водяной пар конденсируется на объектах вблизи земли и превращается в капли воды. Это происходит обычно ночью. В пустынных регионах роса является важным источником влаги для растительности.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9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>
            <a:spLocks noChangeArrowheads="1"/>
          </p:cNvSpPr>
          <p:nvPr/>
        </p:nvSpPr>
        <p:spPr bwMode="auto">
          <a:xfrm rot="16200000">
            <a:off x="1687116" y="-1246956"/>
            <a:ext cx="3284984" cy="6156176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vert="eaVert" anchor="ctr"/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Парообразование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– процесс перехода вещества из жидкого состояния в газообразное</a:t>
            </a:r>
          </a:p>
          <a:p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Скругленный прямоугольник 13"/>
          <p:cNvSpPr>
            <a:spLocks noChangeArrowheads="1"/>
          </p:cNvSpPr>
          <p:nvPr/>
        </p:nvSpPr>
        <p:spPr bwMode="auto">
          <a:xfrm rot="16200000">
            <a:off x="4319972" y="2096852"/>
            <a:ext cx="3096344" cy="604867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vert="eaVert" anchor="ctr"/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Конденсация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- процесс перехода вещества из газообразного состояния в жидкое</a:t>
            </a:r>
          </a:p>
          <a:p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540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Интересные явления, связанные с водяным паром в воздухе.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23369" y="1376362"/>
            <a:ext cx="3543300" cy="249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285720" y="1285860"/>
            <a:ext cx="4857784" cy="535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Рисунок 5" descr="иней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1214422"/>
            <a:ext cx="352427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85720" y="1285860"/>
            <a:ext cx="4572032" cy="507209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Иней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— один из видов    нарастающих твёрдых атмосферных осадков. Представляет собой тонкий слой кристаллического льда различной мощности. Кристаллы инея при слабых морозах имеют форму шестиугольных призм, при умеренных - пластинок, а при сильных - тупоконечных игл.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Иней образуется путём десублимации водяного пара из воздуха на различных поверхностях.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540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Интересные явления, связанные с водяным паром в воздухе.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42844" y="1285860"/>
            <a:ext cx="5000660" cy="535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ru-RU" sz="3200" b="1" dirty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" name="Рисунок 9" descr="еффект прандтля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57950" y="1000108"/>
            <a:ext cx="2000264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еффект прандтля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3357562"/>
            <a:ext cx="3429024" cy="3333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85720" y="1357298"/>
            <a:ext cx="4429156" cy="485778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Эффект Прандтля —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Глоерта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явление, заключающееся в возникновении облака позади объекта, летящего на околозвуковой скорости в условиях повышенной влажности воздуха. Чаще всего наблюдается у самолётов. При очень высокой влажности этот эффект возникает также при полётах на меньших скоростях.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540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Интересные явления, связанные с водяным паром в воздухе.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42844" y="1285860"/>
            <a:ext cx="5000660" cy="535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ru-RU" sz="3200" b="1" dirty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Рисунок 5" descr="паргелий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72132" y="1142984"/>
            <a:ext cx="2947999" cy="2447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паргелий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3786190"/>
            <a:ext cx="4143372" cy="276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42844" y="1357298"/>
            <a:ext cx="4214842" cy="507209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Паргелий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(от др.-греч.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παρα-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и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ἥλιος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«солнце» — ложное солнце) — один из видов гало, выглядит как светлое радужное пятно на уровне солнца. Возникает вследствие преломления солнечного света в анизотропно ориентированных кристалликах льда, парящих в атмосфере.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9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>
            <a:spLocks noChangeArrowheads="1"/>
          </p:cNvSpPr>
          <p:nvPr/>
        </p:nvSpPr>
        <p:spPr bwMode="auto">
          <a:xfrm rot="16200000">
            <a:off x="2750332" y="-1035876"/>
            <a:ext cx="3714776" cy="8501124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vert="eaVert" anchor="ctr"/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Виды парообразования:</a:t>
            </a:r>
          </a:p>
          <a:p>
            <a:pPr algn="ctr"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испарение</a:t>
            </a:r>
          </a:p>
          <a:p>
            <a:pPr algn="ctr"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кипение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9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>
            <a:spLocks noChangeArrowheads="1"/>
          </p:cNvSpPr>
          <p:nvPr/>
        </p:nvSpPr>
        <p:spPr bwMode="auto">
          <a:xfrm rot="16200000">
            <a:off x="3926018" y="-3341842"/>
            <a:ext cx="1440160" cy="8501124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vert="eaVert" anchor="ctr"/>
          <a:lstStyle/>
          <a:p>
            <a:pPr algn="ctr"/>
            <a:r>
              <a:rPr lang="ru-RU" sz="2800" dirty="0"/>
              <a:t> </a:t>
            </a:r>
            <a:endParaRPr lang="ru-RU" sz="28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От каких факторов зависит скорость испарения?</a:t>
            </a:r>
          </a:p>
          <a:p>
            <a:pPr algn="ctr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Скругленный прямоугольник 13"/>
          <p:cNvSpPr>
            <a:spLocks noChangeArrowheads="1"/>
          </p:cNvSpPr>
          <p:nvPr/>
        </p:nvSpPr>
        <p:spPr bwMode="auto">
          <a:xfrm rot="16200000">
            <a:off x="4286058" y="-1901682"/>
            <a:ext cx="576064" cy="8501124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vert="eaVert" anchor="ctr"/>
          <a:lstStyle/>
          <a:p>
            <a:pPr algn="ctr"/>
            <a:r>
              <a:rPr lang="ru-RU" sz="2800" dirty="0"/>
              <a:t> </a:t>
            </a:r>
            <a:endParaRPr lang="ru-RU" sz="28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От рода жидкости</a:t>
            </a:r>
          </a:p>
          <a:p>
            <a:pPr algn="ctr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13"/>
          <p:cNvSpPr>
            <a:spLocks noChangeArrowheads="1"/>
          </p:cNvSpPr>
          <p:nvPr/>
        </p:nvSpPr>
        <p:spPr bwMode="auto">
          <a:xfrm rot="16200000">
            <a:off x="4236362" y="1532390"/>
            <a:ext cx="675456" cy="8501124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vert="eaVert" anchor="ctr"/>
          <a:lstStyle/>
          <a:p>
            <a:pPr algn="ctr"/>
            <a:r>
              <a:rPr lang="ru-RU" sz="2800" dirty="0"/>
              <a:t> </a:t>
            </a:r>
            <a:endParaRPr lang="ru-RU" sz="28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От притока воздуха</a:t>
            </a:r>
          </a:p>
          <a:p>
            <a:pPr algn="ctr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Скругленный прямоугольник 13"/>
          <p:cNvSpPr>
            <a:spLocks noChangeArrowheads="1"/>
          </p:cNvSpPr>
          <p:nvPr/>
        </p:nvSpPr>
        <p:spPr bwMode="auto">
          <a:xfrm rot="16200000">
            <a:off x="4286058" y="-893570"/>
            <a:ext cx="576064" cy="8501124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vert="eaVert" anchor="ctr"/>
          <a:lstStyle/>
          <a:p>
            <a:pPr algn="ctr"/>
            <a:r>
              <a:rPr lang="ru-RU" sz="2800" dirty="0"/>
              <a:t> </a:t>
            </a:r>
            <a:endParaRPr lang="ru-RU" sz="28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От температуры</a:t>
            </a:r>
          </a:p>
          <a:p>
            <a:pPr algn="ctr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Скругленный прямоугольник 13"/>
          <p:cNvSpPr>
            <a:spLocks noChangeArrowheads="1"/>
          </p:cNvSpPr>
          <p:nvPr/>
        </p:nvSpPr>
        <p:spPr bwMode="auto">
          <a:xfrm rot="16200000">
            <a:off x="4034030" y="222554"/>
            <a:ext cx="1080120" cy="8501124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vert="eaVert" anchor="ctr"/>
          <a:lstStyle/>
          <a:p>
            <a:pPr algn="ctr"/>
            <a:r>
              <a:rPr lang="ru-RU" sz="2800" dirty="0"/>
              <a:t> </a:t>
            </a:r>
            <a:endParaRPr lang="ru-RU" sz="28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От площади свободной поверхности</a:t>
            </a:r>
          </a:p>
          <a:p>
            <a:pPr algn="ctr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Группа 90"/>
          <p:cNvGrpSpPr/>
          <p:nvPr/>
        </p:nvGrpSpPr>
        <p:grpSpPr>
          <a:xfrm>
            <a:off x="428596" y="1000108"/>
            <a:ext cx="3643338" cy="4143404"/>
            <a:chOff x="571472" y="1000108"/>
            <a:chExt cx="3500462" cy="3974678"/>
          </a:xfrm>
        </p:grpSpPr>
        <p:pic>
          <p:nvPicPr>
            <p:cNvPr id="1026" name="Picture 2" descr="C:\Users\Трофимовы\Desktop\{16E92D84-FC6D-459C-9D18-584E19A8405A}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71472" y="1000108"/>
              <a:ext cx="3500462" cy="397467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89" name="Полилиния 88"/>
            <p:cNvSpPr/>
            <p:nvPr/>
          </p:nvSpPr>
          <p:spPr>
            <a:xfrm>
              <a:off x="2000232" y="2285992"/>
              <a:ext cx="255982" cy="1571636"/>
            </a:xfrm>
            <a:custGeom>
              <a:avLst/>
              <a:gdLst>
                <a:gd name="connsiteX0" fmla="*/ 0 w 255982"/>
                <a:gd name="connsiteY0" fmla="*/ 1443645 h 1571636"/>
                <a:gd name="connsiteX1" fmla="*/ 63996 w 255982"/>
                <a:gd name="connsiteY1" fmla="*/ 1443645 h 1571636"/>
                <a:gd name="connsiteX2" fmla="*/ 63996 w 255982"/>
                <a:gd name="connsiteY2" fmla="*/ 0 h 1571636"/>
                <a:gd name="connsiteX3" fmla="*/ 191987 w 255982"/>
                <a:gd name="connsiteY3" fmla="*/ 0 h 1571636"/>
                <a:gd name="connsiteX4" fmla="*/ 191987 w 255982"/>
                <a:gd name="connsiteY4" fmla="*/ 1443645 h 1571636"/>
                <a:gd name="connsiteX5" fmla="*/ 255982 w 255982"/>
                <a:gd name="connsiteY5" fmla="*/ 1443645 h 1571636"/>
                <a:gd name="connsiteX6" fmla="*/ 127991 w 255982"/>
                <a:gd name="connsiteY6" fmla="*/ 1571636 h 1571636"/>
                <a:gd name="connsiteX7" fmla="*/ 0 w 255982"/>
                <a:gd name="connsiteY7" fmla="*/ 1443645 h 157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982" h="1571636">
                  <a:moveTo>
                    <a:pt x="0" y="1443645"/>
                  </a:moveTo>
                  <a:lnTo>
                    <a:pt x="63996" y="1443645"/>
                  </a:lnTo>
                  <a:lnTo>
                    <a:pt x="63996" y="0"/>
                  </a:lnTo>
                  <a:lnTo>
                    <a:pt x="191987" y="0"/>
                  </a:lnTo>
                  <a:lnTo>
                    <a:pt x="191987" y="1443645"/>
                  </a:lnTo>
                  <a:lnTo>
                    <a:pt x="255982" y="1443645"/>
                  </a:lnTo>
                  <a:lnTo>
                    <a:pt x="127991" y="1571636"/>
                  </a:lnTo>
                  <a:lnTo>
                    <a:pt x="0" y="144364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0" name="Полилиния 89"/>
            <p:cNvSpPr/>
            <p:nvPr/>
          </p:nvSpPr>
          <p:spPr>
            <a:xfrm rot="10800000">
              <a:off x="2357422" y="2214554"/>
              <a:ext cx="285752" cy="1643074"/>
            </a:xfrm>
            <a:custGeom>
              <a:avLst/>
              <a:gdLst>
                <a:gd name="connsiteX0" fmla="*/ 0 w 285752"/>
                <a:gd name="connsiteY0" fmla="*/ 1500198 h 1643074"/>
                <a:gd name="connsiteX1" fmla="*/ 71438 w 285752"/>
                <a:gd name="connsiteY1" fmla="*/ 1500198 h 1643074"/>
                <a:gd name="connsiteX2" fmla="*/ 71438 w 285752"/>
                <a:gd name="connsiteY2" fmla="*/ 0 h 1643074"/>
                <a:gd name="connsiteX3" fmla="*/ 214314 w 285752"/>
                <a:gd name="connsiteY3" fmla="*/ 0 h 1643074"/>
                <a:gd name="connsiteX4" fmla="*/ 214314 w 285752"/>
                <a:gd name="connsiteY4" fmla="*/ 1500198 h 1643074"/>
                <a:gd name="connsiteX5" fmla="*/ 285752 w 285752"/>
                <a:gd name="connsiteY5" fmla="*/ 1500198 h 1643074"/>
                <a:gd name="connsiteX6" fmla="*/ 142876 w 285752"/>
                <a:gd name="connsiteY6" fmla="*/ 1643074 h 1643074"/>
                <a:gd name="connsiteX7" fmla="*/ 0 w 285752"/>
                <a:gd name="connsiteY7" fmla="*/ 1500198 h 164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2" h="1643074">
                  <a:moveTo>
                    <a:pt x="0" y="1500198"/>
                  </a:moveTo>
                  <a:lnTo>
                    <a:pt x="71438" y="1500198"/>
                  </a:lnTo>
                  <a:lnTo>
                    <a:pt x="71438" y="0"/>
                  </a:lnTo>
                  <a:lnTo>
                    <a:pt x="214314" y="0"/>
                  </a:lnTo>
                  <a:lnTo>
                    <a:pt x="214314" y="1500198"/>
                  </a:lnTo>
                  <a:lnTo>
                    <a:pt x="285752" y="1500198"/>
                  </a:lnTo>
                  <a:lnTo>
                    <a:pt x="142876" y="1643074"/>
                  </a:lnTo>
                  <a:lnTo>
                    <a:pt x="0" y="1500198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Рассмотрим процессы, происходящие в закрытом сосуде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13"/>
          <p:cNvSpPr>
            <a:spLocks noChangeArrowheads="1"/>
          </p:cNvSpPr>
          <p:nvPr/>
        </p:nvSpPr>
        <p:spPr bwMode="auto">
          <a:xfrm rot="16200000">
            <a:off x="5251233" y="733545"/>
            <a:ext cx="3000395" cy="421484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vert="eaVert" anchor="ctr"/>
          <a:lstStyle/>
          <a:p>
            <a:pPr>
              <a:spcBef>
                <a:spcPct val="50000"/>
              </a:spcBef>
            </a:pPr>
            <a:endParaRPr 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С течением времени в сосуде устанавливается </a:t>
            </a:r>
            <a:r>
              <a:rPr lang="ru-RU" sz="24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динамическое равновесие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(число молекул, покидающих жидкость в единицу времени, равно числу молекул, возвращающихся в жидкость)</a:t>
            </a:r>
          </a:p>
          <a:p>
            <a:pPr>
              <a:spcBef>
                <a:spcPct val="50000"/>
              </a:spcBef>
            </a:pPr>
            <a:endParaRPr lang="ru-RU" sz="20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 Box 168"/>
          <p:cNvSpPr txBox="1">
            <a:spLocks noChangeArrowheads="1"/>
          </p:cNvSpPr>
          <p:nvPr/>
        </p:nvSpPr>
        <p:spPr bwMode="auto">
          <a:xfrm>
            <a:off x="5416550" y="5105400"/>
            <a:ext cx="2179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3" name="Text Box 169"/>
          <p:cNvSpPr txBox="1">
            <a:spLocks noChangeArrowheads="1"/>
          </p:cNvSpPr>
          <p:nvPr/>
        </p:nvSpPr>
        <p:spPr bwMode="auto">
          <a:xfrm>
            <a:off x="1671638" y="5537200"/>
            <a:ext cx="326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5" name="Скругленный прямоугольник 13"/>
          <p:cNvSpPr>
            <a:spLocks noChangeArrowheads="1"/>
          </p:cNvSpPr>
          <p:nvPr/>
        </p:nvSpPr>
        <p:spPr bwMode="auto">
          <a:xfrm rot="16200000">
            <a:off x="3857337" y="2127439"/>
            <a:ext cx="1357321" cy="7560841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vert="eaVert" anchor="ctr"/>
          <a:lstStyle/>
          <a:p>
            <a:pPr algn="ctr"/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Пар, находящийся в состоянии динамического равновесия со своей жидкостью, называется </a:t>
            </a:r>
            <a:r>
              <a:rPr lang="ru-RU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НАСЫЩЕННЫМ </a:t>
            </a:r>
            <a:endParaRPr lang="ru-RU" sz="28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71538" y="3857628"/>
            <a:ext cx="10715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sz="3600" b="1" baseline="-30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кон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071670" y="3857628"/>
            <a:ext cx="428628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2643174" y="3816967"/>
            <a:ext cx="9286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3600" b="1" i="0" u="none" strike="noStrike" cap="none" normalizeH="0" baseline="-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9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>
            <a:spLocks noChangeArrowheads="1"/>
          </p:cNvSpPr>
          <p:nvPr/>
        </p:nvSpPr>
        <p:spPr bwMode="auto">
          <a:xfrm rot="16200000">
            <a:off x="1547380" y="-857566"/>
            <a:ext cx="6120680" cy="8501124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vert="eaVert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Свойства насыщенного пара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при постоянной температуре давление насыщенного пара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не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зависит от объёма (закон Бойля – Мариотта не выполняется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при постоянном объёме давление насыщенного пара с ростом температуры увеличивается быстрее (закон Гей –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Люссака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не выполняется)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уравнение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p=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nkT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описывает состояние насыщенного пара только приближенно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9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>
            <a:spLocks noChangeArrowheads="1"/>
          </p:cNvSpPr>
          <p:nvPr/>
        </p:nvSpPr>
        <p:spPr bwMode="auto">
          <a:xfrm rot="16200000">
            <a:off x="3421962" y="-2837786"/>
            <a:ext cx="2448272" cy="8501124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vert="eaVert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Атмосфера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– воздушная оболочка, состоящая из смеси газов и водяного пара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411760" y="2924944"/>
            <a:ext cx="4320480" cy="14401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О</a:t>
            </a:r>
            <a:r>
              <a:rPr lang="en-US" sz="4000" b="1" baseline="-25000" dirty="0">
                <a:solidFill>
                  <a:srgbClr val="002060"/>
                </a:solidFill>
              </a:rPr>
              <a:t>2</a:t>
            </a:r>
            <a:r>
              <a:rPr lang="ru-RU" sz="4000" b="1" baseline="-25000" dirty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+ </a:t>
            </a:r>
            <a:r>
              <a:rPr lang="en-US" sz="4000" b="1" dirty="0">
                <a:solidFill>
                  <a:srgbClr val="002060"/>
                </a:solidFill>
              </a:rPr>
              <a:t>N</a:t>
            </a:r>
            <a:r>
              <a:rPr lang="en-US" sz="4000" b="1" baseline="-25000" dirty="0">
                <a:solidFill>
                  <a:srgbClr val="002060"/>
                </a:solidFill>
              </a:rPr>
              <a:t>2</a:t>
            </a:r>
            <a:r>
              <a:rPr lang="en-US" sz="4000" b="1" dirty="0">
                <a:solidFill>
                  <a:srgbClr val="002060"/>
                </a:solidFill>
              </a:rPr>
              <a:t> + CO</a:t>
            </a:r>
            <a:r>
              <a:rPr lang="en-US" sz="4000" b="1" baseline="-25000" dirty="0">
                <a:solidFill>
                  <a:srgbClr val="002060"/>
                </a:solidFill>
              </a:rPr>
              <a:t>2</a:t>
            </a:r>
            <a:endParaRPr lang="en-US" sz="4000" b="1" dirty="0">
              <a:solidFill>
                <a:srgbClr val="002060"/>
              </a:solidFill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</a:rPr>
              <a:t>21%+77%+0.3%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13"/>
          <p:cNvSpPr>
            <a:spLocks noChangeArrowheads="1"/>
          </p:cNvSpPr>
          <p:nvPr/>
        </p:nvSpPr>
        <p:spPr bwMode="auto">
          <a:xfrm rot="16200000">
            <a:off x="3601982" y="1302674"/>
            <a:ext cx="1944216" cy="8501124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vert="eaVert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Влажность воздуха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– содержание водяных паров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urier New" pitchFamily="49" charset="0"/>
                <a:ea typeface="+mn-ea"/>
                <a:cs typeface="Courier New" pitchFamily="49" charset="0"/>
              </a:rPr>
              <a:t>Точка росы</a:t>
            </a:r>
          </a:p>
        </p:txBody>
      </p:sp>
      <p:pic>
        <p:nvPicPr>
          <p:cNvPr id="4" name="Содержимое 3" descr="роса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214282" y="714356"/>
            <a:ext cx="366623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роса2.jpg"/>
          <p:cNvPicPr>
            <a:picLocks noChangeAspect="1"/>
          </p:cNvPicPr>
          <p:nvPr/>
        </p:nvPicPr>
        <p:blipFill>
          <a:blip r:embed="rId3" cstate="email">
            <a:lum bright="10000"/>
          </a:blip>
          <a:stretch>
            <a:fillRect/>
          </a:stretch>
        </p:blipFill>
        <p:spPr>
          <a:xfrm>
            <a:off x="2000232" y="2428868"/>
            <a:ext cx="4188329" cy="2782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3786190"/>
            <a:ext cx="3857652" cy="2919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071934" y="785794"/>
            <a:ext cx="4786346" cy="14287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Сухость или влажность воздуха зависит от того, насколько близок его водяной пар к насыщению.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2357430"/>
            <a:ext cx="4786346" cy="128588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Если влажный воздух охлаждать, то находящийся в нем пар можно довести до насыщения, и далее он будет конденсироваться.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00496" y="3786190"/>
            <a:ext cx="4786346" cy="14287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Признаком того, что пар насытился является появление первых капель сконденсировавшейся жидкости -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росы.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5357826"/>
            <a:ext cx="4786346" cy="128588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Температура, при которой пар, находящийся в воздухе, становится насыщенным, называется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точкой росы.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Courier New" pitchFamily="49" charset="0"/>
                <a:ea typeface="+mn-ea"/>
                <a:cs typeface="Courier New" pitchFamily="49" charset="0"/>
              </a:rPr>
              <a:t>ВЛАЖНОСТЬ ВОЗДУХА</a:t>
            </a:r>
          </a:p>
        </p:txBody>
      </p:sp>
      <p:sp>
        <p:nvSpPr>
          <p:cNvPr id="4" name="Скругленный прямоугольник 13"/>
          <p:cNvSpPr>
            <a:spLocks noGrp="1" noChangeArrowheads="1"/>
          </p:cNvSpPr>
          <p:nvPr>
            <p:ph idx="1"/>
          </p:nvPr>
        </p:nvSpPr>
        <p:spPr bwMode="auto">
          <a:xfrm rot="16200000">
            <a:off x="-486230" y="1574462"/>
            <a:ext cx="5760642" cy="442915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vert="eaVert" anchor="ctr">
            <a:normAutofit fontScale="85000" lnSpcReduction="2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993366"/>
                </a:solidFill>
                <a:latin typeface="Courier New" pitchFamily="49" charset="0"/>
                <a:cs typeface="Courier New" pitchFamily="49" charset="0"/>
              </a:rPr>
              <a:t>АБСОЛЮТНАЯ</a:t>
            </a:r>
          </a:p>
          <a:p>
            <a:pPr>
              <a:buNone/>
            </a:pP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ρ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-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количество водяного пара, содержащегося в 1 м</a:t>
            </a:r>
            <a:r>
              <a:rPr lang="ru-RU" sz="31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воздуха , т.е.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плотность водяного пара.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6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парциальное давление водяного пара -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давление, которое  производил бы водяной пар, если бы другие газы отсутствовали</a:t>
            </a:r>
            <a:endParaRPr lang="ru-RU" sz="2600" dirty="0" smtClean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928670"/>
            <a:ext cx="4357718" cy="571504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993366"/>
                </a:solidFill>
                <a:latin typeface="Courier New" pitchFamily="49" charset="0"/>
                <a:cs typeface="Courier New" pitchFamily="49" charset="0"/>
              </a:rPr>
              <a:t>ОТНОСИТЕЛЬНАЯ</a:t>
            </a:r>
          </a:p>
          <a:p>
            <a:r>
              <a:rPr lang="el-GR" dirty="0" smtClean="0">
                <a:solidFill>
                  <a:srgbClr val="993366"/>
                </a:solidFill>
                <a:latin typeface="Arial Black" pitchFamily="34" charset="0"/>
              </a:rPr>
              <a:t>φ</a:t>
            </a:r>
            <a:r>
              <a:rPr lang="ru-RU" dirty="0" smtClean="0">
                <a:solidFill>
                  <a:srgbClr val="993366"/>
                </a:solidFill>
                <a:latin typeface="Arial Black" pitchFamily="34" charset="0"/>
              </a:rPr>
              <a:t> 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относительная  влажность воздуха - показывает, как далек пар от насыщения (%)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отношение парциального давления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водяного пара, содержащегося в воздухе при данной температуре, к давлению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н.п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насыщенного пара при той же температуре, выраженной в процентах.</a:t>
            </a:r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5500694" y="2714620"/>
          <a:ext cx="2609853" cy="1265873"/>
        </p:xfrm>
        <a:graphic>
          <a:graphicData uri="http://schemas.openxmlformats.org/presentationml/2006/ole">
            <p:oleObj spid="_x0000_s1027" name="Формула" r:id="rId3" imgW="977760" imgH="431640" progId="Equation.3">
              <p:embed/>
            </p:oleObj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068960"/>
            <a:ext cx="25622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1176</TotalTime>
  <Words>1215</Words>
  <Application>Microsoft Office PowerPoint</Application>
  <PresentationFormat>Экран (4:3)</PresentationFormat>
  <Paragraphs>315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Аспект</vt:lpstr>
      <vt:lpstr>Формула</vt:lpstr>
      <vt:lpstr>Испарение и конденсация. Насыщенный пар. Влажность воздуха</vt:lpstr>
      <vt:lpstr>Слайд 2</vt:lpstr>
      <vt:lpstr>Слайд 3</vt:lpstr>
      <vt:lpstr>Слайд 4</vt:lpstr>
      <vt:lpstr>Рассмотрим процессы, происходящие в закрытом сосуде</vt:lpstr>
      <vt:lpstr>Слайд 6</vt:lpstr>
      <vt:lpstr>Слайд 7</vt:lpstr>
      <vt:lpstr>Точка росы</vt:lpstr>
      <vt:lpstr>ВЛАЖНОСТЬ ВОЗДУХА</vt:lpstr>
      <vt:lpstr>Приборы для определения относительной влажности воздуха</vt:lpstr>
      <vt:lpstr>Волосной гигрометр</vt:lpstr>
      <vt:lpstr>Психрометр</vt:lpstr>
      <vt:lpstr>Практическая работа «Определение влажности воздуха»</vt:lpstr>
      <vt:lpstr>Зона комфорта</vt:lpstr>
      <vt:lpstr>Значение влажности воздуха</vt:lpstr>
      <vt:lpstr>Установи соответствие</vt:lpstr>
      <vt:lpstr>Интересные явления, связанные с водяным паром в воздухе.</vt:lpstr>
      <vt:lpstr>Интересные явления, связанные с водяным паром в воздухе.</vt:lpstr>
      <vt:lpstr>Интересные явления, связанные с водяным паром в воздухе.</vt:lpstr>
      <vt:lpstr>Интересные явления, связанные с водяным паром в воздухе.</vt:lpstr>
      <vt:lpstr>Интересные явления, связанные с водяным паром в воздухе.</vt:lpstr>
      <vt:lpstr>Интересные явления, связанные с водяным паром в воздухе.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оророрро</dc:creator>
  <cp:lastModifiedBy>Пользователь</cp:lastModifiedBy>
  <cp:revision>153</cp:revision>
  <dcterms:created xsi:type="dcterms:W3CDTF">2011-01-29T18:30:26Z</dcterms:created>
  <dcterms:modified xsi:type="dcterms:W3CDTF">2022-10-24T21:15:13Z</dcterms:modified>
</cp:coreProperties>
</file>