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69200"/>
  <p:notesSz cx="106934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2" y="352425"/>
            <a:ext cx="9144024" cy="685801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49114" y="4914918"/>
            <a:ext cx="4976495" cy="1295400"/>
          </a:xfrm>
          <a:custGeom>
            <a:avLst/>
            <a:gdLst/>
            <a:ahLst/>
            <a:cxnLst/>
            <a:rect l="l" t="t" r="r" b="b"/>
            <a:pathLst>
              <a:path w="4976495" h="1295400">
                <a:moveTo>
                  <a:pt x="2223198" y="323850"/>
                </a:moveTo>
                <a:lnTo>
                  <a:pt x="1175448" y="323850"/>
                </a:lnTo>
                <a:lnTo>
                  <a:pt x="1175448" y="342900"/>
                </a:lnTo>
                <a:lnTo>
                  <a:pt x="2223198" y="342900"/>
                </a:lnTo>
                <a:lnTo>
                  <a:pt x="2223198" y="323850"/>
                </a:lnTo>
                <a:close/>
              </a:path>
              <a:path w="4976495" h="1295400">
                <a:moveTo>
                  <a:pt x="4975936" y="0"/>
                </a:moveTo>
                <a:lnTo>
                  <a:pt x="4956886" y="0"/>
                </a:lnTo>
                <a:lnTo>
                  <a:pt x="4956886" y="28575"/>
                </a:lnTo>
                <a:lnTo>
                  <a:pt x="4956886" y="933450"/>
                </a:lnTo>
                <a:lnTo>
                  <a:pt x="2337498" y="933450"/>
                </a:lnTo>
                <a:lnTo>
                  <a:pt x="217462" y="1237551"/>
                </a:lnTo>
                <a:lnTo>
                  <a:pt x="1223073" y="952500"/>
                </a:lnTo>
                <a:lnTo>
                  <a:pt x="1232598" y="942975"/>
                </a:lnTo>
                <a:lnTo>
                  <a:pt x="1223073" y="933450"/>
                </a:lnTo>
                <a:lnTo>
                  <a:pt x="1213548" y="933450"/>
                </a:lnTo>
                <a:lnTo>
                  <a:pt x="480123" y="933450"/>
                </a:lnTo>
                <a:lnTo>
                  <a:pt x="480123" y="28575"/>
                </a:lnTo>
                <a:lnTo>
                  <a:pt x="4956886" y="28575"/>
                </a:lnTo>
                <a:lnTo>
                  <a:pt x="4956886" y="0"/>
                </a:lnTo>
                <a:lnTo>
                  <a:pt x="461073" y="0"/>
                </a:lnTo>
                <a:lnTo>
                  <a:pt x="451548" y="9525"/>
                </a:lnTo>
                <a:lnTo>
                  <a:pt x="451548" y="952500"/>
                </a:lnTo>
                <a:lnTo>
                  <a:pt x="1144955" y="952500"/>
                </a:lnTo>
                <a:lnTo>
                  <a:pt x="13385" y="1266825"/>
                </a:lnTo>
                <a:lnTo>
                  <a:pt x="6540" y="1268463"/>
                </a:lnTo>
                <a:lnTo>
                  <a:pt x="1485" y="1272781"/>
                </a:lnTo>
                <a:lnTo>
                  <a:pt x="0" y="1278890"/>
                </a:lnTo>
                <a:lnTo>
                  <a:pt x="3860" y="1285875"/>
                </a:lnTo>
                <a:lnTo>
                  <a:pt x="3860" y="1295400"/>
                </a:lnTo>
                <a:lnTo>
                  <a:pt x="13385" y="1295400"/>
                </a:lnTo>
                <a:lnTo>
                  <a:pt x="2347023" y="952500"/>
                </a:lnTo>
                <a:lnTo>
                  <a:pt x="4975936" y="952500"/>
                </a:lnTo>
                <a:lnTo>
                  <a:pt x="4975936" y="942975"/>
                </a:lnTo>
                <a:lnTo>
                  <a:pt x="4975936" y="933450"/>
                </a:lnTo>
                <a:lnTo>
                  <a:pt x="4975936" y="28575"/>
                </a:lnTo>
                <a:lnTo>
                  <a:pt x="4975936" y="9525"/>
                </a:lnTo>
                <a:lnTo>
                  <a:pt x="4975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1052" y="352425"/>
            <a:ext cx="9144024" cy="68580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306" y="530266"/>
            <a:ext cx="4513580" cy="51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2" y="1225553"/>
            <a:ext cx="8124825" cy="344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14" y="660400"/>
            <a:ext cx="7493085" cy="148386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60"/>
              </a:spcBef>
              <a:tabLst>
                <a:tab pos="2279650" algn="l"/>
              </a:tabLst>
            </a:pPr>
            <a:r>
              <a:rPr lang="ru-RU" dirty="0" smtClean="0"/>
              <a:t>Начало возвышения Москвы. Образование единого Русского государства.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3350" y="3461435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Начало возвышения Москвы. Образование единого Русского государства</a:t>
            </a:r>
            <a:r>
              <a:rPr lang="ru-RU" dirty="0"/>
              <a:t>.</a:t>
            </a:r>
          </a:p>
        </p:txBody>
      </p:sp>
      <p:pic>
        <p:nvPicPr>
          <p:cNvPr id="1027" name="Picture 3" descr="C:\Users\Вадим\Downloads\Moskva-v-1300-g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2397342"/>
            <a:ext cx="7696200" cy="47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841" y="425472"/>
            <a:ext cx="7570470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Борьба</a:t>
            </a:r>
            <a:r>
              <a:rPr spc="-130" dirty="0"/>
              <a:t> </a:t>
            </a:r>
            <a:r>
              <a:rPr spc="-20" dirty="0"/>
              <a:t>за</a:t>
            </a:r>
            <a:r>
              <a:rPr dirty="0"/>
              <a:t> </a:t>
            </a:r>
            <a:r>
              <a:rPr spc="10" dirty="0"/>
              <a:t>власть</a:t>
            </a:r>
            <a:r>
              <a:rPr spc="-70" dirty="0"/>
              <a:t> </a:t>
            </a:r>
            <a:r>
              <a:rPr spc="10" dirty="0"/>
              <a:t>в</a:t>
            </a:r>
            <a:r>
              <a:rPr spc="-65" dirty="0"/>
              <a:t> </a:t>
            </a:r>
            <a:r>
              <a:rPr spc="-10" dirty="0"/>
              <a:t>Московском</a:t>
            </a:r>
            <a:r>
              <a:rPr spc="25" dirty="0"/>
              <a:t> </a:t>
            </a:r>
            <a:r>
              <a:rPr spc="-5" dirty="0"/>
              <a:t>княжестве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3152" y="1006477"/>
            <a:ext cx="2877820" cy="3839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marR="127635" indent="-25717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1389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снова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начал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усиление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Москвы.</a:t>
            </a:r>
            <a:endParaRPr sz="2000">
              <a:latin typeface="Calibri"/>
              <a:cs typeface="Calibri"/>
            </a:endParaRPr>
          </a:p>
          <a:p>
            <a:pPr marL="269875" marR="508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см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1425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ат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ь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 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6538" y="4292611"/>
            <a:ext cx="4449445" cy="2620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marR="74295" indent="-25717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1453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см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Шемяка.</a:t>
            </a:r>
            <a:endParaRPr sz="2000" dirty="0">
              <a:latin typeface="Calibri"/>
              <a:cs typeface="Calibri"/>
            </a:endParaRPr>
          </a:p>
          <a:p>
            <a:pPr marL="269875" marR="508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разорено, </a:t>
            </a:r>
            <a:r>
              <a:rPr sz="2000" spc="-5" dirty="0" err="1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последний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период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ый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0602" y="4743462"/>
            <a:ext cx="4410710" cy="2266950"/>
            <a:chOff x="990602" y="4743462"/>
            <a:chExt cx="4410710" cy="2266950"/>
          </a:xfrm>
        </p:grpSpPr>
        <p:sp>
          <p:nvSpPr>
            <p:cNvPr id="6" name="object 6"/>
            <p:cNvSpPr/>
            <p:nvPr/>
          </p:nvSpPr>
          <p:spPr>
            <a:xfrm>
              <a:off x="1000127" y="4752988"/>
              <a:ext cx="4391660" cy="2247900"/>
            </a:xfrm>
            <a:custGeom>
              <a:avLst/>
              <a:gdLst/>
              <a:ahLst/>
              <a:cxnLst/>
              <a:rect l="l" t="t" r="r" b="b"/>
              <a:pathLst>
                <a:path w="4391660" h="2247900">
                  <a:moveTo>
                    <a:pt x="4391036" y="0"/>
                  </a:moveTo>
                  <a:lnTo>
                    <a:pt x="2371731" y="457201"/>
                  </a:lnTo>
                  <a:lnTo>
                    <a:pt x="0" y="457201"/>
                  </a:lnTo>
                  <a:lnTo>
                    <a:pt x="0" y="2247906"/>
                  </a:lnTo>
                  <a:lnTo>
                    <a:pt x="4067185" y="2247906"/>
                  </a:lnTo>
                  <a:lnTo>
                    <a:pt x="4067185" y="457201"/>
                  </a:lnTo>
                  <a:lnTo>
                    <a:pt x="3390909" y="457201"/>
                  </a:lnTo>
                  <a:lnTo>
                    <a:pt x="4391036" y="0"/>
                  </a:lnTo>
                  <a:close/>
                </a:path>
              </a:pathLst>
            </a:custGeom>
            <a:solidFill>
              <a:srgbClr val="7E7E7E">
                <a:alpha val="93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602" y="4743462"/>
              <a:ext cx="4410710" cy="2266950"/>
            </a:xfrm>
            <a:custGeom>
              <a:avLst/>
              <a:gdLst/>
              <a:ahLst/>
              <a:cxnLst/>
              <a:rect l="l" t="t" r="r" b="b"/>
              <a:pathLst>
                <a:path w="4410710" h="2266950">
                  <a:moveTo>
                    <a:pt x="4381864" y="4233"/>
                  </a:moveTo>
                  <a:lnTo>
                    <a:pt x="2381256" y="457201"/>
                  </a:lnTo>
                  <a:lnTo>
                    <a:pt x="0" y="457201"/>
                  </a:lnTo>
                  <a:lnTo>
                    <a:pt x="0" y="2266956"/>
                  </a:lnTo>
                  <a:lnTo>
                    <a:pt x="4095760" y="2266956"/>
                  </a:lnTo>
                  <a:lnTo>
                    <a:pt x="4095760" y="2257431"/>
                  </a:lnTo>
                  <a:lnTo>
                    <a:pt x="19050" y="2257431"/>
                  </a:lnTo>
                  <a:lnTo>
                    <a:pt x="9525" y="2247905"/>
                  </a:lnTo>
                  <a:lnTo>
                    <a:pt x="19050" y="2247905"/>
                  </a:lnTo>
                  <a:lnTo>
                    <a:pt x="19050" y="485776"/>
                  </a:lnTo>
                  <a:lnTo>
                    <a:pt x="9525" y="485776"/>
                  </a:lnTo>
                  <a:lnTo>
                    <a:pt x="19050" y="466726"/>
                  </a:lnTo>
                  <a:lnTo>
                    <a:pt x="2474522" y="466726"/>
                  </a:lnTo>
                  <a:lnTo>
                    <a:pt x="4259689" y="60621"/>
                  </a:lnTo>
                  <a:lnTo>
                    <a:pt x="4381864" y="4233"/>
                  </a:lnTo>
                  <a:close/>
                </a:path>
                <a:path w="4410710" h="2266950">
                  <a:moveTo>
                    <a:pt x="19050" y="2247905"/>
                  </a:moveTo>
                  <a:lnTo>
                    <a:pt x="9525" y="2247905"/>
                  </a:lnTo>
                  <a:lnTo>
                    <a:pt x="19050" y="2257431"/>
                  </a:lnTo>
                  <a:lnTo>
                    <a:pt x="19050" y="2247905"/>
                  </a:lnTo>
                  <a:close/>
                </a:path>
                <a:path w="4410710" h="2266950">
                  <a:moveTo>
                    <a:pt x="4067185" y="2247905"/>
                  </a:moveTo>
                  <a:lnTo>
                    <a:pt x="19050" y="2247905"/>
                  </a:lnTo>
                  <a:lnTo>
                    <a:pt x="19050" y="2257431"/>
                  </a:lnTo>
                  <a:lnTo>
                    <a:pt x="4067185" y="2257431"/>
                  </a:lnTo>
                  <a:lnTo>
                    <a:pt x="4067185" y="2247905"/>
                  </a:lnTo>
                  <a:close/>
                </a:path>
                <a:path w="4410710" h="2266950">
                  <a:moveTo>
                    <a:pt x="4067185" y="466726"/>
                  </a:moveTo>
                  <a:lnTo>
                    <a:pt x="4067185" y="2257431"/>
                  </a:lnTo>
                  <a:lnTo>
                    <a:pt x="4076710" y="2247905"/>
                  </a:lnTo>
                  <a:lnTo>
                    <a:pt x="4095760" y="2247905"/>
                  </a:lnTo>
                  <a:lnTo>
                    <a:pt x="4095760" y="485776"/>
                  </a:lnTo>
                  <a:lnTo>
                    <a:pt x="4076710" y="485776"/>
                  </a:lnTo>
                  <a:lnTo>
                    <a:pt x="4067185" y="466726"/>
                  </a:lnTo>
                  <a:close/>
                </a:path>
                <a:path w="4410710" h="2266950">
                  <a:moveTo>
                    <a:pt x="4095760" y="2247905"/>
                  </a:moveTo>
                  <a:lnTo>
                    <a:pt x="4076710" y="2247905"/>
                  </a:lnTo>
                  <a:lnTo>
                    <a:pt x="4067185" y="2257431"/>
                  </a:lnTo>
                  <a:lnTo>
                    <a:pt x="4095760" y="2257431"/>
                  </a:lnTo>
                  <a:lnTo>
                    <a:pt x="4095760" y="2247905"/>
                  </a:lnTo>
                  <a:close/>
                </a:path>
                <a:path w="4410710" h="2266950">
                  <a:moveTo>
                    <a:pt x="19050" y="466726"/>
                  </a:moveTo>
                  <a:lnTo>
                    <a:pt x="9525" y="485776"/>
                  </a:lnTo>
                  <a:lnTo>
                    <a:pt x="19050" y="485776"/>
                  </a:lnTo>
                  <a:lnTo>
                    <a:pt x="19050" y="466726"/>
                  </a:lnTo>
                  <a:close/>
                </a:path>
                <a:path w="4410710" h="2266950">
                  <a:moveTo>
                    <a:pt x="2474522" y="466726"/>
                  </a:moveTo>
                  <a:lnTo>
                    <a:pt x="19050" y="466726"/>
                  </a:lnTo>
                  <a:lnTo>
                    <a:pt x="19050" y="485776"/>
                  </a:lnTo>
                  <a:lnTo>
                    <a:pt x="2390781" y="485776"/>
                  </a:lnTo>
                  <a:lnTo>
                    <a:pt x="2474522" y="466726"/>
                  </a:lnTo>
                  <a:close/>
                </a:path>
                <a:path w="4410710" h="2266950">
                  <a:moveTo>
                    <a:pt x="3400434" y="457201"/>
                  </a:moveTo>
                  <a:lnTo>
                    <a:pt x="3390909" y="466726"/>
                  </a:lnTo>
                  <a:lnTo>
                    <a:pt x="3390909" y="476251"/>
                  </a:lnTo>
                  <a:lnTo>
                    <a:pt x="3400434" y="485776"/>
                  </a:lnTo>
                  <a:lnTo>
                    <a:pt x="3409959" y="485776"/>
                  </a:lnTo>
                  <a:lnTo>
                    <a:pt x="3400434" y="457201"/>
                  </a:lnTo>
                  <a:close/>
                </a:path>
                <a:path w="4410710" h="2266950">
                  <a:moveTo>
                    <a:pt x="4400561" y="28575"/>
                  </a:moveTo>
                  <a:lnTo>
                    <a:pt x="4259689" y="60621"/>
                  </a:lnTo>
                  <a:lnTo>
                    <a:pt x="3400434" y="457201"/>
                  </a:lnTo>
                  <a:lnTo>
                    <a:pt x="3409959" y="485776"/>
                  </a:lnTo>
                  <a:lnTo>
                    <a:pt x="4400561" y="28575"/>
                  </a:lnTo>
                  <a:close/>
                </a:path>
                <a:path w="4410710" h="2266950">
                  <a:moveTo>
                    <a:pt x="4086235" y="457201"/>
                  </a:moveTo>
                  <a:lnTo>
                    <a:pt x="3471871" y="457201"/>
                  </a:lnTo>
                  <a:lnTo>
                    <a:pt x="3409959" y="485776"/>
                  </a:lnTo>
                  <a:lnTo>
                    <a:pt x="4067185" y="485776"/>
                  </a:lnTo>
                  <a:lnTo>
                    <a:pt x="4067185" y="466726"/>
                  </a:lnTo>
                  <a:lnTo>
                    <a:pt x="4095760" y="466726"/>
                  </a:lnTo>
                  <a:lnTo>
                    <a:pt x="4086235" y="457201"/>
                  </a:lnTo>
                  <a:close/>
                </a:path>
                <a:path w="4410710" h="2266950">
                  <a:moveTo>
                    <a:pt x="4095760" y="466726"/>
                  </a:moveTo>
                  <a:lnTo>
                    <a:pt x="4067185" y="466726"/>
                  </a:lnTo>
                  <a:lnTo>
                    <a:pt x="4076710" y="485776"/>
                  </a:lnTo>
                  <a:lnTo>
                    <a:pt x="4095760" y="485776"/>
                  </a:lnTo>
                  <a:lnTo>
                    <a:pt x="4095760" y="466726"/>
                  </a:lnTo>
                  <a:close/>
                </a:path>
                <a:path w="4410710" h="2266950">
                  <a:moveTo>
                    <a:pt x="4391705" y="2005"/>
                  </a:moveTo>
                  <a:lnTo>
                    <a:pt x="4381864" y="4233"/>
                  </a:lnTo>
                  <a:lnTo>
                    <a:pt x="4259689" y="60621"/>
                  </a:lnTo>
                  <a:lnTo>
                    <a:pt x="4400561" y="28575"/>
                  </a:lnTo>
                  <a:lnTo>
                    <a:pt x="4391705" y="2005"/>
                  </a:lnTo>
                  <a:close/>
                </a:path>
                <a:path w="4410710" h="2266950">
                  <a:moveTo>
                    <a:pt x="4410086" y="0"/>
                  </a:moveTo>
                  <a:lnTo>
                    <a:pt x="4400561" y="0"/>
                  </a:lnTo>
                  <a:lnTo>
                    <a:pt x="4391705" y="2005"/>
                  </a:lnTo>
                  <a:lnTo>
                    <a:pt x="4400561" y="28575"/>
                  </a:lnTo>
                  <a:lnTo>
                    <a:pt x="4410086" y="19050"/>
                  </a:lnTo>
                  <a:lnTo>
                    <a:pt x="4410086" y="0"/>
                  </a:lnTo>
                  <a:close/>
                </a:path>
                <a:path w="4410710" h="2266950">
                  <a:moveTo>
                    <a:pt x="4391036" y="0"/>
                  </a:moveTo>
                  <a:lnTo>
                    <a:pt x="4381864" y="4233"/>
                  </a:lnTo>
                  <a:lnTo>
                    <a:pt x="4391705" y="2005"/>
                  </a:lnTo>
                  <a:lnTo>
                    <a:pt x="4391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1253" y="5387989"/>
            <a:ext cx="3833495" cy="1404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-2540" algn="ctr">
              <a:lnSpc>
                <a:spcPct val="100699"/>
              </a:lnSpc>
              <a:spcBef>
                <a:spcPts val="85"/>
              </a:spcBef>
            </a:pP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b="1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3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i="1" spc="-3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i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i="1" spc="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дала</a:t>
            </a:r>
            <a:r>
              <a:rPr sz="1800" b="1" i="1" spc="-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ь  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4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i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ю:</a:t>
            </a:r>
            <a:r>
              <a:rPr sz="1800" b="1" i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b="1" i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4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i="1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1800" b="1" i="1" spc="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4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b="1" i="1" spc="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i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5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ны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i="1" spc="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i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ри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61" y="923927"/>
            <a:ext cx="5429264" cy="340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1690" y="1066802"/>
            <a:ext cx="3629034" cy="34004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9239" y="635059"/>
            <a:ext cx="7886065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О</a:t>
            </a:r>
            <a:r>
              <a:rPr spc="30" dirty="0"/>
              <a:t>б</a:t>
            </a:r>
            <a:r>
              <a:rPr spc="-15" dirty="0"/>
              <a:t>о</a:t>
            </a:r>
            <a:r>
              <a:rPr spc="10" dirty="0"/>
              <a:t>со</a:t>
            </a:r>
            <a:r>
              <a:rPr spc="-65" dirty="0"/>
              <a:t>б</a:t>
            </a:r>
            <a:r>
              <a:rPr spc="20" dirty="0"/>
              <a:t>л</a:t>
            </a:r>
            <a:r>
              <a:rPr spc="60" dirty="0"/>
              <a:t>е</a:t>
            </a:r>
            <a:r>
              <a:rPr spc="-40" dirty="0"/>
              <a:t>н</a:t>
            </a:r>
            <a:r>
              <a:rPr spc="15" dirty="0"/>
              <a:t>и</a:t>
            </a:r>
            <a:r>
              <a:rPr spc="10" dirty="0"/>
              <a:t>е</a:t>
            </a:r>
            <a:r>
              <a:rPr spc="-190" dirty="0"/>
              <a:t> </a:t>
            </a:r>
            <a:r>
              <a:rPr spc="30" dirty="0"/>
              <a:t>Р</a:t>
            </a:r>
            <a:r>
              <a:rPr spc="-35" dirty="0"/>
              <a:t>у</a:t>
            </a:r>
            <a:r>
              <a:rPr spc="10" dirty="0"/>
              <a:t>сс</a:t>
            </a:r>
            <a:r>
              <a:rPr spc="-70" dirty="0"/>
              <a:t>к</a:t>
            </a:r>
            <a:r>
              <a:rPr spc="-15" dirty="0"/>
              <a:t>о</a:t>
            </a:r>
            <a:r>
              <a:rPr spc="10" dirty="0"/>
              <a:t>й</a:t>
            </a:r>
            <a:r>
              <a:rPr spc="-40" dirty="0"/>
              <a:t> </a:t>
            </a:r>
            <a:r>
              <a:rPr spc="15" dirty="0"/>
              <a:t>П</a:t>
            </a:r>
            <a:r>
              <a:rPr spc="-15" dirty="0"/>
              <a:t>р</a:t>
            </a:r>
            <a:r>
              <a:rPr spc="-5" dirty="0"/>
              <a:t>ав</a:t>
            </a:r>
            <a:r>
              <a:rPr spc="-15" dirty="0"/>
              <a:t>о</a:t>
            </a:r>
            <a:r>
              <a:rPr spc="10" dirty="0"/>
              <a:t>с</a:t>
            </a:r>
            <a:r>
              <a:rPr spc="50" dirty="0"/>
              <a:t>л</a:t>
            </a:r>
            <a:r>
              <a:rPr spc="-35" dirty="0"/>
              <a:t>а</a:t>
            </a:r>
            <a:r>
              <a:rPr spc="-5" dirty="0"/>
              <a:t>в</a:t>
            </a:r>
            <a:r>
              <a:rPr spc="-10" dirty="0"/>
              <a:t>н</a:t>
            </a:r>
            <a:r>
              <a:rPr spc="-15" dirty="0"/>
              <a:t>о</a:t>
            </a:r>
            <a:r>
              <a:rPr spc="10" dirty="0"/>
              <a:t>й</a:t>
            </a:r>
            <a:r>
              <a:rPr spc="-40" dirty="0"/>
              <a:t> </a:t>
            </a:r>
            <a:r>
              <a:rPr dirty="0"/>
              <a:t>ц</a:t>
            </a:r>
            <a:r>
              <a:rPr spc="25" dirty="0"/>
              <a:t>е</a:t>
            </a:r>
            <a:r>
              <a:rPr spc="-15" dirty="0"/>
              <a:t>р</a:t>
            </a:r>
            <a:r>
              <a:rPr spc="-5" dirty="0"/>
              <a:t>кв</a:t>
            </a:r>
            <a:r>
              <a:rPr spc="10" dirty="0"/>
              <a:t>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002" y="4578362"/>
            <a:ext cx="4391660" cy="2315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9400" marR="121285" indent="-2667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78765" algn="l"/>
                <a:tab pos="2794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Постепенно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формируется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Ру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ак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м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оплоте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Православия и 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преемнице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79400" marR="5080" indent="-2667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78765" algn="l"/>
                <a:tab pos="279400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 X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  вы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«М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Рим».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3520" y="4343411"/>
            <a:ext cx="4531995" cy="2743835"/>
          </a:xfrm>
          <a:custGeom>
            <a:avLst/>
            <a:gdLst/>
            <a:ahLst/>
            <a:cxnLst/>
            <a:rect l="l" t="t" r="r" b="b"/>
            <a:pathLst>
              <a:path w="4531995" h="2743834">
                <a:moveTo>
                  <a:pt x="292894" y="1145461"/>
                </a:moveTo>
                <a:lnTo>
                  <a:pt x="292894" y="2733682"/>
                </a:lnTo>
                <a:lnTo>
                  <a:pt x="302419" y="2743207"/>
                </a:lnTo>
                <a:lnTo>
                  <a:pt x="4531530" y="2743207"/>
                </a:lnTo>
                <a:lnTo>
                  <a:pt x="4531530" y="2724157"/>
                </a:lnTo>
                <a:lnTo>
                  <a:pt x="321469" y="2724157"/>
                </a:lnTo>
                <a:lnTo>
                  <a:pt x="302419" y="2714632"/>
                </a:lnTo>
                <a:lnTo>
                  <a:pt x="321469" y="2714632"/>
                </a:lnTo>
                <a:lnTo>
                  <a:pt x="321469" y="1152528"/>
                </a:lnTo>
                <a:lnTo>
                  <a:pt x="302419" y="1152528"/>
                </a:lnTo>
                <a:lnTo>
                  <a:pt x="292894" y="1145461"/>
                </a:lnTo>
                <a:close/>
              </a:path>
              <a:path w="4531995" h="2743834">
                <a:moveTo>
                  <a:pt x="321469" y="2714632"/>
                </a:moveTo>
                <a:lnTo>
                  <a:pt x="302419" y="2714632"/>
                </a:lnTo>
                <a:lnTo>
                  <a:pt x="321469" y="2724157"/>
                </a:lnTo>
                <a:lnTo>
                  <a:pt x="321469" y="2714632"/>
                </a:lnTo>
                <a:close/>
              </a:path>
              <a:path w="4531995" h="2743834">
                <a:moveTo>
                  <a:pt x="4512480" y="2714632"/>
                </a:moveTo>
                <a:lnTo>
                  <a:pt x="321469" y="2714632"/>
                </a:lnTo>
                <a:lnTo>
                  <a:pt x="321469" y="2724157"/>
                </a:lnTo>
                <a:lnTo>
                  <a:pt x="4512480" y="2724157"/>
                </a:lnTo>
                <a:lnTo>
                  <a:pt x="4512480" y="2714632"/>
                </a:lnTo>
                <a:close/>
              </a:path>
              <a:path w="4531995" h="2743834">
                <a:moveTo>
                  <a:pt x="4512480" y="9525"/>
                </a:moveTo>
                <a:lnTo>
                  <a:pt x="4512480" y="2724157"/>
                </a:lnTo>
                <a:lnTo>
                  <a:pt x="4522005" y="2714632"/>
                </a:lnTo>
                <a:lnTo>
                  <a:pt x="4531530" y="2714632"/>
                </a:lnTo>
                <a:lnTo>
                  <a:pt x="4531530" y="28575"/>
                </a:lnTo>
                <a:lnTo>
                  <a:pt x="4522005" y="28575"/>
                </a:lnTo>
                <a:lnTo>
                  <a:pt x="4512480" y="9525"/>
                </a:lnTo>
                <a:close/>
              </a:path>
              <a:path w="4531995" h="2743834">
                <a:moveTo>
                  <a:pt x="4531530" y="2714632"/>
                </a:moveTo>
                <a:lnTo>
                  <a:pt x="4522005" y="2714632"/>
                </a:lnTo>
                <a:lnTo>
                  <a:pt x="4512480" y="2724157"/>
                </a:lnTo>
                <a:lnTo>
                  <a:pt x="4531530" y="2724157"/>
                </a:lnTo>
                <a:lnTo>
                  <a:pt x="4531530" y="2714632"/>
                </a:lnTo>
                <a:close/>
              </a:path>
              <a:path w="4531995" h="2743834">
                <a:moveTo>
                  <a:pt x="292894" y="1143003"/>
                </a:moveTo>
                <a:lnTo>
                  <a:pt x="292894" y="1145461"/>
                </a:lnTo>
                <a:lnTo>
                  <a:pt x="302419" y="1152528"/>
                </a:lnTo>
                <a:lnTo>
                  <a:pt x="292894" y="1143003"/>
                </a:lnTo>
                <a:close/>
              </a:path>
              <a:path w="4531995" h="2743834">
                <a:moveTo>
                  <a:pt x="321469" y="1143003"/>
                </a:moveTo>
                <a:lnTo>
                  <a:pt x="292894" y="1143003"/>
                </a:lnTo>
                <a:lnTo>
                  <a:pt x="302419" y="1152528"/>
                </a:lnTo>
                <a:lnTo>
                  <a:pt x="321469" y="1152528"/>
                </a:lnTo>
                <a:lnTo>
                  <a:pt x="321469" y="1143003"/>
                </a:lnTo>
                <a:close/>
              </a:path>
              <a:path w="4531995" h="2743834">
                <a:moveTo>
                  <a:pt x="292894" y="457201"/>
                </a:moveTo>
                <a:lnTo>
                  <a:pt x="7143" y="914402"/>
                </a:lnTo>
                <a:lnTo>
                  <a:pt x="1785" y="916039"/>
                </a:lnTo>
                <a:lnTo>
                  <a:pt x="0" y="920355"/>
                </a:lnTo>
                <a:lnTo>
                  <a:pt x="1785" y="926457"/>
                </a:lnTo>
                <a:lnTo>
                  <a:pt x="7143" y="933452"/>
                </a:lnTo>
                <a:lnTo>
                  <a:pt x="292894" y="1145461"/>
                </a:lnTo>
                <a:lnTo>
                  <a:pt x="292894" y="1143003"/>
                </a:lnTo>
                <a:lnTo>
                  <a:pt x="321469" y="1143003"/>
                </a:lnTo>
                <a:lnTo>
                  <a:pt x="321469" y="1133478"/>
                </a:lnTo>
                <a:lnTo>
                  <a:pt x="311944" y="1133478"/>
                </a:lnTo>
                <a:lnTo>
                  <a:pt x="50006" y="923927"/>
                </a:lnTo>
                <a:lnTo>
                  <a:pt x="26193" y="923927"/>
                </a:lnTo>
                <a:lnTo>
                  <a:pt x="26193" y="904877"/>
                </a:lnTo>
                <a:lnTo>
                  <a:pt x="38758" y="904877"/>
                </a:lnTo>
                <a:lnTo>
                  <a:pt x="321469" y="476251"/>
                </a:lnTo>
                <a:lnTo>
                  <a:pt x="321469" y="466726"/>
                </a:lnTo>
                <a:lnTo>
                  <a:pt x="292894" y="466726"/>
                </a:lnTo>
                <a:lnTo>
                  <a:pt x="292894" y="457201"/>
                </a:lnTo>
                <a:close/>
              </a:path>
              <a:path w="4531995" h="2743834">
                <a:moveTo>
                  <a:pt x="26193" y="904877"/>
                </a:moveTo>
                <a:lnTo>
                  <a:pt x="26193" y="923927"/>
                </a:lnTo>
                <a:lnTo>
                  <a:pt x="34418" y="911457"/>
                </a:lnTo>
                <a:lnTo>
                  <a:pt x="26193" y="904877"/>
                </a:lnTo>
                <a:close/>
              </a:path>
              <a:path w="4531995" h="2743834">
                <a:moveTo>
                  <a:pt x="34418" y="911457"/>
                </a:moveTo>
                <a:lnTo>
                  <a:pt x="26193" y="923927"/>
                </a:lnTo>
                <a:lnTo>
                  <a:pt x="50006" y="923927"/>
                </a:lnTo>
                <a:lnTo>
                  <a:pt x="34418" y="911457"/>
                </a:lnTo>
                <a:close/>
              </a:path>
              <a:path w="4531995" h="2743834">
                <a:moveTo>
                  <a:pt x="38758" y="904877"/>
                </a:moveTo>
                <a:lnTo>
                  <a:pt x="26193" y="904877"/>
                </a:lnTo>
                <a:lnTo>
                  <a:pt x="34418" y="911457"/>
                </a:lnTo>
                <a:lnTo>
                  <a:pt x="38758" y="904877"/>
                </a:lnTo>
                <a:close/>
              </a:path>
              <a:path w="4531995" h="2743834">
                <a:moveTo>
                  <a:pt x="4531530" y="0"/>
                </a:moveTo>
                <a:lnTo>
                  <a:pt x="302419" y="0"/>
                </a:lnTo>
                <a:lnTo>
                  <a:pt x="292894" y="9525"/>
                </a:lnTo>
                <a:lnTo>
                  <a:pt x="292894" y="466726"/>
                </a:lnTo>
                <a:lnTo>
                  <a:pt x="321469" y="466726"/>
                </a:lnTo>
                <a:lnTo>
                  <a:pt x="321469" y="28575"/>
                </a:lnTo>
                <a:lnTo>
                  <a:pt x="302419" y="28575"/>
                </a:lnTo>
                <a:lnTo>
                  <a:pt x="321469" y="9525"/>
                </a:lnTo>
                <a:lnTo>
                  <a:pt x="4531530" y="9525"/>
                </a:lnTo>
                <a:lnTo>
                  <a:pt x="4531530" y="0"/>
                </a:lnTo>
                <a:close/>
              </a:path>
              <a:path w="4531995" h="2743834">
                <a:moveTo>
                  <a:pt x="321469" y="9525"/>
                </a:moveTo>
                <a:lnTo>
                  <a:pt x="302419" y="28575"/>
                </a:lnTo>
                <a:lnTo>
                  <a:pt x="321469" y="28575"/>
                </a:lnTo>
                <a:lnTo>
                  <a:pt x="321469" y="9525"/>
                </a:lnTo>
                <a:close/>
              </a:path>
              <a:path w="4531995" h="2743834">
                <a:moveTo>
                  <a:pt x="4512480" y="9525"/>
                </a:moveTo>
                <a:lnTo>
                  <a:pt x="321469" y="9525"/>
                </a:lnTo>
                <a:lnTo>
                  <a:pt x="321469" y="28575"/>
                </a:lnTo>
                <a:lnTo>
                  <a:pt x="4512480" y="28575"/>
                </a:lnTo>
                <a:lnTo>
                  <a:pt x="4512480" y="9525"/>
                </a:lnTo>
                <a:close/>
              </a:path>
              <a:path w="4531995" h="2743834">
                <a:moveTo>
                  <a:pt x="4531530" y="9525"/>
                </a:moveTo>
                <a:lnTo>
                  <a:pt x="4512480" y="9525"/>
                </a:lnTo>
                <a:lnTo>
                  <a:pt x="4522005" y="28575"/>
                </a:lnTo>
                <a:lnTo>
                  <a:pt x="4531530" y="28575"/>
                </a:lnTo>
                <a:lnTo>
                  <a:pt x="4531530" y="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9400" marR="3463290" indent="-2667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78765" algn="l"/>
                <a:tab pos="279400" algn="l"/>
              </a:tabLst>
            </a:pPr>
            <a:r>
              <a:rPr spc="10" dirty="0"/>
              <a:t>В</a:t>
            </a:r>
            <a:r>
              <a:rPr spc="-140" dirty="0"/>
              <a:t> </a:t>
            </a:r>
            <a:r>
              <a:rPr spc="30" dirty="0"/>
              <a:t>143</a:t>
            </a:r>
            <a:r>
              <a:rPr spc="10" dirty="0"/>
              <a:t>7</a:t>
            </a:r>
            <a:r>
              <a:rPr spc="-125" dirty="0"/>
              <a:t> </a:t>
            </a:r>
            <a:r>
              <a:rPr spc="-110" dirty="0"/>
              <a:t>г</a:t>
            </a:r>
            <a:r>
              <a:rPr spc="5" dirty="0"/>
              <a:t>. </a:t>
            </a:r>
            <a:r>
              <a:rPr spc="60" dirty="0"/>
              <a:t>к</a:t>
            </a:r>
            <a:r>
              <a:rPr spc="-30" dirty="0"/>
              <a:t>о</a:t>
            </a:r>
            <a:r>
              <a:rPr spc="-20" dirty="0"/>
              <a:t>нс</a:t>
            </a:r>
            <a:r>
              <a:rPr spc="-30" dirty="0"/>
              <a:t>т</a:t>
            </a:r>
            <a:r>
              <a:rPr spc="10" dirty="0"/>
              <a:t>а</a:t>
            </a:r>
            <a:r>
              <a:rPr spc="-20" dirty="0"/>
              <a:t>н</a:t>
            </a:r>
            <a:r>
              <a:rPr spc="-30" dirty="0"/>
              <a:t>т</a:t>
            </a:r>
            <a:r>
              <a:rPr spc="45" dirty="0"/>
              <a:t>и</a:t>
            </a:r>
            <a:r>
              <a:rPr spc="-20" dirty="0"/>
              <a:t>н</a:t>
            </a:r>
            <a:r>
              <a:rPr spc="-30" dirty="0"/>
              <a:t>о</a:t>
            </a:r>
            <a:r>
              <a:rPr spc="10" dirty="0"/>
              <a:t>п</a:t>
            </a:r>
            <a:r>
              <a:rPr spc="-5" dirty="0"/>
              <a:t>о</a:t>
            </a:r>
            <a:r>
              <a:rPr spc="25" dirty="0"/>
              <a:t>ль</a:t>
            </a:r>
            <a:r>
              <a:rPr spc="-20" dirty="0"/>
              <a:t>с</a:t>
            </a:r>
            <a:r>
              <a:rPr spc="40" dirty="0"/>
              <a:t>к</a:t>
            </a:r>
            <a:r>
              <a:rPr spc="25" dirty="0"/>
              <a:t>и</a:t>
            </a:r>
            <a:r>
              <a:rPr spc="10" dirty="0"/>
              <a:t>й</a:t>
            </a:r>
            <a:r>
              <a:rPr spc="-114" dirty="0"/>
              <a:t> </a:t>
            </a:r>
            <a:r>
              <a:rPr spc="10" dirty="0"/>
              <a:t>па</a:t>
            </a:r>
            <a:r>
              <a:rPr spc="-30" dirty="0"/>
              <a:t>т</a:t>
            </a:r>
            <a:r>
              <a:rPr spc="-5" dirty="0"/>
              <a:t>р</a:t>
            </a:r>
            <a:r>
              <a:rPr spc="25" dirty="0"/>
              <a:t>и</a:t>
            </a:r>
            <a:r>
              <a:rPr spc="30" dirty="0"/>
              <a:t>а</a:t>
            </a:r>
            <a:r>
              <a:rPr spc="-25" dirty="0"/>
              <a:t>р</a:t>
            </a:r>
            <a:r>
              <a:rPr spc="5" dirty="0"/>
              <a:t>х  назначил </a:t>
            </a:r>
            <a:r>
              <a:rPr dirty="0"/>
              <a:t>митрополитом </a:t>
            </a:r>
            <a:r>
              <a:rPr spc="-5" dirty="0"/>
              <a:t>Руси грека </a:t>
            </a:r>
            <a:r>
              <a:rPr dirty="0"/>
              <a:t> </a:t>
            </a:r>
            <a:r>
              <a:rPr spc="-10" dirty="0"/>
              <a:t>И</a:t>
            </a:r>
            <a:r>
              <a:rPr spc="-20" dirty="0"/>
              <a:t>с</a:t>
            </a:r>
            <a:r>
              <a:rPr spc="25" dirty="0"/>
              <a:t>и</a:t>
            </a:r>
            <a:r>
              <a:rPr spc="5" dirty="0"/>
              <a:t>д</a:t>
            </a:r>
            <a:r>
              <a:rPr spc="-5" dirty="0"/>
              <a:t>ор</a:t>
            </a:r>
            <a:r>
              <a:rPr spc="5" dirty="0"/>
              <a:t>а,</a:t>
            </a:r>
            <a:r>
              <a:rPr spc="-130" dirty="0"/>
              <a:t> </a:t>
            </a:r>
            <a:r>
              <a:rPr spc="40" dirty="0"/>
              <a:t>к</a:t>
            </a:r>
            <a:r>
              <a:rPr spc="-5" dirty="0"/>
              <a:t>о</a:t>
            </a:r>
            <a:r>
              <a:rPr spc="-30" dirty="0"/>
              <a:t>т</a:t>
            </a:r>
            <a:r>
              <a:rPr spc="-5" dirty="0"/>
              <a:t>о</a:t>
            </a:r>
            <a:r>
              <a:rPr spc="-25" dirty="0"/>
              <a:t>р</a:t>
            </a:r>
            <a:r>
              <a:rPr spc="15" dirty="0"/>
              <a:t>ый</a:t>
            </a:r>
            <a:r>
              <a:rPr spc="-114" dirty="0"/>
              <a:t> </a:t>
            </a:r>
            <a:r>
              <a:rPr spc="-20" dirty="0"/>
              <a:t>б</a:t>
            </a:r>
            <a:r>
              <a:rPr dirty="0"/>
              <a:t>ы</a:t>
            </a:r>
            <a:r>
              <a:rPr spc="10" dirty="0"/>
              <a:t>л </a:t>
            </a:r>
            <a:r>
              <a:rPr spc="-20" dirty="0"/>
              <a:t>с</a:t>
            </a:r>
            <a:r>
              <a:rPr spc="-30" dirty="0"/>
              <a:t>т</a:t>
            </a:r>
            <a:r>
              <a:rPr spc="-5" dirty="0"/>
              <a:t>оро</a:t>
            </a:r>
            <a:r>
              <a:rPr spc="-20" dirty="0"/>
              <a:t>нн</a:t>
            </a:r>
            <a:r>
              <a:rPr spc="25" dirty="0"/>
              <a:t>и</a:t>
            </a:r>
            <a:r>
              <a:rPr spc="40" dirty="0"/>
              <a:t>к</a:t>
            </a:r>
            <a:r>
              <a:rPr spc="-5" dirty="0"/>
              <a:t>о</a:t>
            </a:r>
            <a:r>
              <a:rPr spc="5" dirty="0"/>
              <a:t>м  </a:t>
            </a:r>
            <a:r>
              <a:rPr spc="-20" dirty="0"/>
              <a:t>ун</a:t>
            </a:r>
            <a:r>
              <a:rPr spc="45" dirty="0"/>
              <a:t>и</a:t>
            </a:r>
            <a:r>
              <a:rPr spc="10" dirty="0"/>
              <a:t>и</a:t>
            </a:r>
            <a:r>
              <a:rPr spc="-135" dirty="0"/>
              <a:t> </a:t>
            </a:r>
            <a:r>
              <a:rPr spc="10" dirty="0"/>
              <a:t>с</a:t>
            </a:r>
            <a:r>
              <a:rPr spc="-35" dirty="0"/>
              <a:t> </a:t>
            </a:r>
            <a:r>
              <a:rPr spc="40" dirty="0"/>
              <a:t>к</a:t>
            </a:r>
            <a:r>
              <a:rPr spc="10" dirty="0"/>
              <a:t>а</a:t>
            </a:r>
            <a:r>
              <a:rPr spc="-10" dirty="0"/>
              <a:t>т</a:t>
            </a:r>
            <a:r>
              <a:rPr spc="-30" dirty="0"/>
              <a:t>о</a:t>
            </a:r>
            <a:r>
              <a:rPr spc="25" dirty="0"/>
              <a:t>л</a:t>
            </a:r>
            <a:r>
              <a:rPr spc="45" dirty="0"/>
              <a:t>и</a:t>
            </a:r>
            <a:r>
              <a:rPr spc="30" dirty="0"/>
              <a:t>ч</a:t>
            </a:r>
            <a:r>
              <a:rPr spc="-30" dirty="0"/>
              <a:t>е</a:t>
            </a:r>
            <a:r>
              <a:rPr spc="-20" dirty="0"/>
              <a:t>с</a:t>
            </a:r>
            <a:r>
              <a:rPr spc="40" dirty="0"/>
              <a:t>к</a:t>
            </a:r>
            <a:r>
              <a:rPr spc="-5" dirty="0"/>
              <a:t>о</a:t>
            </a:r>
            <a:r>
              <a:rPr spc="10" dirty="0"/>
              <a:t>й</a:t>
            </a:r>
            <a:r>
              <a:rPr spc="-135" dirty="0"/>
              <a:t> </a:t>
            </a:r>
            <a:r>
              <a:rPr spc="45" dirty="0"/>
              <a:t>ц</a:t>
            </a:r>
            <a:r>
              <a:rPr spc="-30" dirty="0"/>
              <a:t>е</a:t>
            </a:r>
            <a:r>
              <a:rPr spc="-5" dirty="0"/>
              <a:t>р</a:t>
            </a:r>
            <a:r>
              <a:rPr spc="40" dirty="0"/>
              <a:t>к</a:t>
            </a:r>
            <a:r>
              <a:rPr spc="-5" dirty="0"/>
              <a:t>о</a:t>
            </a:r>
            <a:r>
              <a:rPr spc="10" dirty="0"/>
              <a:t>в</a:t>
            </a:r>
            <a:r>
              <a:rPr spc="25" dirty="0"/>
              <a:t>ь</a:t>
            </a:r>
            <a:r>
              <a:rPr spc="-10" dirty="0"/>
              <a:t>ю</a:t>
            </a:r>
            <a:r>
              <a:rPr spc="5" dirty="0"/>
              <a:t>.</a:t>
            </a:r>
          </a:p>
          <a:p>
            <a:pPr marL="279400" marR="3704590" indent="-2667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78765" algn="l"/>
                <a:tab pos="279400" algn="l"/>
              </a:tabLst>
            </a:pPr>
            <a:r>
              <a:rPr spc="40" dirty="0"/>
              <a:t>В</a:t>
            </a:r>
            <a:r>
              <a:rPr spc="10" dirty="0"/>
              <a:t>а</a:t>
            </a:r>
            <a:r>
              <a:rPr spc="-20" dirty="0"/>
              <a:t>с</a:t>
            </a:r>
            <a:r>
              <a:rPr spc="25" dirty="0"/>
              <a:t>ил</a:t>
            </a:r>
            <a:r>
              <a:rPr spc="45" dirty="0"/>
              <a:t>и</a:t>
            </a:r>
            <a:r>
              <a:rPr spc="10" dirty="0"/>
              <a:t>й</a:t>
            </a:r>
            <a:r>
              <a:rPr spc="-135" dirty="0"/>
              <a:t> </a:t>
            </a:r>
            <a:r>
              <a:rPr spc="15" dirty="0"/>
              <a:t>I</a:t>
            </a:r>
            <a:r>
              <a:rPr spc="5" dirty="0"/>
              <a:t>I</a:t>
            </a:r>
            <a:r>
              <a:rPr spc="-135" dirty="0"/>
              <a:t> </a:t>
            </a:r>
            <a:r>
              <a:rPr spc="-30" dirty="0"/>
              <a:t>от</a:t>
            </a:r>
            <a:r>
              <a:rPr spc="60" dirty="0"/>
              <a:t>к</a:t>
            </a:r>
            <a:r>
              <a:rPr spc="10" dirty="0"/>
              <a:t>а</a:t>
            </a:r>
            <a:r>
              <a:rPr spc="-20" dirty="0"/>
              <a:t>з</a:t>
            </a:r>
            <a:r>
              <a:rPr spc="10" dirty="0"/>
              <a:t>а</a:t>
            </a:r>
            <a:r>
              <a:rPr spc="25" dirty="0"/>
              <a:t>л</a:t>
            </a:r>
            <a:r>
              <a:rPr spc="-40" dirty="0"/>
              <a:t>с</a:t>
            </a:r>
            <a:r>
              <a:rPr spc="10" dirty="0"/>
              <a:t>я</a:t>
            </a:r>
            <a:r>
              <a:rPr spc="-140" dirty="0"/>
              <a:t> </a:t>
            </a:r>
            <a:r>
              <a:rPr spc="10" dirty="0"/>
              <a:t>п</a:t>
            </a:r>
            <a:r>
              <a:rPr spc="-5" dirty="0"/>
              <a:t>р</a:t>
            </a:r>
            <a:r>
              <a:rPr spc="45" dirty="0"/>
              <a:t>и</a:t>
            </a:r>
            <a:r>
              <a:rPr spc="-40" dirty="0"/>
              <a:t>н</a:t>
            </a:r>
            <a:r>
              <a:rPr spc="40" dirty="0"/>
              <a:t>я</a:t>
            </a:r>
            <a:r>
              <a:rPr spc="-30" dirty="0"/>
              <a:t>т</a:t>
            </a:r>
            <a:r>
              <a:rPr spc="10" dirty="0"/>
              <a:t>ь</a:t>
            </a:r>
            <a:r>
              <a:rPr spc="-70" dirty="0"/>
              <a:t> </a:t>
            </a:r>
            <a:r>
              <a:rPr spc="-20" dirty="0"/>
              <a:t>н</a:t>
            </a:r>
            <a:r>
              <a:rPr spc="-5" dirty="0"/>
              <a:t>о</a:t>
            </a:r>
            <a:r>
              <a:rPr spc="10" dirty="0"/>
              <a:t>в</a:t>
            </a:r>
            <a:r>
              <a:rPr spc="-5" dirty="0"/>
              <a:t>о</a:t>
            </a:r>
            <a:r>
              <a:rPr spc="-30" dirty="0"/>
              <a:t>г</a:t>
            </a:r>
            <a:r>
              <a:rPr spc="5" dirty="0"/>
              <a:t>о  </a:t>
            </a:r>
            <a:r>
              <a:rPr dirty="0"/>
              <a:t>м</a:t>
            </a:r>
            <a:r>
              <a:rPr spc="25" dirty="0"/>
              <a:t>и</a:t>
            </a:r>
            <a:r>
              <a:rPr spc="-30" dirty="0"/>
              <a:t>т</a:t>
            </a:r>
            <a:r>
              <a:rPr spc="-5" dirty="0"/>
              <a:t>ро</a:t>
            </a:r>
            <a:r>
              <a:rPr spc="10" dirty="0"/>
              <a:t>п</a:t>
            </a:r>
            <a:r>
              <a:rPr spc="-5" dirty="0"/>
              <a:t>о</a:t>
            </a:r>
            <a:r>
              <a:rPr spc="5" dirty="0"/>
              <a:t>л</a:t>
            </a:r>
            <a:r>
              <a:rPr spc="45" dirty="0"/>
              <a:t>и</a:t>
            </a:r>
            <a:r>
              <a:rPr spc="-30" dirty="0"/>
              <a:t>т</a:t>
            </a:r>
            <a:r>
              <a:rPr spc="10" dirty="0"/>
              <a:t>а</a:t>
            </a:r>
            <a:r>
              <a:rPr spc="-150" dirty="0"/>
              <a:t> </a:t>
            </a:r>
            <a:r>
              <a:rPr spc="10" dirty="0"/>
              <a:t>и</a:t>
            </a:r>
            <a:r>
              <a:rPr spc="-55" dirty="0"/>
              <a:t> </a:t>
            </a:r>
            <a:r>
              <a:rPr spc="10" dirty="0"/>
              <a:t>в</a:t>
            </a:r>
            <a:r>
              <a:rPr spc="-70" dirty="0"/>
              <a:t> </a:t>
            </a:r>
            <a:r>
              <a:rPr spc="30" dirty="0"/>
              <a:t>14</a:t>
            </a:r>
            <a:r>
              <a:rPr spc="10" dirty="0"/>
              <a:t>48</a:t>
            </a:r>
            <a:r>
              <a:rPr spc="-125" dirty="0"/>
              <a:t> </a:t>
            </a:r>
            <a:r>
              <a:rPr spc="-90" dirty="0"/>
              <a:t>г</a:t>
            </a:r>
            <a:r>
              <a:rPr spc="5" dirty="0"/>
              <a:t>. </a:t>
            </a:r>
            <a:r>
              <a:rPr spc="-20" dirty="0"/>
              <a:t>с</a:t>
            </a:r>
            <a:r>
              <a:rPr spc="-5" dirty="0"/>
              <a:t>о</a:t>
            </a:r>
            <a:r>
              <a:rPr spc="-20" dirty="0"/>
              <a:t>б</a:t>
            </a:r>
            <a:r>
              <a:rPr spc="-5" dirty="0"/>
              <a:t>о</a:t>
            </a:r>
            <a:r>
              <a:rPr spc="-25" dirty="0"/>
              <a:t>р</a:t>
            </a:r>
            <a:r>
              <a:rPr spc="-5" dirty="0"/>
              <a:t>о</a:t>
            </a:r>
            <a:r>
              <a:rPr spc="5" dirty="0"/>
              <a:t>м  </a:t>
            </a:r>
            <a:r>
              <a:rPr spc="-5" dirty="0"/>
              <a:t>р</a:t>
            </a:r>
            <a:r>
              <a:rPr spc="-20" dirty="0"/>
              <a:t>усс</a:t>
            </a:r>
            <a:r>
              <a:rPr spc="40" dirty="0"/>
              <a:t>к</a:t>
            </a:r>
            <a:r>
              <a:rPr spc="25" dirty="0"/>
              <a:t>и</a:t>
            </a:r>
            <a:r>
              <a:rPr spc="10" dirty="0"/>
              <a:t>х</a:t>
            </a:r>
            <a:r>
              <a:rPr spc="-120" dirty="0"/>
              <a:t> </a:t>
            </a:r>
            <a:r>
              <a:rPr spc="-30" dirty="0"/>
              <a:t>е</a:t>
            </a:r>
            <a:r>
              <a:rPr spc="10" dirty="0"/>
              <a:t>п</a:t>
            </a:r>
            <a:r>
              <a:rPr spc="25" dirty="0"/>
              <a:t>и</a:t>
            </a:r>
            <a:r>
              <a:rPr spc="-20" dirty="0"/>
              <a:t>с</a:t>
            </a:r>
            <a:r>
              <a:rPr spc="40" dirty="0"/>
              <a:t>к</a:t>
            </a:r>
            <a:r>
              <a:rPr spc="-5" dirty="0"/>
              <a:t>о</a:t>
            </a:r>
            <a:r>
              <a:rPr spc="10" dirty="0"/>
              <a:t>п</a:t>
            </a:r>
            <a:r>
              <a:rPr spc="-5" dirty="0"/>
              <a:t>о</a:t>
            </a:r>
            <a:r>
              <a:rPr spc="10" dirty="0"/>
              <a:t>в</a:t>
            </a:r>
            <a:r>
              <a:rPr spc="-150" dirty="0"/>
              <a:t> </a:t>
            </a:r>
            <a:r>
              <a:rPr spc="-5" dirty="0"/>
              <a:t>р</a:t>
            </a:r>
            <a:r>
              <a:rPr spc="15" dirty="0"/>
              <a:t>я</a:t>
            </a:r>
            <a:r>
              <a:rPr spc="-40" dirty="0"/>
              <a:t>з</a:t>
            </a:r>
            <a:r>
              <a:rPr spc="30" dirty="0"/>
              <a:t>а</a:t>
            </a:r>
            <a:r>
              <a:rPr spc="-40" dirty="0"/>
              <a:t>н</a:t>
            </a:r>
            <a:r>
              <a:rPr spc="-20" dirty="0"/>
              <a:t>с</a:t>
            </a:r>
            <a:r>
              <a:rPr spc="40" dirty="0"/>
              <a:t>к</a:t>
            </a:r>
            <a:r>
              <a:rPr spc="45" dirty="0"/>
              <a:t>и</a:t>
            </a:r>
            <a:r>
              <a:rPr spc="10" dirty="0"/>
              <a:t>й</a:t>
            </a:r>
            <a:r>
              <a:rPr spc="-135" dirty="0"/>
              <a:t> </a:t>
            </a:r>
            <a:r>
              <a:rPr spc="-30" dirty="0"/>
              <a:t>е</a:t>
            </a:r>
            <a:r>
              <a:rPr spc="10" dirty="0"/>
              <a:t>п</a:t>
            </a:r>
            <a:r>
              <a:rPr spc="45" dirty="0"/>
              <a:t>и</a:t>
            </a:r>
            <a:r>
              <a:rPr spc="-20" dirty="0"/>
              <a:t>с</a:t>
            </a:r>
            <a:r>
              <a:rPr spc="40" dirty="0"/>
              <a:t>к</a:t>
            </a:r>
            <a:r>
              <a:rPr spc="-5" dirty="0"/>
              <a:t>о</a:t>
            </a:r>
            <a:r>
              <a:rPr spc="5" dirty="0"/>
              <a:t>п  </a:t>
            </a:r>
            <a:r>
              <a:rPr spc="-10" dirty="0"/>
              <a:t>И</a:t>
            </a:r>
            <a:r>
              <a:rPr spc="-5" dirty="0"/>
              <a:t>о</a:t>
            </a:r>
            <a:r>
              <a:rPr spc="-20" dirty="0"/>
              <a:t>н</a:t>
            </a:r>
            <a:r>
              <a:rPr spc="10" dirty="0"/>
              <a:t>а</a:t>
            </a:r>
            <a:r>
              <a:rPr spc="-90" dirty="0"/>
              <a:t> </a:t>
            </a:r>
            <a:r>
              <a:rPr spc="-20" dirty="0"/>
              <a:t>б</a:t>
            </a:r>
            <a:r>
              <a:rPr spc="10" dirty="0"/>
              <a:t>ыл </a:t>
            </a:r>
            <a:r>
              <a:rPr spc="45" dirty="0"/>
              <a:t>и</a:t>
            </a:r>
            <a:r>
              <a:rPr spc="-20" dirty="0"/>
              <a:t>зб</a:t>
            </a:r>
            <a:r>
              <a:rPr spc="-25" dirty="0"/>
              <a:t>р</a:t>
            </a:r>
            <a:r>
              <a:rPr spc="30" dirty="0"/>
              <a:t>а</a:t>
            </a:r>
            <a:r>
              <a:rPr spc="10" dirty="0"/>
              <a:t>н</a:t>
            </a:r>
            <a:r>
              <a:rPr spc="-45" dirty="0"/>
              <a:t> </a:t>
            </a:r>
            <a:r>
              <a:rPr dirty="0"/>
              <a:t>м</a:t>
            </a:r>
            <a:r>
              <a:rPr spc="25" dirty="0"/>
              <a:t>и</a:t>
            </a:r>
            <a:r>
              <a:rPr spc="-30" dirty="0"/>
              <a:t>т</a:t>
            </a:r>
            <a:r>
              <a:rPr spc="-5" dirty="0"/>
              <a:t>ро</a:t>
            </a:r>
            <a:r>
              <a:rPr spc="10" dirty="0"/>
              <a:t>п</a:t>
            </a:r>
            <a:r>
              <a:rPr spc="-5" dirty="0"/>
              <a:t>о</a:t>
            </a:r>
            <a:r>
              <a:rPr spc="25" dirty="0"/>
              <a:t>ли</a:t>
            </a:r>
            <a:r>
              <a:rPr spc="-30" dirty="0"/>
              <a:t>т</a:t>
            </a:r>
            <a:r>
              <a:rPr dirty="0"/>
              <a:t>ом</a:t>
            </a:r>
            <a:r>
              <a:rPr spc="5" dirty="0"/>
              <a:t>,</a:t>
            </a:r>
            <a:r>
              <a:rPr spc="-150" dirty="0"/>
              <a:t> </a:t>
            </a:r>
            <a:r>
              <a:rPr spc="50" dirty="0"/>
              <a:t>ч</a:t>
            </a:r>
            <a:r>
              <a:rPr spc="-30" dirty="0"/>
              <a:t>т</a:t>
            </a:r>
            <a:r>
              <a:rPr spc="5" dirty="0"/>
              <a:t>о  </a:t>
            </a:r>
            <a:r>
              <a:rPr spc="-20" dirty="0"/>
              <a:t>с</a:t>
            </a:r>
            <a:r>
              <a:rPr spc="25" dirty="0"/>
              <a:t>иль</a:t>
            </a:r>
            <a:r>
              <a:rPr spc="-20" dirty="0"/>
              <a:t>н</a:t>
            </a:r>
            <a:r>
              <a:rPr spc="10" dirty="0"/>
              <a:t>о</a:t>
            </a:r>
            <a:r>
              <a:rPr spc="-165" dirty="0"/>
              <a:t> </a:t>
            </a:r>
            <a:r>
              <a:rPr spc="10" dirty="0"/>
              <a:t>п</a:t>
            </a:r>
            <a:r>
              <a:rPr spc="-30" dirty="0"/>
              <a:t>о</a:t>
            </a:r>
            <a:r>
              <a:rPr spc="30" dirty="0"/>
              <a:t>в</a:t>
            </a:r>
            <a:r>
              <a:rPr dirty="0"/>
              <a:t>ы</a:t>
            </a:r>
            <a:r>
              <a:rPr spc="-20" dirty="0"/>
              <a:t>с</a:t>
            </a:r>
            <a:r>
              <a:rPr spc="45" dirty="0"/>
              <a:t>и</a:t>
            </a:r>
            <a:r>
              <a:rPr spc="5" dirty="0"/>
              <a:t>л</a:t>
            </a:r>
            <a:r>
              <a:rPr spc="10" dirty="0"/>
              <a:t>о</a:t>
            </a:r>
            <a:r>
              <a:rPr spc="-85" dirty="0"/>
              <a:t> </a:t>
            </a:r>
            <a:r>
              <a:rPr spc="10" dirty="0"/>
              <a:t>ав</a:t>
            </a:r>
            <a:r>
              <a:rPr spc="-30" dirty="0"/>
              <a:t>т</a:t>
            </a:r>
            <a:r>
              <a:rPr spc="-5" dirty="0"/>
              <a:t>ор</a:t>
            </a:r>
            <a:r>
              <a:rPr spc="45" dirty="0"/>
              <a:t>и</a:t>
            </a:r>
            <a:r>
              <a:rPr spc="-30" dirty="0"/>
              <a:t>те</a:t>
            </a:r>
            <a:r>
              <a:rPr spc="5" dirty="0"/>
              <a:t>т</a:t>
            </a:r>
            <a:r>
              <a:rPr spc="-45" dirty="0"/>
              <a:t> </a:t>
            </a:r>
            <a:r>
              <a:rPr spc="10" dirty="0"/>
              <a:t>Ру</a:t>
            </a:r>
            <a:r>
              <a:rPr spc="-40" dirty="0"/>
              <a:t>с</a:t>
            </a:r>
            <a:r>
              <a:rPr spc="-20" dirty="0"/>
              <a:t>с</a:t>
            </a:r>
            <a:r>
              <a:rPr spc="40" dirty="0"/>
              <a:t>к</a:t>
            </a:r>
            <a:r>
              <a:rPr spc="-5" dirty="0"/>
              <a:t>о</a:t>
            </a:r>
            <a:r>
              <a:rPr spc="5" dirty="0"/>
              <a:t>й  </a:t>
            </a:r>
            <a:r>
              <a:rPr spc="30" dirty="0"/>
              <a:t>П</a:t>
            </a:r>
            <a:r>
              <a:rPr spc="-5" dirty="0"/>
              <a:t>р</a:t>
            </a:r>
            <a:r>
              <a:rPr spc="10" dirty="0"/>
              <a:t>ав</a:t>
            </a:r>
            <a:r>
              <a:rPr spc="-5" dirty="0"/>
              <a:t>о</a:t>
            </a:r>
            <a:r>
              <a:rPr spc="-20" dirty="0"/>
              <a:t>с</a:t>
            </a:r>
            <a:r>
              <a:rPr spc="25" dirty="0"/>
              <a:t>л</a:t>
            </a:r>
            <a:r>
              <a:rPr spc="10" dirty="0"/>
              <a:t>ав</a:t>
            </a:r>
            <a:r>
              <a:rPr spc="-20" dirty="0"/>
              <a:t>н</a:t>
            </a:r>
            <a:r>
              <a:rPr spc="-5" dirty="0"/>
              <a:t>о</a:t>
            </a:r>
            <a:r>
              <a:rPr spc="10" dirty="0"/>
              <a:t>й</a:t>
            </a:r>
            <a:r>
              <a:rPr spc="-135" dirty="0"/>
              <a:t> </a:t>
            </a:r>
            <a:r>
              <a:rPr spc="45" dirty="0"/>
              <a:t>ц</a:t>
            </a:r>
            <a:r>
              <a:rPr spc="-30" dirty="0"/>
              <a:t>е</a:t>
            </a:r>
            <a:r>
              <a:rPr spc="-5" dirty="0"/>
              <a:t>р</a:t>
            </a:r>
            <a:r>
              <a:rPr spc="40" dirty="0"/>
              <a:t>к</a:t>
            </a:r>
            <a:r>
              <a:rPr spc="10" dirty="0"/>
              <a:t>в</a:t>
            </a:r>
            <a:r>
              <a:rPr spc="45" dirty="0"/>
              <a:t>и</a:t>
            </a:r>
            <a:r>
              <a:rPr spc="5" dirty="0"/>
              <a:t>.</a:t>
            </a:r>
          </a:p>
          <a:p>
            <a:pPr marL="4756150" lvl="1" indent="-181610">
              <a:lnSpc>
                <a:spcPts val="1685"/>
              </a:lnSpc>
              <a:buFont typeface="Arial MT"/>
              <a:buChar char="•"/>
              <a:tabLst>
                <a:tab pos="4756785" algn="l"/>
              </a:tabLst>
            </a:pP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Этому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способствовало</a:t>
            </a:r>
            <a:r>
              <a:rPr sz="18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крушение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8489" y="4645037"/>
            <a:ext cx="3999865" cy="23761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3675" marR="379095">
              <a:lnSpc>
                <a:spcPct val="100699"/>
              </a:lnSpc>
              <a:spcBef>
                <a:spcPts val="85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i="1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i="1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i="1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i="1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i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1453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к  Ивана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наследницей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византийского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престола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Софией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Палеолог.</a:t>
            </a:r>
            <a:endParaRPr sz="1800">
              <a:latin typeface="Calibri"/>
              <a:cs typeface="Calibri"/>
            </a:endParaRPr>
          </a:p>
          <a:p>
            <a:pPr marL="193675" marR="5080" indent="-180975">
              <a:lnSpc>
                <a:spcPct val="100699"/>
              </a:lnSpc>
              <a:spcBef>
                <a:spcPts val="1125"/>
              </a:spcBef>
              <a:buFont typeface="Arial MT"/>
              <a:buChar char="•"/>
              <a:tabLst>
                <a:tab pos="193675" algn="l"/>
              </a:tabLst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i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ул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80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ск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i="1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ск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i="1" spc="3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зь 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принял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царский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титул,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византийский </a:t>
            </a:r>
            <a:r>
              <a:rPr sz="1800" i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герб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(двуглавый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орел)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ввел 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патриаршество.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231" y="635059"/>
            <a:ext cx="7649209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Объединение</a:t>
            </a:r>
            <a:r>
              <a:rPr spc="-165" dirty="0"/>
              <a:t> </a:t>
            </a:r>
            <a:r>
              <a:rPr spc="-5" dirty="0"/>
              <a:t>русских</a:t>
            </a:r>
            <a:r>
              <a:rPr spc="-120" dirty="0"/>
              <a:t> </a:t>
            </a:r>
            <a:r>
              <a:rPr spc="10" dirty="0"/>
              <a:t>земель</a:t>
            </a:r>
            <a:r>
              <a:rPr spc="-165" dirty="0"/>
              <a:t> </a:t>
            </a:r>
            <a:r>
              <a:rPr spc="10" dirty="0"/>
              <a:t>при</a:t>
            </a:r>
            <a:r>
              <a:rPr spc="-45" dirty="0"/>
              <a:t> </a:t>
            </a:r>
            <a:r>
              <a:rPr spc="-5" dirty="0"/>
              <a:t>Иване</a:t>
            </a:r>
            <a:r>
              <a:rPr spc="95" dirty="0"/>
              <a:t> </a:t>
            </a:r>
            <a:r>
              <a:rPr spc="-20" dirty="0"/>
              <a:t>III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2" y="1368428"/>
            <a:ext cx="8305800" cy="5363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146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ал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Calibri"/>
              <a:cs typeface="Calibri"/>
            </a:endParaRPr>
          </a:p>
          <a:p>
            <a:pPr marL="3670300" marR="5080" indent="-247650">
              <a:lnSpc>
                <a:spcPct val="100000"/>
              </a:lnSpc>
              <a:buFont typeface="Arial MT"/>
              <a:buChar char="•"/>
              <a:tabLst>
                <a:tab pos="3669665" algn="l"/>
                <a:tab pos="3670935" algn="l"/>
              </a:tabLst>
            </a:pP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147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147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  М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670300" marR="149860" indent="-24765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669665" algn="l"/>
                <a:tab pos="3670935" algn="l"/>
              </a:tabLst>
            </a:pP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148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ро-м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endParaRPr sz="2000">
              <a:latin typeface="Calibri"/>
              <a:cs typeface="Calibri"/>
            </a:endParaRPr>
          </a:p>
          <a:p>
            <a:pPr marL="3670300" marR="1026160" indent="-24765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669665" algn="l"/>
                <a:tab pos="3670935" algn="l"/>
              </a:tabLst>
            </a:pP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148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  княжества.</a:t>
            </a:r>
            <a:endParaRPr sz="2000">
              <a:latin typeface="Calibri"/>
              <a:cs typeface="Calibri"/>
            </a:endParaRPr>
          </a:p>
          <a:p>
            <a:pPr marL="3670300" marR="65405" indent="-24765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669665" algn="l"/>
                <a:tab pos="367093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1487</a:t>
            </a: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взята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Казань,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которой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ханом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стал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сторонник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Москвы.</a:t>
            </a:r>
            <a:endParaRPr sz="2000">
              <a:latin typeface="Calibri"/>
              <a:cs typeface="Calibri"/>
            </a:endParaRPr>
          </a:p>
          <a:p>
            <a:pPr marL="3670300" marR="93980" indent="-24765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669665" algn="l"/>
                <a:tab pos="3670935" algn="l"/>
              </a:tabLst>
            </a:pP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ван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Смоленска,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выполнить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смог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только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151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1514</a:t>
            </a: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7" y="1933580"/>
            <a:ext cx="7848620" cy="500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231" y="396874"/>
            <a:ext cx="5373370" cy="10026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54"/>
              </a:spcBef>
            </a:pPr>
            <a:r>
              <a:rPr spc="5" dirty="0"/>
              <a:t>Войны</a:t>
            </a:r>
            <a:r>
              <a:rPr spc="-140" dirty="0"/>
              <a:t> </a:t>
            </a:r>
            <a:r>
              <a:rPr spc="10" dirty="0"/>
              <a:t>с</a:t>
            </a:r>
            <a:r>
              <a:rPr spc="5" dirty="0"/>
              <a:t> </a:t>
            </a:r>
            <a:r>
              <a:rPr dirty="0"/>
              <a:t>Ливонским</a:t>
            </a:r>
            <a:r>
              <a:rPr spc="-45" dirty="0"/>
              <a:t> </a:t>
            </a:r>
            <a:r>
              <a:rPr spc="-5" dirty="0"/>
              <a:t>орденом, </a:t>
            </a:r>
            <a:r>
              <a:rPr spc="-710" dirty="0"/>
              <a:t> </a:t>
            </a:r>
            <a:r>
              <a:rPr spc="5" dirty="0"/>
              <a:t>Литвой</a:t>
            </a:r>
            <a:r>
              <a:rPr spc="-110" dirty="0"/>
              <a:t> </a:t>
            </a:r>
            <a:r>
              <a:rPr spc="10" dirty="0"/>
              <a:t>и</a:t>
            </a:r>
            <a:r>
              <a:rPr spc="-45" dirty="0"/>
              <a:t> </a:t>
            </a:r>
            <a:r>
              <a:rPr spc="15" dirty="0"/>
              <a:t>Швецией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0277" y="1577979"/>
            <a:ext cx="5969000" cy="5211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marR="221615" indent="-25717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Летом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1490г.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начался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поход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русских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войск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Литву,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149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ым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закреплявшим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Русским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государством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земли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9875" marR="62103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149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вы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ыл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т  М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9875" marR="8636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Выход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Москвы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морю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привел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войне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Швецией,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которая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завершилась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договором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свободной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9875" marR="508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вая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9875" marR="488315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завоеванные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территории.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96067" y="714376"/>
            <a:ext cx="3429635" cy="6191885"/>
            <a:chOff x="6496067" y="714376"/>
            <a:chExt cx="3429635" cy="61918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21" y="714376"/>
              <a:ext cx="2000255" cy="40671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6067" y="1781179"/>
              <a:ext cx="2524131" cy="51244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024" y="492068"/>
            <a:ext cx="3315335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Р</a:t>
            </a:r>
            <a:r>
              <a:rPr spc="60" dirty="0"/>
              <a:t>е</a:t>
            </a:r>
            <a:r>
              <a:rPr spc="-5" dirty="0"/>
              <a:t>ф</a:t>
            </a:r>
            <a:r>
              <a:rPr spc="10" dirty="0"/>
              <a:t>о</a:t>
            </a:r>
            <a:r>
              <a:rPr spc="-15" dirty="0"/>
              <a:t>р</a:t>
            </a:r>
            <a:r>
              <a:rPr spc="30" dirty="0"/>
              <a:t>м</a:t>
            </a:r>
            <a:r>
              <a:rPr spc="15" dirty="0"/>
              <a:t>ы</a:t>
            </a:r>
            <a:r>
              <a:rPr spc="-250" dirty="0"/>
              <a:t> </a:t>
            </a:r>
            <a:r>
              <a:rPr spc="5" dirty="0"/>
              <a:t>И</a:t>
            </a:r>
            <a:r>
              <a:rPr spc="-5" dirty="0"/>
              <a:t>ва</a:t>
            </a:r>
            <a:r>
              <a:rPr spc="-40" dirty="0"/>
              <a:t>н</a:t>
            </a:r>
            <a:r>
              <a:rPr spc="10" dirty="0"/>
              <a:t>а</a:t>
            </a:r>
            <a:r>
              <a:rPr spc="35" dirty="0"/>
              <a:t> </a:t>
            </a:r>
            <a:r>
              <a:rPr spc="-20" dirty="0"/>
              <a:t>I</a:t>
            </a:r>
            <a:r>
              <a:rPr spc="-50" dirty="0"/>
              <a:t>I</a:t>
            </a:r>
            <a:r>
              <a:rPr spc="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477" y="1149353"/>
            <a:ext cx="3947160" cy="57296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5750" algn="just">
              <a:lnSpc>
                <a:spcPct val="100699"/>
              </a:lnSpc>
              <a:spcBef>
                <a:spcPts val="85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1497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ик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ик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вв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ые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 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8450" marR="197485" indent="-285750">
              <a:lnSpc>
                <a:spcPct val="99000"/>
              </a:lnSpc>
              <a:spcBef>
                <a:spcPts val="123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зь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4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ем  В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ея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ик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и.</a:t>
            </a:r>
            <a:endParaRPr sz="1800">
              <a:latin typeface="Calibri"/>
              <a:cs typeface="Calibri"/>
            </a:endParaRPr>
          </a:p>
          <a:p>
            <a:pPr marL="298450" marR="24130" indent="-285750" algn="just">
              <a:lnSpc>
                <a:spcPct val="100699"/>
              </a:lnSpc>
              <a:spcBef>
                <a:spcPts val="1200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Бы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функциями.</a:t>
            </a:r>
            <a:endParaRPr sz="1800">
              <a:latin typeface="Calibri"/>
              <a:cs typeface="Calibri"/>
            </a:endParaRPr>
          </a:p>
          <a:p>
            <a:pPr marL="298450" marR="283845" indent="-285750">
              <a:lnSpc>
                <a:spcPct val="99000"/>
              </a:lnSpc>
              <a:spcBef>
                <a:spcPts val="123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ит</a:t>
            </a:r>
            <a:r>
              <a:rPr sz="1800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эксплуатации.</a:t>
            </a:r>
            <a:endParaRPr sz="1800">
              <a:latin typeface="Calibri"/>
              <a:cs typeface="Calibri"/>
            </a:endParaRPr>
          </a:p>
          <a:p>
            <a:pPr marL="298450" marR="172720" indent="-285750" algn="just">
              <a:lnSpc>
                <a:spcPct val="100699"/>
              </a:lnSpc>
              <a:spcBef>
                <a:spcPts val="1200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ся</a:t>
            </a:r>
            <a:r>
              <a:rPr sz="1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r>
              <a:rPr sz="18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  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8450" marR="142875" indent="-285750">
              <a:lnSpc>
                <a:spcPct val="100699"/>
              </a:lnSpc>
              <a:spcBef>
                <a:spcPts val="11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80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  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0112" y="3629034"/>
            <a:ext cx="5115560" cy="1238250"/>
          </a:xfrm>
          <a:custGeom>
            <a:avLst/>
            <a:gdLst/>
            <a:ahLst/>
            <a:cxnLst/>
            <a:rect l="l" t="t" r="r" b="b"/>
            <a:pathLst>
              <a:path w="5115559" h="1238250">
                <a:moveTo>
                  <a:pt x="590551" y="1034694"/>
                </a:moveTo>
                <a:lnTo>
                  <a:pt x="590551" y="1238253"/>
                </a:lnTo>
                <a:lnTo>
                  <a:pt x="5114938" y="1238253"/>
                </a:lnTo>
                <a:lnTo>
                  <a:pt x="5114938" y="1228728"/>
                </a:lnTo>
                <a:lnTo>
                  <a:pt x="619126" y="1228728"/>
                </a:lnTo>
                <a:lnTo>
                  <a:pt x="600076" y="1219203"/>
                </a:lnTo>
                <a:lnTo>
                  <a:pt x="619126" y="1219203"/>
                </a:lnTo>
                <a:lnTo>
                  <a:pt x="619126" y="1038227"/>
                </a:lnTo>
                <a:lnTo>
                  <a:pt x="600076" y="1038227"/>
                </a:lnTo>
                <a:lnTo>
                  <a:pt x="590551" y="1034694"/>
                </a:lnTo>
                <a:close/>
              </a:path>
              <a:path w="5115559" h="1238250">
                <a:moveTo>
                  <a:pt x="619126" y="1219203"/>
                </a:moveTo>
                <a:lnTo>
                  <a:pt x="600076" y="1219203"/>
                </a:lnTo>
                <a:lnTo>
                  <a:pt x="619126" y="1228728"/>
                </a:lnTo>
                <a:lnTo>
                  <a:pt x="619126" y="1219203"/>
                </a:lnTo>
                <a:close/>
              </a:path>
              <a:path w="5115559" h="1238250">
                <a:moveTo>
                  <a:pt x="5095888" y="1219203"/>
                </a:moveTo>
                <a:lnTo>
                  <a:pt x="619126" y="1219203"/>
                </a:lnTo>
                <a:lnTo>
                  <a:pt x="619126" y="1228728"/>
                </a:lnTo>
                <a:lnTo>
                  <a:pt x="5095888" y="1228728"/>
                </a:lnTo>
                <a:lnTo>
                  <a:pt x="5095888" y="1219203"/>
                </a:lnTo>
                <a:close/>
              </a:path>
              <a:path w="5115559" h="1238250">
                <a:moveTo>
                  <a:pt x="5095888" y="9525"/>
                </a:moveTo>
                <a:lnTo>
                  <a:pt x="5095888" y="1228728"/>
                </a:lnTo>
                <a:lnTo>
                  <a:pt x="5105413" y="1219203"/>
                </a:lnTo>
                <a:lnTo>
                  <a:pt x="5114938" y="1219203"/>
                </a:lnTo>
                <a:lnTo>
                  <a:pt x="5114938" y="28575"/>
                </a:lnTo>
                <a:lnTo>
                  <a:pt x="5105413" y="28575"/>
                </a:lnTo>
                <a:lnTo>
                  <a:pt x="5095888" y="9525"/>
                </a:lnTo>
                <a:close/>
              </a:path>
              <a:path w="5115559" h="1238250">
                <a:moveTo>
                  <a:pt x="5114938" y="1219203"/>
                </a:moveTo>
                <a:lnTo>
                  <a:pt x="5105413" y="1219203"/>
                </a:lnTo>
                <a:lnTo>
                  <a:pt x="5095888" y="1228728"/>
                </a:lnTo>
                <a:lnTo>
                  <a:pt x="5114938" y="1228728"/>
                </a:lnTo>
                <a:lnTo>
                  <a:pt x="5114938" y="1219203"/>
                </a:lnTo>
                <a:close/>
              </a:path>
              <a:path w="5115559" h="1238250">
                <a:moveTo>
                  <a:pt x="590551" y="1028702"/>
                </a:moveTo>
                <a:lnTo>
                  <a:pt x="590551" y="1034694"/>
                </a:lnTo>
                <a:lnTo>
                  <a:pt x="600076" y="1038227"/>
                </a:lnTo>
                <a:lnTo>
                  <a:pt x="590551" y="1028702"/>
                </a:lnTo>
                <a:close/>
              </a:path>
              <a:path w="5115559" h="1238250">
                <a:moveTo>
                  <a:pt x="619126" y="1028702"/>
                </a:moveTo>
                <a:lnTo>
                  <a:pt x="590551" y="1028702"/>
                </a:lnTo>
                <a:lnTo>
                  <a:pt x="600076" y="1038227"/>
                </a:lnTo>
                <a:lnTo>
                  <a:pt x="619126" y="1038227"/>
                </a:lnTo>
                <a:lnTo>
                  <a:pt x="619126" y="1028702"/>
                </a:lnTo>
                <a:close/>
              </a:path>
              <a:path w="5115559" h="1238250">
                <a:moveTo>
                  <a:pt x="72014" y="810225"/>
                </a:moveTo>
                <a:lnTo>
                  <a:pt x="9525" y="819152"/>
                </a:lnTo>
                <a:lnTo>
                  <a:pt x="590551" y="1034694"/>
                </a:lnTo>
                <a:lnTo>
                  <a:pt x="590551" y="1028702"/>
                </a:lnTo>
                <a:lnTo>
                  <a:pt x="619126" y="1028702"/>
                </a:lnTo>
                <a:lnTo>
                  <a:pt x="619126" y="1019177"/>
                </a:lnTo>
                <a:lnTo>
                  <a:pt x="609601" y="1019177"/>
                </a:lnTo>
                <a:lnTo>
                  <a:pt x="609601" y="1009652"/>
                </a:lnTo>
                <a:lnTo>
                  <a:pt x="72014" y="810225"/>
                </a:lnTo>
                <a:close/>
              </a:path>
              <a:path w="5115559" h="1238250">
                <a:moveTo>
                  <a:pt x="19050" y="790577"/>
                </a:moveTo>
                <a:lnTo>
                  <a:pt x="0" y="790577"/>
                </a:lnTo>
                <a:lnTo>
                  <a:pt x="0" y="809627"/>
                </a:lnTo>
                <a:lnTo>
                  <a:pt x="9525" y="819152"/>
                </a:lnTo>
                <a:lnTo>
                  <a:pt x="19050" y="790577"/>
                </a:lnTo>
                <a:close/>
              </a:path>
              <a:path w="5115559" h="1238250">
                <a:moveTo>
                  <a:pt x="19050" y="790577"/>
                </a:moveTo>
                <a:lnTo>
                  <a:pt x="9525" y="819152"/>
                </a:lnTo>
                <a:lnTo>
                  <a:pt x="72014" y="810225"/>
                </a:lnTo>
                <a:lnTo>
                  <a:pt x="19050" y="790577"/>
                </a:lnTo>
                <a:close/>
              </a:path>
              <a:path w="5115559" h="1238250">
                <a:moveTo>
                  <a:pt x="590551" y="715605"/>
                </a:moveTo>
                <a:lnTo>
                  <a:pt x="9525" y="790577"/>
                </a:lnTo>
                <a:lnTo>
                  <a:pt x="19050" y="790577"/>
                </a:lnTo>
                <a:lnTo>
                  <a:pt x="72014" y="810225"/>
                </a:lnTo>
                <a:lnTo>
                  <a:pt x="609601" y="733426"/>
                </a:lnTo>
                <a:lnTo>
                  <a:pt x="619126" y="733426"/>
                </a:lnTo>
                <a:lnTo>
                  <a:pt x="619126" y="723901"/>
                </a:lnTo>
                <a:lnTo>
                  <a:pt x="590551" y="723901"/>
                </a:lnTo>
                <a:lnTo>
                  <a:pt x="590551" y="715605"/>
                </a:lnTo>
                <a:close/>
              </a:path>
              <a:path w="5115559" h="1238250">
                <a:moveTo>
                  <a:pt x="600076" y="714376"/>
                </a:moveTo>
                <a:lnTo>
                  <a:pt x="590551" y="715605"/>
                </a:lnTo>
                <a:lnTo>
                  <a:pt x="590551" y="723901"/>
                </a:lnTo>
                <a:lnTo>
                  <a:pt x="600076" y="714376"/>
                </a:lnTo>
                <a:close/>
              </a:path>
              <a:path w="5115559" h="1238250">
                <a:moveTo>
                  <a:pt x="619126" y="714376"/>
                </a:moveTo>
                <a:lnTo>
                  <a:pt x="600076" y="714376"/>
                </a:lnTo>
                <a:lnTo>
                  <a:pt x="590551" y="723901"/>
                </a:lnTo>
                <a:lnTo>
                  <a:pt x="619126" y="723901"/>
                </a:lnTo>
                <a:lnTo>
                  <a:pt x="619126" y="714376"/>
                </a:lnTo>
                <a:close/>
              </a:path>
              <a:path w="5115559" h="1238250">
                <a:moveTo>
                  <a:pt x="5114938" y="0"/>
                </a:moveTo>
                <a:lnTo>
                  <a:pt x="600076" y="0"/>
                </a:lnTo>
                <a:lnTo>
                  <a:pt x="590551" y="9525"/>
                </a:lnTo>
                <a:lnTo>
                  <a:pt x="590551" y="715605"/>
                </a:lnTo>
                <a:lnTo>
                  <a:pt x="600076" y="714376"/>
                </a:lnTo>
                <a:lnTo>
                  <a:pt x="619126" y="714376"/>
                </a:lnTo>
                <a:lnTo>
                  <a:pt x="619126" y="28575"/>
                </a:lnTo>
                <a:lnTo>
                  <a:pt x="600076" y="28575"/>
                </a:lnTo>
                <a:lnTo>
                  <a:pt x="619126" y="9525"/>
                </a:lnTo>
                <a:lnTo>
                  <a:pt x="5114938" y="9525"/>
                </a:lnTo>
                <a:lnTo>
                  <a:pt x="5114938" y="0"/>
                </a:lnTo>
                <a:close/>
              </a:path>
              <a:path w="5115559" h="1238250">
                <a:moveTo>
                  <a:pt x="619126" y="9525"/>
                </a:moveTo>
                <a:lnTo>
                  <a:pt x="600076" y="28575"/>
                </a:lnTo>
                <a:lnTo>
                  <a:pt x="619126" y="28575"/>
                </a:lnTo>
                <a:lnTo>
                  <a:pt x="619126" y="9525"/>
                </a:lnTo>
                <a:close/>
              </a:path>
              <a:path w="5115559" h="1238250">
                <a:moveTo>
                  <a:pt x="5095888" y="9525"/>
                </a:moveTo>
                <a:lnTo>
                  <a:pt x="619126" y="9525"/>
                </a:lnTo>
                <a:lnTo>
                  <a:pt x="619126" y="28575"/>
                </a:lnTo>
                <a:lnTo>
                  <a:pt x="5095888" y="28575"/>
                </a:lnTo>
                <a:lnTo>
                  <a:pt x="5095888" y="9525"/>
                </a:lnTo>
                <a:close/>
              </a:path>
              <a:path w="5115559" h="1238250">
                <a:moveTo>
                  <a:pt x="5114938" y="9525"/>
                </a:moveTo>
                <a:lnTo>
                  <a:pt x="5095888" y="9525"/>
                </a:lnTo>
                <a:lnTo>
                  <a:pt x="5105413" y="28575"/>
                </a:lnTo>
                <a:lnTo>
                  <a:pt x="5114938" y="28575"/>
                </a:lnTo>
                <a:lnTo>
                  <a:pt x="5114938" y="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7650" y="5991243"/>
            <a:ext cx="5668010" cy="952500"/>
          </a:xfrm>
          <a:custGeom>
            <a:avLst/>
            <a:gdLst/>
            <a:ahLst/>
            <a:cxnLst/>
            <a:rect l="l" t="t" r="r" b="b"/>
            <a:pathLst>
              <a:path w="5668009" h="952500">
                <a:moveTo>
                  <a:pt x="3228987" y="314325"/>
                </a:moveTo>
                <a:lnTo>
                  <a:pt x="2009787" y="314325"/>
                </a:lnTo>
                <a:lnTo>
                  <a:pt x="2009787" y="333375"/>
                </a:lnTo>
                <a:lnTo>
                  <a:pt x="3228987" y="333375"/>
                </a:lnTo>
                <a:lnTo>
                  <a:pt x="3228987" y="314325"/>
                </a:lnTo>
                <a:close/>
              </a:path>
              <a:path w="5668009" h="952500">
                <a:moveTo>
                  <a:pt x="5667400" y="0"/>
                </a:moveTo>
                <a:lnTo>
                  <a:pt x="5648350" y="0"/>
                </a:lnTo>
                <a:lnTo>
                  <a:pt x="5648350" y="19050"/>
                </a:lnTo>
                <a:lnTo>
                  <a:pt x="5648350" y="923925"/>
                </a:lnTo>
                <a:lnTo>
                  <a:pt x="1171587" y="923925"/>
                </a:lnTo>
                <a:lnTo>
                  <a:pt x="1171587" y="800100"/>
                </a:lnTo>
                <a:lnTo>
                  <a:pt x="1171587" y="781050"/>
                </a:lnTo>
                <a:lnTo>
                  <a:pt x="1162062" y="771525"/>
                </a:lnTo>
                <a:lnTo>
                  <a:pt x="704850" y="752475"/>
                </a:lnTo>
                <a:lnTo>
                  <a:pt x="156210" y="729615"/>
                </a:lnTo>
                <a:lnTo>
                  <a:pt x="190500" y="723900"/>
                </a:lnTo>
                <a:lnTo>
                  <a:pt x="1162062" y="561975"/>
                </a:lnTo>
                <a:lnTo>
                  <a:pt x="1171587" y="552450"/>
                </a:lnTo>
                <a:lnTo>
                  <a:pt x="1171587" y="542925"/>
                </a:lnTo>
                <a:lnTo>
                  <a:pt x="1171587" y="19050"/>
                </a:lnTo>
                <a:lnTo>
                  <a:pt x="5648350" y="19050"/>
                </a:lnTo>
                <a:lnTo>
                  <a:pt x="5648350" y="0"/>
                </a:lnTo>
                <a:lnTo>
                  <a:pt x="1143012" y="0"/>
                </a:lnTo>
                <a:lnTo>
                  <a:pt x="1143012" y="544436"/>
                </a:lnTo>
                <a:lnTo>
                  <a:pt x="9525" y="723900"/>
                </a:lnTo>
                <a:lnTo>
                  <a:pt x="0" y="733425"/>
                </a:lnTo>
                <a:lnTo>
                  <a:pt x="0" y="742950"/>
                </a:lnTo>
                <a:lnTo>
                  <a:pt x="9525" y="752475"/>
                </a:lnTo>
                <a:lnTo>
                  <a:pt x="1143012" y="799706"/>
                </a:lnTo>
                <a:lnTo>
                  <a:pt x="1143012" y="942975"/>
                </a:lnTo>
                <a:lnTo>
                  <a:pt x="1152537" y="952500"/>
                </a:lnTo>
                <a:lnTo>
                  <a:pt x="5667400" y="952500"/>
                </a:lnTo>
                <a:lnTo>
                  <a:pt x="5667400" y="933450"/>
                </a:lnTo>
                <a:lnTo>
                  <a:pt x="5667400" y="923925"/>
                </a:lnTo>
                <a:lnTo>
                  <a:pt x="5667400" y="19050"/>
                </a:lnTo>
                <a:lnTo>
                  <a:pt x="5667400" y="9525"/>
                </a:lnTo>
                <a:lnTo>
                  <a:pt x="5667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9863" y="577851"/>
            <a:ext cx="4404995" cy="624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242570" indent="-25717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 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ый</a:t>
            </a:r>
            <a:r>
              <a:rPr sz="18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ещ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ем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ые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участки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крестьянами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качестве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платы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военную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иную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службу.</a:t>
            </a:r>
            <a:endParaRPr sz="1800">
              <a:latin typeface="Calibri"/>
              <a:cs typeface="Calibri"/>
            </a:endParaRPr>
          </a:p>
          <a:p>
            <a:pPr marL="269875" marR="215900" indent="-257175">
              <a:lnSpc>
                <a:spcPct val="100699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ын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ус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ии 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80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бояре.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libri"/>
              <a:cs typeface="Calibri"/>
            </a:endParaRPr>
          </a:p>
          <a:p>
            <a:pPr marL="365125" marR="140335" indent="-1270" algn="ctr">
              <a:lnSpc>
                <a:spcPct val="103499"/>
              </a:lnSpc>
            </a:pP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этого</a:t>
            </a:r>
            <a:r>
              <a:rPr sz="155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момента</a:t>
            </a:r>
            <a:r>
              <a:rPr sz="155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крестьянин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 имел</a:t>
            </a:r>
            <a:r>
              <a:rPr sz="155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право 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 переселяться</a:t>
            </a:r>
            <a:r>
              <a:rPr sz="155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55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другое 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место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(уходить</a:t>
            </a:r>
            <a:r>
              <a:rPr sz="155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2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550" i="1" spc="-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феодала)</a:t>
            </a:r>
            <a:r>
              <a:rPr sz="155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25" dirty="0">
                <a:solidFill>
                  <a:srgbClr val="FFFFFF"/>
                </a:solidFill>
                <a:latin typeface="Calibri"/>
                <a:cs typeface="Calibri"/>
              </a:rPr>
              <a:t>только</a:t>
            </a:r>
            <a:r>
              <a:rPr sz="155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5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определенное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1550" i="1" spc="-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неделю</a:t>
            </a:r>
            <a:r>
              <a:rPr sz="155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5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после</a:t>
            </a:r>
            <a:r>
              <a:rPr sz="155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Юрьева</a:t>
            </a:r>
            <a:r>
              <a:rPr sz="155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5" dirty="0">
                <a:solidFill>
                  <a:srgbClr val="FFFFFF"/>
                </a:solidFill>
                <a:latin typeface="Calibri"/>
                <a:cs typeface="Calibri"/>
              </a:rPr>
              <a:t>дня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 –</a:t>
            </a:r>
            <a:r>
              <a:rPr sz="1550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2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155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10" dirty="0">
                <a:solidFill>
                  <a:srgbClr val="FFFFFF"/>
                </a:solidFill>
                <a:latin typeface="Calibri"/>
                <a:cs typeface="Calibri"/>
              </a:rPr>
              <a:t>ноября.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327025" marR="99060" indent="-3175" algn="ctr">
              <a:lnSpc>
                <a:spcPct val="102800"/>
              </a:lnSpc>
            </a:pP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Кормление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система,</a:t>
            </a:r>
            <a:r>
              <a:rPr sz="155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которой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администрация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местах 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существует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1550" b="1" spc="15" dirty="0">
                <a:solidFill>
                  <a:srgbClr val="FFFFFF"/>
                </a:solidFill>
                <a:latin typeface="Calibri"/>
                <a:cs typeface="Calibri"/>
              </a:rPr>
              <a:t>счет </a:t>
            </a:r>
            <a:r>
              <a:rPr sz="1550" b="1" spc="-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поборов</a:t>
            </a:r>
            <a:r>
              <a:rPr sz="15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населения.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222250" marR="5080" indent="-3175" algn="ctr">
              <a:lnSpc>
                <a:spcPct val="102800"/>
              </a:lnSpc>
              <a:spcBef>
                <a:spcPts val="5"/>
              </a:spcBef>
            </a:pP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Местничество</a:t>
            </a:r>
            <a:r>
              <a:rPr sz="15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распределение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государственных</a:t>
            </a:r>
            <a:r>
              <a:rPr sz="155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должностей</a:t>
            </a:r>
            <a:r>
              <a:rPr sz="155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5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sz="15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550" b="1" spc="-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знатности</a:t>
            </a:r>
            <a:r>
              <a:rPr sz="155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рода.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629" y="492068"/>
            <a:ext cx="3934460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П</a:t>
            </a:r>
            <a:r>
              <a:rPr spc="-15" dirty="0"/>
              <a:t>р</a:t>
            </a:r>
            <a:r>
              <a:rPr spc="-5" dirty="0"/>
              <a:t>ав</a:t>
            </a:r>
            <a:r>
              <a:rPr spc="20" dirty="0"/>
              <a:t>л</a:t>
            </a:r>
            <a:r>
              <a:rPr spc="60" dirty="0"/>
              <a:t>е</a:t>
            </a:r>
            <a:r>
              <a:rPr spc="-40" dirty="0"/>
              <a:t>н</a:t>
            </a:r>
            <a:r>
              <a:rPr spc="15" dirty="0"/>
              <a:t>и</a:t>
            </a:r>
            <a:r>
              <a:rPr spc="10" dirty="0"/>
              <a:t>е</a:t>
            </a:r>
            <a:r>
              <a:rPr spc="-190" dirty="0"/>
              <a:t> </a:t>
            </a:r>
            <a:r>
              <a:rPr spc="5" dirty="0"/>
              <a:t>В</a:t>
            </a:r>
            <a:r>
              <a:rPr spc="-5" dirty="0"/>
              <a:t>а</a:t>
            </a:r>
            <a:r>
              <a:rPr spc="10" dirty="0"/>
              <a:t>с</a:t>
            </a:r>
            <a:r>
              <a:rPr spc="15" dirty="0"/>
              <a:t>и</a:t>
            </a:r>
            <a:r>
              <a:rPr spc="20" dirty="0"/>
              <a:t>л</a:t>
            </a:r>
            <a:r>
              <a:rPr spc="15" dirty="0"/>
              <a:t>и</a:t>
            </a:r>
            <a:r>
              <a:rPr spc="10" dirty="0"/>
              <a:t>я</a:t>
            </a:r>
            <a:r>
              <a:rPr spc="-55" dirty="0"/>
              <a:t> </a:t>
            </a:r>
            <a:r>
              <a:rPr spc="-20" dirty="0"/>
              <a:t>I</a:t>
            </a:r>
            <a:r>
              <a:rPr spc="-50" dirty="0"/>
              <a:t>I</a:t>
            </a:r>
            <a:r>
              <a:rPr spc="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3152" y="934087"/>
            <a:ext cx="4895215" cy="27692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5600" marR="9525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  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1514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5600" marR="55118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м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ханством.</a:t>
            </a:r>
            <a:endParaRPr sz="2000" dirty="0">
              <a:latin typeface="Calibri"/>
              <a:cs typeface="Calibri"/>
            </a:endParaRPr>
          </a:p>
          <a:p>
            <a:pPr marL="355600" marR="4953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ал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р  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15" y="1219203"/>
            <a:ext cx="3962410" cy="50673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052" y="4000510"/>
            <a:ext cx="5362589" cy="32099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В</a:t>
            </a:r>
            <a:r>
              <a:rPr spc="-15" dirty="0"/>
              <a:t>о</a:t>
            </a:r>
            <a:r>
              <a:rPr spc="25" dirty="0"/>
              <a:t>п</a:t>
            </a:r>
            <a:r>
              <a:rPr spc="-15" dirty="0"/>
              <a:t>р</a:t>
            </a:r>
            <a:r>
              <a:rPr spc="10" dirty="0"/>
              <a:t>осы</a:t>
            </a:r>
            <a:r>
              <a:rPr spc="-185" dirty="0"/>
              <a:t> </a:t>
            </a:r>
            <a:r>
              <a:rPr dirty="0"/>
              <a:t>д</a:t>
            </a:r>
            <a:r>
              <a:rPr spc="50" dirty="0"/>
              <a:t>л</a:t>
            </a:r>
            <a:r>
              <a:rPr spc="10" dirty="0"/>
              <a:t>я</a:t>
            </a:r>
            <a:r>
              <a:rPr spc="-15" dirty="0"/>
              <a:t> </a:t>
            </a:r>
            <a:r>
              <a:rPr spc="-5" dirty="0"/>
              <a:t>п</a:t>
            </a:r>
            <a:r>
              <a:rPr spc="10" dirty="0"/>
              <a:t>о</a:t>
            </a:r>
            <a:r>
              <a:rPr spc="-5" dirty="0"/>
              <a:t>в</a:t>
            </a:r>
            <a:r>
              <a:rPr spc="10" dirty="0"/>
              <a:t>то</a:t>
            </a:r>
            <a:r>
              <a:rPr spc="-15" dirty="0"/>
              <a:t>р</a:t>
            </a:r>
            <a:r>
              <a:rPr spc="25" dirty="0"/>
              <a:t>е</a:t>
            </a:r>
            <a:r>
              <a:rPr spc="-10" dirty="0"/>
              <a:t>н</a:t>
            </a:r>
            <a:r>
              <a:rPr spc="15" dirty="0"/>
              <a:t>и</a:t>
            </a:r>
            <a:r>
              <a:rPr spc="10" dirty="0"/>
              <a:t>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3152" y="985522"/>
            <a:ext cx="8339455" cy="576961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470534" indent="-458470">
              <a:lnSpc>
                <a:spcPct val="100000"/>
              </a:lnSpc>
              <a:spcBef>
                <a:spcPts val="1415"/>
              </a:spcBef>
              <a:buAutoNum type="arabicPeriod"/>
              <a:tabLst>
                <a:tab pos="470534" algn="l"/>
                <a:tab pos="471170" algn="l"/>
                <a:tab pos="7665084" algn="l"/>
              </a:tabLst>
            </a:pP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1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150" spc="-4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150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150" spc="55" dirty="0">
                <a:solidFill>
                  <a:srgbClr val="FFFFFF"/>
                </a:solidFill>
                <a:latin typeface="Calibri"/>
                <a:cs typeface="Calibri"/>
              </a:rPr>
              <a:t>ъ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50" spc="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150" spc="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1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15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150" spc="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Ру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L="469900" marR="614045" indent="-457200">
              <a:lnSpc>
                <a:spcPct val="101699"/>
              </a:lnSpc>
              <a:spcBef>
                <a:spcPts val="1275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Почему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Великом</a:t>
            </a:r>
            <a:r>
              <a:rPr sz="21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княжестве</a:t>
            </a:r>
            <a:r>
              <a:rPr sz="21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Литовском</a:t>
            </a:r>
            <a:r>
              <a:rPr sz="21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центральная</a:t>
            </a:r>
            <a:r>
              <a:rPr sz="21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власть </a:t>
            </a:r>
            <a:r>
              <a:rPr sz="2150" spc="-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была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слабее</a:t>
            </a:r>
            <a:r>
              <a:rPr sz="21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21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Московском?</a:t>
            </a:r>
            <a:endParaRPr sz="2150">
              <a:latin typeface="Calibri"/>
              <a:cs typeface="Calibri"/>
            </a:endParaRPr>
          </a:p>
          <a:p>
            <a:pPr marL="469900" marR="617220" indent="-457200">
              <a:lnSpc>
                <a:spcPct val="101699"/>
              </a:lnSpc>
              <a:spcBef>
                <a:spcPts val="1200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Зачем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Иван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Калита</a:t>
            </a:r>
            <a:r>
              <a:rPr sz="2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перевел</a:t>
            </a:r>
            <a:r>
              <a:rPr sz="21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Москву</a:t>
            </a:r>
            <a:r>
              <a:rPr sz="21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Владимира</a:t>
            </a:r>
            <a:r>
              <a:rPr sz="2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кафедру </a:t>
            </a:r>
            <a:r>
              <a:rPr sz="2150" spc="-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русского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митрополита</a:t>
            </a:r>
            <a:endParaRPr sz="2150">
              <a:latin typeface="Calibri"/>
              <a:cs typeface="Calibri"/>
            </a:endParaRPr>
          </a:p>
          <a:p>
            <a:pPr marL="469900" marR="85090" indent="-457200">
              <a:lnSpc>
                <a:spcPct val="104700"/>
              </a:lnSpc>
              <a:spcBef>
                <a:spcPts val="1125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Почему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Дмитрий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Иванович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счел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возможным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прекратить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выплату </a:t>
            </a:r>
            <a:r>
              <a:rPr sz="2150" spc="-4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дани</a:t>
            </a:r>
            <a:r>
              <a:rPr sz="215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Орде</a:t>
            </a:r>
            <a:r>
              <a:rPr sz="21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70-х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 гг.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XIVв.?</a:t>
            </a:r>
            <a:endParaRPr sz="2150">
              <a:latin typeface="Calibri"/>
              <a:cs typeface="Calibri"/>
            </a:endParaRPr>
          </a:p>
          <a:p>
            <a:pPr marL="470534" indent="-458470">
              <a:lnSpc>
                <a:spcPct val="100000"/>
              </a:lnSpc>
              <a:spcBef>
                <a:spcPts val="1245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Что,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1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ваш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взгляд,</a:t>
            </a:r>
            <a:r>
              <a:rPr sz="21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sz="2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главным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итогом</a:t>
            </a:r>
            <a:r>
              <a:rPr sz="21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Куликовской</a:t>
            </a:r>
            <a:r>
              <a:rPr sz="21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битвы?</a:t>
            </a:r>
            <a:endParaRPr sz="2150">
              <a:latin typeface="Calibri"/>
              <a:cs typeface="Calibri"/>
            </a:endParaRPr>
          </a:p>
          <a:p>
            <a:pPr marL="469900" marR="1501775" indent="-457200">
              <a:lnSpc>
                <a:spcPct val="101699"/>
              </a:lnSpc>
              <a:spcBef>
                <a:spcPts val="1200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Почему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Василий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отказался</a:t>
            </a:r>
            <a:r>
              <a:rPr sz="215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принять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митрополита</a:t>
            </a:r>
            <a:r>
              <a:rPr sz="21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150" spc="-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Константинополя?</a:t>
            </a:r>
            <a:endParaRPr sz="2150">
              <a:latin typeface="Calibri"/>
              <a:cs typeface="Calibri"/>
            </a:endParaRPr>
          </a:p>
          <a:p>
            <a:pPr marL="470534" indent="-458470">
              <a:lnSpc>
                <a:spcPct val="100000"/>
              </a:lnSpc>
              <a:spcBef>
                <a:spcPts val="1245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отличие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дворян</a:t>
            </a:r>
            <a:r>
              <a:rPr sz="21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(помещиков)</a:t>
            </a:r>
            <a:r>
              <a:rPr sz="21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21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бояр?</a:t>
            </a:r>
            <a:endParaRPr sz="2150">
              <a:latin typeface="Calibri"/>
              <a:cs typeface="Calibri"/>
            </a:endParaRPr>
          </a:p>
          <a:p>
            <a:pPr marL="470534" indent="-45847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такое</a:t>
            </a:r>
            <a:r>
              <a:rPr sz="215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кормление</a:t>
            </a:r>
            <a:r>
              <a:rPr sz="21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1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местничество?</a:t>
            </a:r>
            <a:endParaRPr sz="2150">
              <a:latin typeface="Calibri"/>
              <a:cs typeface="Calibri"/>
            </a:endParaRPr>
          </a:p>
          <a:p>
            <a:pPr marL="470534" indent="-458470">
              <a:lnSpc>
                <a:spcPct val="100000"/>
              </a:lnSpc>
              <a:spcBef>
                <a:spcPts val="1245"/>
              </a:spcBef>
              <a:buAutoNum type="arabicPeriod"/>
              <a:tabLst>
                <a:tab pos="470534" algn="l"/>
                <a:tab pos="471170" algn="l"/>
              </a:tabLst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изменил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Василий</a:t>
            </a:r>
            <a:r>
              <a:rPr sz="21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sz="21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государственном</a:t>
            </a:r>
            <a:r>
              <a:rPr sz="21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управлении?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781" y="749243"/>
            <a:ext cx="3810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Домашнее</a:t>
            </a:r>
            <a:r>
              <a:rPr sz="3600" b="0" spc="-16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задание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2228" y="1606554"/>
            <a:ext cx="699389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>
              <a:lnSpc>
                <a:spcPct val="120800"/>
              </a:lnSpc>
              <a:spcBef>
                <a:spcPts val="100"/>
              </a:spcBef>
              <a:buAutoNum type="arabicPeriod"/>
              <a:tabLst>
                <a:tab pos="526415" algn="l"/>
                <a:tab pos="527050" algn="l"/>
                <a:tab pos="2039620" algn="l"/>
                <a:tab pos="43053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Учебник	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В.В.Артемов,	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Ю.Н.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Лубченков: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28-29,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стр.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58-62</a:t>
            </a:r>
            <a:endParaRPr sz="300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187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Восстановить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конспект.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9" y="2209806"/>
            <a:ext cx="276225" cy="571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915" y="816007"/>
            <a:ext cx="123063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b="0" spc="45" dirty="0">
                <a:latin typeface="Calibri"/>
                <a:cs typeface="Calibri"/>
              </a:rPr>
              <a:t>П</a:t>
            </a:r>
            <a:r>
              <a:rPr sz="4400" b="0" spc="5" dirty="0">
                <a:latin typeface="Calibri"/>
                <a:cs typeface="Calibri"/>
              </a:rPr>
              <a:t>л</a:t>
            </a:r>
            <a:r>
              <a:rPr sz="4400" b="0" spc="-30" dirty="0">
                <a:latin typeface="Calibri"/>
                <a:cs typeface="Calibri"/>
              </a:rPr>
              <a:t>а</a:t>
            </a:r>
            <a:r>
              <a:rPr sz="4400" b="0" spc="10" dirty="0">
                <a:latin typeface="Calibri"/>
                <a:cs typeface="Calibri"/>
              </a:rPr>
              <a:t>н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7453" y="2063755"/>
            <a:ext cx="7742555" cy="36207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27050" marR="5080" indent="-514350">
              <a:lnSpc>
                <a:spcPct val="102299"/>
              </a:lnSpc>
              <a:spcBef>
                <a:spcPts val="50"/>
              </a:spcBef>
              <a:buAutoNum type="arabicPeriod"/>
              <a:tabLst>
                <a:tab pos="525145" algn="l"/>
                <a:tab pos="526415" algn="l"/>
              </a:tabLst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Предпосылки</a:t>
            </a:r>
            <a:r>
              <a:rPr sz="275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FFFF"/>
                </a:solidFill>
                <a:latin typeface="Calibri"/>
                <a:cs typeface="Calibri"/>
              </a:rPr>
              <a:t>объединения </a:t>
            </a: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Северо-Восточной </a:t>
            </a:r>
            <a:r>
              <a:rPr sz="2750" b="1" spc="-6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Руси</a:t>
            </a:r>
            <a:endParaRPr sz="2750" dirty="0">
              <a:latin typeface="Calibri"/>
              <a:cs typeface="Calibri"/>
            </a:endParaRPr>
          </a:p>
          <a:p>
            <a:pPr marL="525780" indent="-513715">
              <a:lnSpc>
                <a:spcPct val="100000"/>
              </a:lnSpc>
              <a:spcBef>
                <a:spcPts val="1275"/>
              </a:spcBef>
              <a:buAutoNum type="arabicPeriod"/>
              <a:tabLst>
                <a:tab pos="525145" algn="l"/>
                <a:tab pos="526415" algn="l"/>
              </a:tabLst>
            </a:pP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Великое</a:t>
            </a:r>
            <a:r>
              <a:rPr sz="27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5" dirty="0">
                <a:solidFill>
                  <a:srgbClr val="FFFFFF"/>
                </a:solidFill>
                <a:latin typeface="Calibri"/>
                <a:cs typeface="Calibri"/>
              </a:rPr>
              <a:t>княжество</a:t>
            </a:r>
            <a:r>
              <a:rPr sz="275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Литовское</a:t>
            </a:r>
            <a:endParaRPr sz="2750" dirty="0">
              <a:latin typeface="Calibri"/>
              <a:cs typeface="Calibri"/>
            </a:endParaRPr>
          </a:p>
          <a:p>
            <a:pPr marL="525780" indent="-51371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5145" algn="l"/>
                <a:tab pos="526415" algn="l"/>
              </a:tabLst>
            </a:pPr>
            <a:r>
              <a:rPr sz="2750" b="1" spc="20" dirty="0">
                <a:solidFill>
                  <a:srgbClr val="FFFFFF"/>
                </a:solidFill>
                <a:latin typeface="Calibri"/>
                <a:cs typeface="Calibri"/>
              </a:rPr>
              <a:t>Борьба</a:t>
            </a:r>
            <a:r>
              <a:rPr sz="27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20" dirty="0">
                <a:solidFill>
                  <a:srgbClr val="FFFFFF"/>
                </a:solidFill>
                <a:latin typeface="Calibri"/>
                <a:cs typeface="Calibri"/>
              </a:rPr>
              <a:t>между</a:t>
            </a:r>
            <a:r>
              <a:rPr sz="275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FFFF"/>
                </a:solidFill>
                <a:latin typeface="Calibri"/>
                <a:cs typeface="Calibri"/>
              </a:rPr>
              <a:t>Москвой</a:t>
            </a:r>
            <a:r>
              <a:rPr sz="275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7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5" dirty="0">
                <a:solidFill>
                  <a:srgbClr val="FFFFFF"/>
                </a:solidFill>
                <a:latin typeface="Calibri"/>
                <a:cs typeface="Calibri"/>
              </a:rPr>
              <a:t>Тверью</a:t>
            </a:r>
            <a:endParaRPr sz="2750" dirty="0">
              <a:latin typeface="Calibri"/>
              <a:cs typeface="Calibri"/>
            </a:endParaRPr>
          </a:p>
          <a:p>
            <a:pPr marL="525780" indent="-513715">
              <a:lnSpc>
                <a:spcPct val="100000"/>
              </a:lnSpc>
              <a:spcBef>
                <a:spcPts val="1275"/>
              </a:spcBef>
              <a:buAutoNum type="arabicPeriod"/>
              <a:tabLst>
                <a:tab pos="525145" algn="l"/>
                <a:tab pos="526415" algn="l"/>
              </a:tabLst>
            </a:pP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Возвышение</a:t>
            </a:r>
            <a:r>
              <a:rPr sz="27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FFFF"/>
                </a:solidFill>
                <a:latin typeface="Calibri"/>
                <a:cs typeface="Calibri"/>
              </a:rPr>
              <a:t>Москвы.</a:t>
            </a:r>
            <a:r>
              <a:rPr sz="275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20" dirty="0">
                <a:solidFill>
                  <a:srgbClr val="FFFFFF"/>
                </a:solidFill>
                <a:latin typeface="Calibri"/>
                <a:cs typeface="Calibri"/>
              </a:rPr>
              <a:t>Куликовская</a:t>
            </a:r>
            <a:r>
              <a:rPr sz="275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Битва</a:t>
            </a:r>
            <a:endParaRPr sz="2750" dirty="0">
              <a:latin typeface="Calibri"/>
              <a:cs typeface="Calibri"/>
            </a:endParaRPr>
          </a:p>
          <a:p>
            <a:pPr marL="527050" marR="264160" indent="-514350">
              <a:lnSpc>
                <a:spcPct val="102299"/>
              </a:lnSpc>
              <a:spcBef>
                <a:spcPts val="1195"/>
              </a:spcBef>
              <a:buAutoNum type="arabicPeriod"/>
              <a:tabLst>
                <a:tab pos="525145" algn="l"/>
                <a:tab pos="526415" algn="l"/>
              </a:tabLst>
            </a:pPr>
            <a:r>
              <a:rPr sz="2750" b="1" spc="15" dirty="0">
                <a:solidFill>
                  <a:srgbClr val="FFFFFF"/>
                </a:solidFill>
                <a:latin typeface="Calibri"/>
                <a:cs typeface="Calibri"/>
              </a:rPr>
              <a:t>Объединение</a:t>
            </a:r>
            <a:r>
              <a:rPr sz="275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FFFF"/>
                </a:solidFill>
                <a:latin typeface="Calibri"/>
                <a:cs typeface="Calibri"/>
              </a:rPr>
              <a:t>русских</a:t>
            </a:r>
            <a:r>
              <a:rPr sz="27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-5" dirty="0">
                <a:solidFill>
                  <a:srgbClr val="FFFFFF"/>
                </a:solidFill>
                <a:latin typeface="Calibri"/>
                <a:cs typeface="Calibri"/>
              </a:rPr>
              <a:t>земель</a:t>
            </a:r>
            <a:r>
              <a:rPr sz="275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27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Иване</a:t>
            </a:r>
            <a:r>
              <a:rPr sz="27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sz="27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750" b="1" spc="-6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FFFF"/>
                </a:solidFill>
                <a:latin typeface="Calibri"/>
                <a:cs typeface="Calibri"/>
              </a:rPr>
              <a:t>Василии</a:t>
            </a:r>
            <a:r>
              <a:rPr sz="27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3064" y="771527"/>
            <a:ext cx="4219586" cy="43243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633" y="396874"/>
            <a:ext cx="4968875" cy="10026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21640" marR="5080" indent="-409575">
              <a:lnSpc>
                <a:spcPts val="3820"/>
              </a:lnSpc>
              <a:spcBef>
                <a:spcPts val="254"/>
              </a:spcBef>
            </a:pPr>
            <a:r>
              <a:rPr spc="15" dirty="0"/>
              <a:t>П</a:t>
            </a:r>
            <a:r>
              <a:rPr spc="-15" dirty="0"/>
              <a:t>р</a:t>
            </a:r>
            <a:r>
              <a:rPr spc="-35" dirty="0"/>
              <a:t>е</a:t>
            </a:r>
            <a:r>
              <a:rPr dirty="0"/>
              <a:t>д</a:t>
            </a:r>
            <a:r>
              <a:rPr spc="25" dirty="0"/>
              <a:t>п</a:t>
            </a:r>
            <a:r>
              <a:rPr spc="-15" dirty="0"/>
              <a:t>о</a:t>
            </a:r>
            <a:r>
              <a:rPr spc="10" dirty="0"/>
              <a:t>с</a:t>
            </a:r>
            <a:r>
              <a:rPr spc="35" dirty="0"/>
              <a:t>ы</a:t>
            </a:r>
            <a:r>
              <a:rPr spc="50" dirty="0"/>
              <a:t>л</a:t>
            </a:r>
            <a:r>
              <a:rPr spc="-40" dirty="0"/>
              <a:t>к</a:t>
            </a:r>
            <a:r>
              <a:rPr spc="10" dirty="0"/>
              <a:t>и</a:t>
            </a:r>
            <a:r>
              <a:rPr spc="-170" dirty="0"/>
              <a:t> </a:t>
            </a:r>
            <a:r>
              <a:rPr spc="-15" dirty="0"/>
              <a:t>о</a:t>
            </a:r>
            <a:r>
              <a:rPr spc="30" dirty="0"/>
              <a:t>б</a:t>
            </a:r>
            <a:r>
              <a:rPr spc="-20" dirty="0"/>
              <a:t>ъ</a:t>
            </a:r>
            <a:r>
              <a:rPr spc="-35" dirty="0"/>
              <a:t>е</a:t>
            </a:r>
            <a:r>
              <a:rPr dirty="0"/>
              <a:t>д</a:t>
            </a:r>
            <a:r>
              <a:rPr spc="15" dirty="0"/>
              <a:t>и</a:t>
            </a:r>
            <a:r>
              <a:rPr spc="-10" dirty="0"/>
              <a:t>н</a:t>
            </a:r>
            <a:r>
              <a:rPr spc="25" dirty="0"/>
              <a:t>е</a:t>
            </a:r>
            <a:r>
              <a:rPr spc="-40" dirty="0"/>
              <a:t>н</a:t>
            </a:r>
            <a:r>
              <a:rPr spc="15" dirty="0"/>
              <a:t>и</a:t>
            </a:r>
            <a:r>
              <a:rPr spc="5" dirty="0"/>
              <a:t>я  С</a:t>
            </a:r>
            <a:r>
              <a:rPr spc="60" dirty="0"/>
              <a:t>е</a:t>
            </a:r>
            <a:r>
              <a:rPr spc="-40" dirty="0"/>
              <a:t>в</a:t>
            </a:r>
            <a:r>
              <a:rPr spc="60" dirty="0"/>
              <a:t>е</a:t>
            </a:r>
            <a:r>
              <a:rPr spc="-15" dirty="0"/>
              <a:t>р</a:t>
            </a:r>
            <a:r>
              <a:rPr spc="15" dirty="0"/>
              <a:t>о</a:t>
            </a:r>
            <a:r>
              <a:rPr spc="-10" dirty="0"/>
              <a:t>-</a:t>
            </a:r>
            <a:r>
              <a:rPr spc="5" dirty="0"/>
              <a:t>В</a:t>
            </a:r>
            <a:r>
              <a:rPr spc="-15" dirty="0"/>
              <a:t>о</a:t>
            </a:r>
            <a:r>
              <a:rPr spc="10" dirty="0"/>
              <a:t>с</a:t>
            </a:r>
            <a:r>
              <a:rPr spc="35" dirty="0"/>
              <a:t>т</a:t>
            </a:r>
            <a:r>
              <a:rPr spc="-15" dirty="0"/>
              <a:t>о</a:t>
            </a:r>
            <a:r>
              <a:rPr spc="10" dirty="0"/>
              <a:t>ч</a:t>
            </a:r>
            <a:r>
              <a:rPr spc="-10" dirty="0"/>
              <a:t>н</a:t>
            </a:r>
            <a:r>
              <a:rPr spc="-15" dirty="0"/>
              <a:t>о</a:t>
            </a:r>
            <a:r>
              <a:rPr spc="10" dirty="0"/>
              <a:t>й</a:t>
            </a:r>
            <a:r>
              <a:rPr spc="-265" dirty="0"/>
              <a:t> </a:t>
            </a:r>
            <a:r>
              <a:rPr dirty="0"/>
              <a:t>Р</a:t>
            </a:r>
            <a:r>
              <a:rPr spc="-5" dirty="0"/>
              <a:t>у</a:t>
            </a:r>
            <a:r>
              <a:rPr spc="10" dirty="0"/>
              <a:t>си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3152" y="1429389"/>
            <a:ext cx="3764279" cy="52076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74650" indent="-362585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374650" algn="l"/>
                <a:tab pos="37528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вых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74650" marR="195580" indent="-36195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4650" algn="l"/>
                <a:tab pos="37528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у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усс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ыв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э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к  д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ъ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74650" marR="5080" indent="-36195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4650" algn="l"/>
                <a:tab pos="37528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Стремление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освобождению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зм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 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ым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могла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стать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сильная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княжеская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власть.</a:t>
            </a:r>
            <a:endParaRPr sz="2000">
              <a:latin typeface="Calibri"/>
              <a:cs typeface="Calibri"/>
            </a:endParaRPr>
          </a:p>
          <a:p>
            <a:pPr marL="374650" marR="508634" indent="-36195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74650" algn="l"/>
                <a:tab pos="375285" algn="l"/>
              </a:tabLst>
            </a:pP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ьт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10" y="3714760"/>
            <a:ext cx="6000766" cy="349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435" y="492068"/>
            <a:ext cx="5408295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Великое</a:t>
            </a:r>
            <a:r>
              <a:rPr spc="-125" dirty="0"/>
              <a:t> </a:t>
            </a:r>
            <a:r>
              <a:rPr spc="-5" dirty="0"/>
              <a:t>княжество</a:t>
            </a:r>
            <a:r>
              <a:rPr spc="-75" dirty="0"/>
              <a:t> </a:t>
            </a:r>
            <a:r>
              <a:rPr spc="-5" dirty="0"/>
              <a:t>Литовское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353" y="1225553"/>
            <a:ext cx="3978910" cy="56714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marR="173355" indent="-25717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в.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ус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лил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чему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способствовала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помощь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ь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противовес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Северо-Восточной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Руси.</a:t>
            </a:r>
            <a:endParaRPr sz="2000" dirty="0">
              <a:latin typeface="Calibri"/>
              <a:cs typeface="Calibri"/>
            </a:endParaRPr>
          </a:p>
          <a:p>
            <a:pPr marL="269875" marR="5080" indent="-257175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Оль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ге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к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княжеству </a:t>
            </a:r>
            <a:r>
              <a:rPr sz="20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ы  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о-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нск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Смоленск.</a:t>
            </a:r>
            <a:endParaRPr sz="2000" dirty="0">
              <a:latin typeface="Calibri"/>
              <a:cs typeface="Calibri"/>
            </a:endParaRPr>
          </a:p>
          <a:p>
            <a:pPr marL="269875" marR="488950" indent="-257175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Наследники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Ольгерда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начали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междоусобицы.</a:t>
            </a:r>
            <a:endParaRPr sz="2000" dirty="0">
              <a:latin typeface="Calibri"/>
              <a:cs typeface="Calibri"/>
            </a:endParaRPr>
          </a:p>
          <a:p>
            <a:pPr marL="269875" marR="146685" indent="-257175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ы 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во  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0188" y="1143003"/>
            <a:ext cx="4514861" cy="560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478" y="4991113"/>
            <a:ext cx="4591685" cy="2019300"/>
          </a:xfrm>
          <a:custGeom>
            <a:avLst/>
            <a:gdLst/>
            <a:ahLst/>
            <a:cxnLst/>
            <a:rect l="l" t="t" r="r" b="b"/>
            <a:pathLst>
              <a:path w="4591685" h="2019300">
                <a:moveTo>
                  <a:pt x="3952885" y="0"/>
                </a:moveTo>
                <a:lnTo>
                  <a:pt x="0" y="0"/>
                </a:lnTo>
                <a:lnTo>
                  <a:pt x="0" y="2019305"/>
                </a:lnTo>
                <a:lnTo>
                  <a:pt x="3952885" y="2019305"/>
                </a:lnTo>
                <a:lnTo>
                  <a:pt x="3952885" y="2009780"/>
                </a:lnTo>
                <a:lnTo>
                  <a:pt x="19050" y="2009780"/>
                </a:lnTo>
                <a:lnTo>
                  <a:pt x="9525" y="2000255"/>
                </a:lnTo>
                <a:lnTo>
                  <a:pt x="19050" y="2000255"/>
                </a:lnTo>
                <a:lnTo>
                  <a:pt x="19050" y="19050"/>
                </a:lnTo>
                <a:lnTo>
                  <a:pt x="9525" y="19050"/>
                </a:lnTo>
                <a:lnTo>
                  <a:pt x="19050" y="9525"/>
                </a:lnTo>
                <a:lnTo>
                  <a:pt x="3952885" y="9525"/>
                </a:lnTo>
                <a:lnTo>
                  <a:pt x="3952885" y="0"/>
                </a:lnTo>
                <a:close/>
              </a:path>
              <a:path w="4591685" h="2019300">
                <a:moveTo>
                  <a:pt x="19050" y="2000255"/>
                </a:moveTo>
                <a:lnTo>
                  <a:pt x="9525" y="2000255"/>
                </a:lnTo>
                <a:lnTo>
                  <a:pt x="19050" y="2009780"/>
                </a:lnTo>
                <a:lnTo>
                  <a:pt x="19050" y="2000255"/>
                </a:lnTo>
                <a:close/>
              </a:path>
              <a:path w="4591685" h="2019300">
                <a:moveTo>
                  <a:pt x="3924310" y="2000255"/>
                </a:moveTo>
                <a:lnTo>
                  <a:pt x="19050" y="2000255"/>
                </a:lnTo>
                <a:lnTo>
                  <a:pt x="19050" y="2009780"/>
                </a:lnTo>
                <a:lnTo>
                  <a:pt x="3924310" y="2009780"/>
                </a:lnTo>
                <a:lnTo>
                  <a:pt x="3924310" y="2000255"/>
                </a:lnTo>
                <a:close/>
              </a:path>
              <a:path w="4591685" h="2019300">
                <a:moveTo>
                  <a:pt x="4535888" y="1352373"/>
                </a:moveTo>
                <a:lnTo>
                  <a:pt x="3933835" y="1666879"/>
                </a:lnTo>
                <a:lnTo>
                  <a:pt x="3924310" y="1666879"/>
                </a:lnTo>
                <a:lnTo>
                  <a:pt x="3924310" y="2009780"/>
                </a:lnTo>
                <a:lnTo>
                  <a:pt x="3933835" y="2000255"/>
                </a:lnTo>
                <a:lnTo>
                  <a:pt x="3952885" y="2000255"/>
                </a:lnTo>
                <a:lnTo>
                  <a:pt x="3952885" y="1685929"/>
                </a:lnTo>
                <a:lnTo>
                  <a:pt x="3943360" y="1685929"/>
                </a:lnTo>
                <a:lnTo>
                  <a:pt x="3952885" y="1676404"/>
                </a:lnTo>
                <a:lnTo>
                  <a:pt x="3961594" y="1676404"/>
                </a:lnTo>
                <a:lnTo>
                  <a:pt x="4566261" y="1360533"/>
                </a:lnTo>
                <a:lnTo>
                  <a:pt x="4535888" y="1352373"/>
                </a:lnTo>
                <a:close/>
              </a:path>
              <a:path w="4591685" h="2019300">
                <a:moveTo>
                  <a:pt x="3952885" y="2000255"/>
                </a:moveTo>
                <a:lnTo>
                  <a:pt x="3933835" y="2000255"/>
                </a:lnTo>
                <a:lnTo>
                  <a:pt x="3924310" y="2009780"/>
                </a:lnTo>
                <a:lnTo>
                  <a:pt x="3952885" y="2009780"/>
                </a:lnTo>
                <a:lnTo>
                  <a:pt x="3952885" y="2000255"/>
                </a:lnTo>
                <a:close/>
              </a:path>
              <a:path w="4591685" h="2019300">
                <a:moveTo>
                  <a:pt x="3952885" y="1676404"/>
                </a:moveTo>
                <a:lnTo>
                  <a:pt x="3943360" y="1685929"/>
                </a:lnTo>
                <a:lnTo>
                  <a:pt x="3952885" y="1680953"/>
                </a:lnTo>
                <a:lnTo>
                  <a:pt x="3952885" y="1676404"/>
                </a:lnTo>
                <a:close/>
              </a:path>
              <a:path w="4591685" h="2019300">
                <a:moveTo>
                  <a:pt x="3952885" y="1680953"/>
                </a:moveTo>
                <a:lnTo>
                  <a:pt x="3943360" y="1685929"/>
                </a:lnTo>
                <a:lnTo>
                  <a:pt x="3952885" y="1685929"/>
                </a:lnTo>
                <a:lnTo>
                  <a:pt x="3952885" y="1680953"/>
                </a:lnTo>
                <a:close/>
              </a:path>
              <a:path w="4591685" h="2019300">
                <a:moveTo>
                  <a:pt x="3961594" y="1676404"/>
                </a:moveTo>
                <a:lnTo>
                  <a:pt x="3952885" y="1676404"/>
                </a:lnTo>
                <a:lnTo>
                  <a:pt x="3952885" y="1680953"/>
                </a:lnTo>
                <a:lnTo>
                  <a:pt x="3961594" y="1676404"/>
                </a:lnTo>
                <a:close/>
              </a:path>
              <a:path w="4591685" h="2019300">
                <a:moveTo>
                  <a:pt x="4572012" y="1357529"/>
                </a:moveTo>
                <a:lnTo>
                  <a:pt x="4566261" y="1360533"/>
                </a:lnTo>
                <a:lnTo>
                  <a:pt x="4572012" y="1362078"/>
                </a:lnTo>
                <a:lnTo>
                  <a:pt x="4572012" y="1357529"/>
                </a:lnTo>
                <a:close/>
              </a:path>
              <a:path w="4591685" h="2019300">
                <a:moveTo>
                  <a:pt x="4572012" y="1333503"/>
                </a:moveTo>
                <a:lnTo>
                  <a:pt x="4535888" y="1352373"/>
                </a:lnTo>
                <a:lnTo>
                  <a:pt x="4566261" y="1360533"/>
                </a:lnTo>
                <a:lnTo>
                  <a:pt x="4572012" y="1357529"/>
                </a:lnTo>
                <a:lnTo>
                  <a:pt x="4572012" y="1333503"/>
                </a:lnTo>
                <a:close/>
              </a:path>
              <a:path w="4591685" h="2019300">
                <a:moveTo>
                  <a:pt x="4581537" y="1333503"/>
                </a:moveTo>
                <a:lnTo>
                  <a:pt x="4572012" y="1333503"/>
                </a:lnTo>
                <a:lnTo>
                  <a:pt x="4572012" y="1357529"/>
                </a:lnTo>
                <a:lnTo>
                  <a:pt x="4581537" y="1352553"/>
                </a:lnTo>
                <a:lnTo>
                  <a:pt x="4591062" y="1352553"/>
                </a:lnTo>
                <a:lnTo>
                  <a:pt x="4591062" y="1343028"/>
                </a:lnTo>
                <a:lnTo>
                  <a:pt x="4581537" y="1333503"/>
                </a:lnTo>
                <a:close/>
              </a:path>
              <a:path w="4591685" h="2019300">
                <a:moveTo>
                  <a:pt x="3924310" y="9525"/>
                </a:moveTo>
                <a:lnTo>
                  <a:pt x="3924310" y="1181103"/>
                </a:lnTo>
                <a:lnTo>
                  <a:pt x="3933835" y="1190628"/>
                </a:lnTo>
                <a:lnTo>
                  <a:pt x="4535888" y="1352373"/>
                </a:lnTo>
                <a:lnTo>
                  <a:pt x="4572012" y="1333503"/>
                </a:lnTo>
                <a:lnTo>
                  <a:pt x="4581537" y="1333503"/>
                </a:lnTo>
                <a:lnTo>
                  <a:pt x="3978814" y="1171578"/>
                </a:lnTo>
                <a:lnTo>
                  <a:pt x="3952885" y="1171578"/>
                </a:lnTo>
                <a:lnTo>
                  <a:pt x="3943360" y="1162053"/>
                </a:lnTo>
                <a:lnTo>
                  <a:pt x="3952885" y="1162053"/>
                </a:lnTo>
                <a:lnTo>
                  <a:pt x="3952885" y="19050"/>
                </a:lnTo>
                <a:lnTo>
                  <a:pt x="3933835" y="19050"/>
                </a:lnTo>
                <a:lnTo>
                  <a:pt x="3924310" y="9525"/>
                </a:lnTo>
                <a:close/>
              </a:path>
              <a:path w="4591685" h="2019300">
                <a:moveTo>
                  <a:pt x="3943360" y="1162053"/>
                </a:moveTo>
                <a:lnTo>
                  <a:pt x="3952885" y="1171578"/>
                </a:lnTo>
                <a:lnTo>
                  <a:pt x="3952885" y="1164612"/>
                </a:lnTo>
                <a:lnTo>
                  <a:pt x="3943360" y="1162053"/>
                </a:lnTo>
                <a:close/>
              </a:path>
              <a:path w="4591685" h="2019300">
                <a:moveTo>
                  <a:pt x="3952885" y="1164612"/>
                </a:moveTo>
                <a:lnTo>
                  <a:pt x="3952885" y="1171578"/>
                </a:lnTo>
                <a:lnTo>
                  <a:pt x="3978814" y="1171578"/>
                </a:lnTo>
                <a:lnTo>
                  <a:pt x="3952885" y="1164612"/>
                </a:lnTo>
                <a:close/>
              </a:path>
              <a:path w="4591685" h="2019300">
                <a:moveTo>
                  <a:pt x="3952885" y="1162053"/>
                </a:moveTo>
                <a:lnTo>
                  <a:pt x="3943360" y="1162053"/>
                </a:lnTo>
                <a:lnTo>
                  <a:pt x="3952885" y="1164612"/>
                </a:lnTo>
                <a:lnTo>
                  <a:pt x="3952885" y="1162053"/>
                </a:lnTo>
                <a:close/>
              </a:path>
              <a:path w="4591685" h="2019300">
                <a:moveTo>
                  <a:pt x="19050" y="9525"/>
                </a:moveTo>
                <a:lnTo>
                  <a:pt x="9525" y="19050"/>
                </a:lnTo>
                <a:lnTo>
                  <a:pt x="19050" y="19050"/>
                </a:lnTo>
                <a:lnTo>
                  <a:pt x="19050" y="9525"/>
                </a:lnTo>
                <a:close/>
              </a:path>
              <a:path w="4591685" h="2019300">
                <a:moveTo>
                  <a:pt x="3924310" y="9525"/>
                </a:moveTo>
                <a:lnTo>
                  <a:pt x="19050" y="9525"/>
                </a:lnTo>
                <a:lnTo>
                  <a:pt x="19050" y="19050"/>
                </a:lnTo>
                <a:lnTo>
                  <a:pt x="3924310" y="19050"/>
                </a:lnTo>
                <a:lnTo>
                  <a:pt x="3924310" y="9525"/>
                </a:lnTo>
                <a:close/>
              </a:path>
              <a:path w="4591685" h="2019300">
                <a:moveTo>
                  <a:pt x="3952885" y="9525"/>
                </a:moveTo>
                <a:lnTo>
                  <a:pt x="3924310" y="9525"/>
                </a:lnTo>
                <a:lnTo>
                  <a:pt x="3933835" y="19050"/>
                </a:lnTo>
                <a:lnTo>
                  <a:pt x="3952885" y="19050"/>
                </a:lnTo>
                <a:lnTo>
                  <a:pt x="3952885" y="9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0328" y="5140338"/>
            <a:ext cx="35312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i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i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i="1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i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i="1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i="1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у 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рязанских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князей</a:t>
            </a:r>
            <a:r>
              <a:rPr sz="18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Коломну,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1302</a:t>
            </a:r>
            <a:r>
              <a:rPr sz="1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г. </a:t>
            </a:r>
            <a:r>
              <a:rPr sz="1800" i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он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получил 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завещанию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Переяславль Залесский,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1303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г., в 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18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смерти</a:t>
            </a:r>
            <a:r>
              <a:rPr sz="180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князя,</a:t>
            </a:r>
            <a:r>
              <a:rPr sz="1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сыновья </a:t>
            </a:r>
            <a:r>
              <a:rPr sz="18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захватили</a:t>
            </a:r>
            <a:r>
              <a:rPr sz="1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Можайск.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3231" y="396874"/>
            <a:ext cx="4159885" cy="10026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54"/>
              </a:spcBef>
            </a:pPr>
            <a:r>
              <a:rPr spc="-25" dirty="0"/>
              <a:t>Тверское</a:t>
            </a:r>
            <a:r>
              <a:rPr spc="-150" dirty="0"/>
              <a:t> </a:t>
            </a:r>
            <a:r>
              <a:rPr spc="10" dirty="0"/>
              <a:t>и</a:t>
            </a:r>
            <a:r>
              <a:rPr spc="-70" dirty="0"/>
              <a:t> </a:t>
            </a:r>
            <a:r>
              <a:rPr spc="-15" dirty="0"/>
              <a:t>Московское </a:t>
            </a:r>
            <a:r>
              <a:rPr spc="-710" dirty="0"/>
              <a:t> </a:t>
            </a:r>
            <a:r>
              <a:rPr spc="-5" dirty="0"/>
              <a:t>княжество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78489" y="577851"/>
            <a:ext cx="4260850" cy="503554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9875" marR="127635" indent="-257175">
              <a:lnSpc>
                <a:spcPct val="100699"/>
              </a:lnSpc>
              <a:spcBef>
                <a:spcPts val="8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Vв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 err="1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15" dirty="0" err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 err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 err="1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 err="1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ся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pc="35" dirty="0" smtClean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зь 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й,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ия 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ыка</a:t>
            </a:r>
            <a:r>
              <a:rPr sz="18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ись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их  княжествах.</a:t>
            </a:r>
            <a:endParaRPr sz="1800" dirty="0">
              <a:latin typeface="Calibri"/>
              <a:cs typeface="Calibri"/>
            </a:endParaRPr>
          </a:p>
          <a:p>
            <a:pPr marL="269875" marR="315595" indent="-257175">
              <a:lnSpc>
                <a:spcPct val="100699"/>
              </a:lnSpc>
              <a:spcBef>
                <a:spcPts val="1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spc="-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щес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ие 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есь  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си.</a:t>
            </a:r>
            <a:endParaRPr sz="1800" dirty="0">
              <a:latin typeface="Calibri"/>
              <a:cs typeface="Calibri"/>
            </a:endParaRPr>
          </a:p>
          <a:p>
            <a:pPr marL="269875" marR="5080" indent="-257175">
              <a:lnSpc>
                <a:spcPct val="99800"/>
              </a:lnSpc>
              <a:spcBef>
                <a:spcPts val="122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  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е,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г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 err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5" dirty="0" err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 err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 err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" dirty="0" err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Ярослава</a:t>
            </a:r>
            <a:r>
              <a:rPr lang="ru-RU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269875" marR="128270" indent="-257175">
              <a:lnSpc>
                <a:spcPct val="99000"/>
              </a:lnSpc>
              <a:spcBef>
                <a:spcPts val="123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  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жи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ий  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екс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8489" y="5854715"/>
            <a:ext cx="4147820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9875" marR="5080" indent="-257175">
              <a:lnSpc>
                <a:spcPct val="100699"/>
              </a:lnSpc>
              <a:spcBef>
                <a:spcPts val="8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сь 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ицы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10" dirty="0" err="1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 err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" dirty="0" err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0" dirty="0" err="1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 err="1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7" y="1571629"/>
            <a:ext cx="4772037" cy="306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036" y="635059"/>
            <a:ext cx="6007100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Борьба</a:t>
            </a:r>
            <a:r>
              <a:rPr spc="-130" dirty="0"/>
              <a:t> </a:t>
            </a:r>
            <a:r>
              <a:rPr spc="-10" dirty="0"/>
              <a:t>между</a:t>
            </a:r>
            <a:r>
              <a:rPr spc="-100" dirty="0"/>
              <a:t> </a:t>
            </a:r>
            <a:r>
              <a:rPr spc="5" dirty="0"/>
              <a:t>Москвой</a:t>
            </a:r>
            <a:r>
              <a:rPr spc="-50" dirty="0"/>
              <a:t> </a:t>
            </a:r>
            <a:r>
              <a:rPr spc="10" dirty="0"/>
              <a:t>и</a:t>
            </a:r>
            <a:r>
              <a:rPr spc="-45" dirty="0"/>
              <a:t> </a:t>
            </a:r>
            <a:r>
              <a:rPr spc="-25" dirty="0"/>
              <a:t>Тверью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2" y="1368428"/>
            <a:ext cx="4380865" cy="5287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50" marR="59055" indent="-247650" algn="just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0350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131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ын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ыл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ык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ал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60350" marR="5080" indent="-247650" algn="just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60350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1325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уб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ал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к 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Тверь.</a:t>
            </a:r>
            <a:endParaRPr sz="2000" dirty="0">
              <a:latin typeface="Calibri"/>
              <a:cs typeface="Calibri"/>
            </a:endParaRPr>
          </a:p>
          <a:p>
            <a:pPr marL="260350" marR="501015" indent="-247650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259715" algn="l"/>
                <a:tab pos="260350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у  </a:t>
            </a:r>
            <a:r>
              <a:rPr sz="2000" spc="40" dirty="0" err="1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-5" dirty="0" err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 err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 err="1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30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40" dirty="0" err="1" smtClean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80" dirty="0" err="1" smtClean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lang="ru-RU" sz="2000" spc="-80" dirty="0" smtClean="0">
                <a:solidFill>
                  <a:srgbClr val="FFFFFF"/>
                </a:solidFill>
                <a:latin typeface="Calibri"/>
                <a:cs typeface="Calibri"/>
              </a:rPr>
              <a:t> Даниловичу</a:t>
            </a:r>
            <a:r>
              <a:rPr sz="2000" spc="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60350" marR="158750" indent="-247650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59715" algn="l"/>
                <a:tab pos="260350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132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17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против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Орды,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которое </a:t>
            </a:r>
            <a:r>
              <a:rPr sz="2000" dirty="0" err="1">
                <a:solidFill>
                  <a:srgbClr val="FFFFFF"/>
                </a:solidFill>
                <a:latin typeface="Calibri"/>
                <a:cs typeface="Calibri"/>
              </a:rPr>
              <a:t>поддержал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князь</a:t>
            </a:r>
            <a:r>
              <a:rPr lang="ru-RU" sz="2000" spc="5" dirty="0" smtClean="0">
                <a:solidFill>
                  <a:srgbClr val="FFFFFF"/>
                </a:solidFill>
                <a:latin typeface="Calibri"/>
                <a:cs typeface="Calibri"/>
              </a:rPr>
              <a:t> Иван Данилович </a:t>
            </a:r>
            <a:r>
              <a:rPr lang="ru-RU" sz="20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Калита</a:t>
            </a:r>
            <a:endParaRPr sz="2000" dirty="0">
              <a:latin typeface="Calibri"/>
              <a:cs typeface="Calibri"/>
            </a:endParaRPr>
          </a:p>
          <a:p>
            <a:pPr marL="260350" marR="925830" indent="-247650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259715" algn="l"/>
                <a:tab pos="260350" algn="l"/>
              </a:tabLst>
            </a:pP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60350" marR="516890" indent="-247650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59715" algn="l"/>
                <a:tab pos="260350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133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 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ык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37" y="2600331"/>
            <a:ext cx="5495939" cy="461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920" y="361950"/>
            <a:ext cx="2343156" cy="28575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1562" y="3571884"/>
            <a:ext cx="2857507" cy="28670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4032" y="635059"/>
            <a:ext cx="5523230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П</a:t>
            </a:r>
            <a:r>
              <a:rPr spc="-15" dirty="0"/>
              <a:t>р</a:t>
            </a:r>
            <a:r>
              <a:rPr spc="15" dirty="0"/>
              <a:t>и</a:t>
            </a:r>
            <a:r>
              <a:rPr spc="10" dirty="0"/>
              <a:t>ч</a:t>
            </a:r>
            <a:r>
              <a:rPr spc="15" dirty="0"/>
              <a:t>и</a:t>
            </a:r>
            <a:r>
              <a:rPr spc="-40" dirty="0"/>
              <a:t>н</a:t>
            </a:r>
            <a:r>
              <a:rPr spc="15" dirty="0"/>
              <a:t>ы</a:t>
            </a:r>
            <a:r>
              <a:rPr spc="-155" dirty="0"/>
              <a:t> </a:t>
            </a:r>
            <a:r>
              <a:rPr spc="-40" dirty="0"/>
              <a:t>в</a:t>
            </a:r>
            <a:r>
              <a:rPr spc="10" dirty="0"/>
              <a:t>о</a:t>
            </a:r>
            <a:r>
              <a:rPr spc="-15" dirty="0"/>
              <a:t>з</a:t>
            </a:r>
            <a:r>
              <a:rPr spc="-5" dirty="0"/>
              <a:t>в</a:t>
            </a:r>
            <a:r>
              <a:rPr spc="35" dirty="0"/>
              <a:t>ы</a:t>
            </a:r>
            <a:r>
              <a:rPr dirty="0"/>
              <a:t>ш</a:t>
            </a:r>
            <a:r>
              <a:rPr spc="60" dirty="0"/>
              <a:t>е</a:t>
            </a:r>
            <a:r>
              <a:rPr spc="-40" dirty="0"/>
              <a:t>н</a:t>
            </a:r>
            <a:r>
              <a:rPr spc="15" dirty="0"/>
              <a:t>и</a:t>
            </a:r>
            <a:r>
              <a:rPr spc="10" dirty="0"/>
              <a:t>я</a:t>
            </a:r>
            <a:r>
              <a:rPr spc="-75" dirty="0"/>
              <a:t> </a:t>
            </a:r>
            <a:r>
              <a:rPr spc="35" dirty="0"/>
              <a:t>М</a:t>
            </a:r>
            <a:r>
              <a:rPr spc="10" dirty="0"/>
              <a:t>о</a:t>
            </a:r>
            <a:r>
              <a:rPr spc="-20" dirty="0"/>
              <a:t>с</a:t>
            </a:r>
            <a:r>
              <a:rPr spc="-5" dirty="0"/>
              <a:t>кв</a:t>
            </a:r>
            <a:r>
              <a:rPr spc="15" dirty="0"/>
              <a:t>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3152" y="1368428"/>
            <a:ext cx="4004310" cy="5459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marR="248920" indent="-25717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ли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м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делом.</a:t>
            </a:r>
            <a:endParaRPr sz="2000">
              <a:latin typeface="Calibri"/>
              <a:cs typeface="Calibri"/>
            </a:endParaRPr>
          </a:p>
          <a:p>
            <a:pPr marL="269875" marR="97790" indent="-257175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к  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строя.</a:t>
            </a:r>
            <a:endParaRPr sz="2000">
              <a:latin typeface="Calibri"/>
              <a:cs typeface="Calibri"/>
            </a:endParaRPr>
          </a:p>
          <a:p>
            <a:pPr marL="269875" marR="16510" indent="-257175" algn="just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26987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Умелая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политика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отношению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000" spc="-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 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ы.</a:t>
            </a:r>
            <a:endParaRPr sz="2000">
              <a:latin typeface="Calibri"/>
              <a:cs typeface="Calibri"/>
            </a:endParaRPr>
          </a:p>
          <a:p>
            <a:pPr marL="269875" marR="5080" indent="-257175" algn="just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698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Бояре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переходили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московскому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69875" marR="346075" indent="-257175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132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ван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л в  М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у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усс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19662" y="3571888"/>
            <a:ext cx="4906010" cy="3514725"/>
            <a:chOff x="4819662" y="3571888"/>
            <a:chExt cx="4906010" cy="35147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9662" y="6391292"/>
              <a:ext cx="3000383" cy="6953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58043" y="3571888"/>
              <a:ext cx="2667635" cy="1447800"/>
            </a:xfrm>
            <a:custGeom>
              <a:avLst/>
              <a:gdLst/>
              <a:ahLst/>
              <a:cxnLst/>
              <a:rect l="l" t="t" r="r" b="b"/>
              <a:pathLst>
                <a:path w="2667634" h="1447800">
                  <a:moveTo>
                    <a:pt x="1485903" y="1435099"/>
                  </a:moveTo>
                  <a:lnTo>
                    <a:pt x="1247778" y="1435099"/>
                  </a:lnTo>
                  <a:lnTo>
                    <a:pt x="1323978" y="1447799"/>
                  </a:lnTo>
                  <a:lnTo>
                    <a:pt x="1409703" y="1447799"/>
                  </a:lnTo>
                  <a:lnTo>
                    <a:pt x="1485903" y="1435099"/>
                  </a:lnTo>
                  <a:close/>
                </a:path>
                <a:path w="2667634" h="1447800">
                  <a:moveTo>
                    <a:pt x="1044577" y="1308099"/>
                  </a:moveTo>
                  <a:lnTo>
                    <a:pt x="1009652" y="1308099"/>
                  </a:lnTo>
                  <a:lnTo>
                    <a:pt x="1028702" y="1320799"/>
                  </a:lnTo>
                  <a:lnTo>
                    <a:pt x="1023111" y="1322456"/>
                  </a:lnTo>
                  <a:lnTo>
                    <a:pt x="1057277" y="1358899"/>
                  </a:lnTo>
                  <a:lnTo>
                    <a:pt x="1114427" y="1384299"/>
                  </a:lnTo>
                  <a:lnTo>
                    <a:pt x="1181103" y="1409699"/>
                  </a:lnTo>
                  <a:lnTo>
                    <a:pt x="1238253" y="1435099"/>
                  </a:lnTo>
                  <a:lnTo>
                    <a:pt x="1495428" y="1435099"/>
                  </a:lnTo>
                  <a:lnTo>
                    <a:pt x="1528766" y="1422399"/>
                  </a:lnTo>
                  <a:lnTo>
                    <a:pt x="1333503" y="1422399"/>
                  </a:lnTo>
                  <a:lnTo>
                    <a:pt x="1247778" y="1409699"/>
                  </a:lnTo>
                  <a:lnTo>
                    <a:pt x="1181103" y="1396999"/>
                  </a:lnTo>
                  <a:lnTo>
                    <a:pt x="1123952" y="1371599"/>
                  </a:lnTo>
                  <a:lnTo>
                    <a:pt x="1044577" y="1308099"/>
                  </a:lnTo>
                  <a:close/>
                </a:path>
                <a:path w="2667634" h="1447800">
                  <a:moveTo>
                    <a:pt x="1562104" y="1384299"/>
                  </a:moveTo>
                  <a:lnTo>
                    <a:pt x="1485903" y="1409699"/>
                  </a:lnTo>
                  <a:lnTo>
                    <a:pt x="1409703" y="1422399"/>
                  </a:lnTo>
                  <a:lnTo>
                    <a:pt x="1528766" y="1422399"/>
                  </a:lnTo>
                  <a:lnTo>
                    <a:pt x="1595441" y="1396999"/>
                  </a:lnTo>
                  <a:lnTo>
                    <a:pt x="1552579" y="1396999"/>
                  </a:lnTo>
                  <a:lnTo>
                    <a:pt x="1562104" y="1384299"/>
                  </a:lnTo>
                  <a:close/>
                </a:path>
                <a:path w="2667634" h="1447800">
                  <a:moveTo>
                    <a:pt x="1762129" y="1206499"/>
                  </a:moveTo>
                  <a:lnTo>
                    <a:pt x="1714504" y="1269999"/>
                  </a:lnTo>
                  <a:lnTo>
                    <a:pt x="1724029" y="1269999"/>
                  </a:lnTo>
                  <a:lnTo>
                    <a:pt x="1676404" y="1320799"/>
                  </a:lnTo>
                  <a:lnTo>
                    <a:pt x="1619254" y="1358899"/>
                  </a:lnTo>
                  <a:lnTo>
                    <a:pt x="1552579" y="1396999"/>
                  </a:lnTo>
                  <a:lnTo>
                    <a:pt x="1595441" y="1396999"/>
                  </a:lnTo>
                  <a:lnTo>
                    <a:pt x="1628779" y="1384299"/>
                  </a:lnTo>
                  <a:lnTo>
                    <a:pt x="1628779" y="1371599"/>
                  </a:lnTo>
                  <a:lnTo>
                    <a:pt x="1638304" y="1371599"/>
                  </a:lnTo>
                  <a:lnTo>
                    <a:pt x="1695454" y="1333499"/>
                  </a:lnTo>
                  <a:lnTo>
                    <a:pt x="1743079" y="1295399"/>
                  </a:lnTo>
                  <a:lnTo>
                    <a:pt x="1762129" y="1257299"/>
                  </a:lnTo>
                  <a:lnTo>
                    <a:pt x="1766612" y="1239370"/>
                  </a:lnTo>
                  <a:lnTo>
                    <a:pt x="1752604" y="1231899"/>
                  </a:lnTo>
                  <a:lnTo>
                    <a:pt x="1771654" y="1219199"/>
                  </a:lnTo>
                  <a:lnTo>
                    <a:pt x="1762129" y="1219199"/>
                  </a:lnTo>
                  <a:lnTo>
                    <a:pt x="1762129" y="1206499"/>
                  </a:lnTo>
                  <a:close/>
                </a:path>
                <a:path w="2667634" h="1447800">
                  <a:moveTo>
                    <a:pt x="1028702" y="1295399"/>
                  </a:moveTo>
                  <a:lnTo>
                    <a:pt x="1019177" y="1295399"/>
                  </a:lnTo>
                  <a:lnTo>
                    <a:pt x="933452" y="1320799"/>
                  </a:lnTo>
                  <a:lnTo>
                    <a:pt x="847727" y="1333499"/>
                  </a:lnTo>
                  <a:lnTo>
                    <a:pt x="581026" y="1333499"/>
                  </a:lnTo>
                  <a:lnTo>
                    <a:pt x="666751" y="1358899"/>
                  </a:lnTo>
                  <a:lnTo>
                    <a:pt x="752477" y="1371599"/>
                  </a:lnTo>
                  <a:lnTo>
                    <a:pt x="847727" y="1371599"/>
                  </a:lnTo>
                  <a:lnTo>
                    <a:pt x="942977" y="1346199"/>
                  </a:lnTo>
                  <a:lnTo>
                    <a:pt x="1023111" y="1322456"/>
                  </a:lnTo>
                  <a:lnTo>
                    <a:pt x="1009652" y="1308099"/>
                  </a:lnTo>
                  <a:lnTo>
                    <a:pt x="1044577" y="1308099"/>
                  </a:lnTo>
                  <a:lnTo>
                    <a:pt x="1028702" y="1295399"/>
                  </a:lnTo>
                  <a:close/>
                </a:path>
                <a:path w="2667634" h="1447800">
                  <a:moveTo>
                    <a:pt x="381001" y="1181099"/>
                  </a:moveTo>
                  <a:lnTo>
                    <a:pt x="371475" y="1181099"/>
                  </a:lnTo>
                  <a:lnTo>
                    <a:pt x="361950" y="1183216"/>
                  </a:lnTo>
                  <a:lnTo>
                    <a:pt x="361950" y="1193799"/>
                  </a:lnTo>
                  <a:lnTo>
                    <a:pt x="419101" y="1257299"/>
                  </a:lnTo>
                  <a:lnTo>
                    <a:pt x="428626" y="1257299"/>
                  </a:lnTo>
                  <a:lnTo>
                    <a:pt x="495301" y="1295399"/>
                  </a:lnTo>
                  <a:lnTo>
                    <a:pt x="571501" y="1333499"/>
                  </a:lnTo>
                  <a:lnTo>
                    <a:pt x="666751" y="1333499"/>
                  </a:lnTo>
                  <a:lnTo>
                    <a:pt x="581026" y="1308099"/>
                  </a:lnTo>
                  <a:lnTo>
                    <a:pt x="504826" y="1269999"/>
                  </a:lnTo>
                  <a:lnTo>
                    <a:pt x="438151" y="1231899"/>
                  </a:lnTo>
                  <a:lnTo>
                    <a:pt x="381001" y="1181099"/>
                  </a:lnTo>
                  <a:close/>
                </a:path>
                <a:path w="2667634" h="1447800">
                  <a:moveTo>
                    <a:pt x="1009652" y="1308099"/>
                  </a:moveTo>
                  <a:lnTo>
                    <a:pt x="1023111" y="1322456"/>
                  </a:lnTo>
                  <a:lnTo>
                    <a:pt x="1028702" y="1320799"/>
                  </a:lnTo>
                  <a:lnTo>
                    <a:pt x="1009652" y="1308099"/>
                  </a:lnTo>
                  <a:close/>
                </a:path>
                <a:path w="2667634" h="1447800">
                  <a:moveTo>
                    <a:pt x="1809754" y="1219199"/>
                  </a:moveTo>
                  <a:lnTo>
                    <a:pt x="1771654" y="1219199"/>
                  </a:lnTo>
                  <a:lnTo>
                    <a:pt x="1766612" y="1239370"/>
                  </a:lnTo>
                  <a:lnTo>
                    <a:pt x="1800229" y="1257299"/>
                  </a:lnTo>
                  <a:lnTo>
                    <a:pt x="1895480" y="1269999"/>
                  </a:lnTo>
                  <a:lnTo>
                    <a:pt x="2019305" y="1269999"/>
                  </a:lnTo>
                  <a:lnTo>
                    <a:pt x="2063755" y="1257299"/>
                  </a:lnTo>
                  <a:lnTo>
                    <a:pt x="1943105" y="1257299"/>
                  </a:lnTo>
                  <a:lnTo>
                    <a:pt x="1895480" y="1244599"/>
                  </a:lnTo>
                  <a:lnTo>
                    <a:pt x="1847854" y="1244599"/>
                  </a:lnTo>
                  <a:lnTo>
                    <a:pt x="1809754" y="1219199"/>
                  </a:lnTo>
                  <a:close/>
                </a:path>
                <a:path w="2667634" h="1447800">
                  <a:moveTo>
                    <a:pt x="2609856" y="380999"/>
                  </a:moveTo>
                  <a:lnTo>
                    <a:pt x="2581281" y="380999"/>
                  </a:lnTo>
                  <a:lnTo>
                    <a:pt x="2590806" y="431799"/>
                  </a:lnTo>
                  <a:lnTo>
                    <a:pt x="2571756" y="482599"/>
                  </a:lnTo>
                  <a:lnTo>
                    <a:pt x="2581281" y="482599"/>
                  </a:lnTo>
                  <a:lnTo>
                    <a:pt x="2562231" y="507999"/>
                  </a:lnTo>
                  <a:lnTo>
                    <a:pt x="2562231" y="533399"/>
                  </a:lnTo>
                  <a:lnTo>
                    <a:pt x="2590806" y="546099"/>
                  </a:lnTo>
                  <a:lnTo>
                    <a:pt x="2609856" y="571499"/>
                  </a:lnTo>
                  <a:lnTo>
                    <a:pt x="2638432" y="660399"/>
                  </a:lnTo>
                  <a:lnTo>
                    <a:pt x="2647957" y="685799"/>
                  </a:lnTo>
                  <a:lnTo>
                    <a:pt x="2647957" y="711199"/>
                  </a:lnTo>
                  <a:lnTo>
                    <a:pt x="2638432" y="736599"/>
                  </a:lnTo>
                  <a:lnTo>
                    <a:pt x="2638432" y="761999"/>
                  </a:lnTo>
                  <a:lnTo>
                    <a:pt x="2628906" y="800099"/>
                  </a:lnTo>
                  <a:lnTo>
                    <a:pt x="2609856" y="825499"/>
                  </a:lnTo>
                  <a:lnTo>
                    <a:pt x="2590806" y="838199"/>
                  </a:lnTo>
                  <a:lnTo>
                    <a:pt x="2571756" y="876299"/>
                  </a:lnTo>
                  <a:lnTo>
                    <a:pt x="2552706" y="888999"/>
                  </a:lnTo>
                  <a:lnTo>
                    <a:pt x="2486031" y="927099"/>
                  </a:lnTo>
                  <a:lnTo>
                    <a:pt x="2495556" y="927099"/>
                  </a:lnTo>
                  <a:lnTo>
                    <a:pt x="2447931" y="952499"/>
                  </a:lnTo>
                  <a:lnTo>
                    <a:pt x="2400306" y="965199"/>
                  </a:lnTo>
                  <a:lnTo>
                    <a:pt x="2352681" y="990599"/>
                  </a:lnTo>
                  <a:lnTo>
                    <a:pt x="2295531" y="990599"/>
                  </a:lnTo>
                  <a:lnTo>
                    <a:pt x="2286006" y="1003299"/>
                  </a:lnTo>
                  <a:lnTo>
                    <a:pt x="2286006" y="1054099"/>
                  </a:lnTo>
                  <a:lnTo>
                    <a:pt x="2257431" y="1104899"/>
                  </a:lnTo>
                  <a:lnTo>
                    <a:pt x="2266956" y="1104899"/>
                  </a:lnTo>
                  <a:lnTo>
                    <a:pt x="2190755" y="1181099"/>
                  </a:lnTo>
                  <a:lnTo>
                    <a:pt x="2133605" y="1206499"/>
                  </a:lnTo>
                  <a:lnTo>
                    <a:pt x="2143130" y="1206499"/>
                  </a:lnTo>
                  <a:lnTo>
                    <a:pt x="2076455" y="1231899"/>
                  </a:lnTo>
                  <a:lnTo>
                    <a:pt x="2085980" y="1231899"/>
                  </a:lnTo>
                  <a:lnTo>
                    <a:pt x="2019305" y="1244599"/>
                  </a:lnTo>
                  <a:lnTo>
                    <a:pt x="1943105" y="1257299"/>
                  </a:lnTo>
                  <a:lnTo>
                    <a:pt x="2063755" y="1257299"/>
                  </a:lnTo>
                  <a:lnTo>
                    <a:pt x="2152655" y="1231899"/>
                  </a:lnTo>
                  <a:lnTo>
                    <a:pt x="2200280" y="1193799"/>
                  </a:lnTo>
                  <a:lnTo>
                    <a:pt x="2209805" y="1193799"/>
                  </a:lnTo>
                  <a:lnTo>
                    <a:pt x="2247905" y="1155699"/>
                  </a:lnTo>
                  <a:lnTo>
                    <a:pt x="2286006" y="1104899"/>
                  </a:lnTo>
                  <a:lnTo>
                    <a:pt x="2305056" y="1066799"/>
                  </a:lnTo>
                  <a:lnTo>
                    <a:pt x="2314581" y="1028699"/>
                  </a:lnTo>
                  <a:lnTo>
                    <a:pt x="2314581" y="1015999"/>
                  </a:lnTo>
                  <a:lnTo>
                    <a:pt x="2305056" y="1015999"/>
                  </a:lnTo>
                  <a:lnTo>
                    <a:pt x="2314581" y="1003299"/>
                  </a:lnTo>
                  <a:lnTo>
                    <a:pt x="2362206" y="1003299"/>
                  </a:lnTo>
                  <a:lnTo>
                    <a:pt x="2409831" y="990599"/>
                  </a:lnTo>
                  <a:lnTo>
                    <a:pt x="2505081" y="952499"/>
                  </a:lnTo>
                  <a:lnTo>
                    <a:pt x="2562231" y="914399"/>
                  </a:lnTo>
                  <a:lnTo>
                    <a:pt x="2619381" y="863599"/>
                  </a:lnTo>
                  <a:lnTo>
                    <a:pt x="2667007" y="749299"/>
                  </a:lnTo>
                  <a:lnTo>
                    <a:pt x="2667007" y="647699"/>
                  </a:lnTo>
                  <a:lnTo>
                    <a:pt x="2657482" y="622299"/>
                  </a:lnTo>
                  <a:lnTo>
                    <a:pt x="2647957" y="584199"/>
                  </a:lnTo>
                  <a:lnTo>
                    <a:pt x="2609856" y="533399"/>
                  </a:lnTo>
                  <a:lnTo>
                    <a:pt x="2595569" y="520699"/>
                  </a:lnTo>
                  <a:lnTo>
                    <a:pt x="2581281" y="520699"/>
                  </a:lnTo>
                  <a:lnTo>
                    <a:pt x="2581281" y="507999"/>
                  </a:lnTo>
                  <a:lnTo>
                    <a:pt x="2590806" y="507999"/>
                  </a:lnTo>
                  <a:lnTo>
                    <a:pt x="2600331" y="495299"/>
                  </a:lnTo>
                  <a:lnTo>
                    <a:pt x="2609856" y="444499"/>
                  </a:lnTo>
                  <a:lnTo>
                    <a:pt x="2609856" y="380999"/>
                  </a:lnTo>
                  <a:close/>
                </a:path>
                <a:path w="2667634" h="1447800">
                  <a:moveTo>
                    <a:pt x="1771654" y="1219199"/>
                  </a:moveTo>
                  <a:lnTo>
                    <a:pt x="1752604" y="1231899"/>
                  </a:lnTo>
                  <a:lnTo>
                    <a:pt x="1766612" y="1239370"/>
                  </a:lnTo>
                  <a:lnTo>
                    <a:pt x="1771654" y="1219199"/>
                  </a:lnTo>
                  <a:close/>
                </a:path>
                <a:path w="2667634" h="1447800">
                  <a:moveTo>
                    <a:pt x="119495" y="852054"/>
                  </a:moveTo>
                  <a:lnTo>
                    <a:pt x="95250" y="876299"/>
                  </a:lnTo>
                  <a:lnTo>
                    <a:pt x="57150" y="952499"/>
                  </a:lnTo>
                  <a:lnTo>
                    <a:pt x="57150" y="1015999"/>
                  </a:lnTo>
                  <a:lnTo>
                    <a:pt x="95250" y="1092199"/>
                  </a:lnTo>
                  <a:lnTo>
                    <a:pt x="123825" y="1117599"/>
                  </a:lnTo>
                  <a:lnTo>
                    <a:pt x="133350" y="1117599"/>
                  </a:lnTo>
                  <a:lnTo>
                    <a:pt x="161925" y="1142999"/>
                  </a:lnTo>
                  <a:lnTo>
                    <a:pt x="171450" y="1142999"/>
                  </a:lnTo>
                  <a:lnTo>
                    <a:pt x="209550" y="1168399"/>
                  </a:lnTo>
                  <a:lnTo>
                    <a:pt x="266700" y="1181099"/>
                  </a:lnTo>
                  <a:lnTo>
                    <a:pt x="314325" y="1193799"/>
                  </a:lnTo>
                  <a:lnTo>
                    <a:pt x="361950" y="1183216"/>
                  </a:lnTo>
                  <a:lnTo>
                    <a:pt x="361950" y="1181099"/>
                  </a:lnTo>
                  <a:lnTo>
                    <a:pt x="381001" y="1181099"/>
                  </a:lnTo>
                  <a:lnTo>
                    <a:pt x="381001" y="1168399"/>
                  </a:lnTo>
                  <a:lnTo>
                    <a:pt x="314325" y="1168399"/>
                  </a:lnTo>
                  <a:lnTo>
                    <a:pt x="219075" y="1142999"/>
                  </a:lnTo>
                  <a:lnTo>
                    <a:pt x="180975" y="1130299"/>
                  </a:lnTo>
                  <a:lnTo>
                    <a:pt x="142875" y="1104899"/>
                  </a:lnTo>
                  <a:lnTo>
                    <a:pt x="95250" y="1041399"/>
                  </a:lnTo>
                  <a:lnTo>
                    <a:pt x="85725" y="1003299"/>
                  </a:lnTo>
                  <a:lnTo>
                    <a:pt x="85725" y="965199"/>
                  </a:lnTo>
                  <a:lnTo>
                    <a:pt x="95250" y="927099"/>
                  </a:lnTo>
                  <a:lnTo>
                    <a:pt x="123825" y="888999"/>
                  </a:lnTo>
                  <a:lnTo>
                    <a:pt x="114300" y="888999"/>
                  </a:lnTo>
                  <a:lnTo>
                    <a:pt x="152400" y="863599"/>
                  </a:lnTo>
                  <a:lnTo>
                    <a:pt x="133350" y="863599"/>
                  </a:lnTo>
                  <a:lnTo>
                    <a:pt x="119495" y="852054"/>
                  </a:lnTo>
                  <a:close/>
                </a:path>
                <a:path w="2667634" h="1447800">
                  <a:moveTo>
                    <a:pt x="371475" y="1181099"/>
                  </a:moveTo>
                  <a:lnTo>
                    <a:pt x="361950" y="1181099"/>
                  </a:lnTo>
                  <a:lnTo>
                    <a:pt x="361950" y="1183216"/>
                  </a:lnTo>
                  <a:lnTo>
                    <a:pt x="371475" y="1181099"/>
                  </a:lnTo>
                  <a:close/>
                </a:path>
                <a:path w="2667634" h="1447800">
                  <a:moveTo>
                    <a:pt x="2314581" y="1003299"/>
                  </a:moveTo>
                  <a:lnTo>
                    <a:pt x="2305056" y="1015999"/>
                  </a:lnTo>
                  <a:lnTo>
                    <a:pt x="2314581" y="1013883"/>
                  </a:lnTo>
                  <a:lnTo>
                    <a:pt x="2314581" y="1003299"/>
                  </a:lnTo>
                  <a:close/>
                </a:path>
                <a:path w="2667634" h="1447800">
                  <a:moveTo>
                    <a:pt x="2314581" y="1013883"/>
                  </a:moveTo>
                  <a:lnTo>
                    <a:pt x="2305056" y="1015999"/>
                  </a:lnTo>
                  <a:lnTo>
                    <a:pt x="2314581" y="1015999"/>
                  </a:lnTo>
                  <a:lnTo>
                    <a:pt x="2314581" y="1013883"/>
                  </a:lnTo>
                  <a:close/>
                </a:path>
                <a:path w="2667634" h="1447800">
                  <a:moveTo>
                    <a:pt x="2362206" y="1003299"/>
                  </a:moveTo>
                  <a:lnTo>
                    <a:pt x="2314581" y="1003299"/>
                  </a:lnTo>
                  <a:lnTo>
                    <a:pt x="2314581" y="1013883"/>
                  </a:lnTo>
                  <a:lnTo>
                    <a:pt x="2362206" y="1003299"/>
                  </a:lnTo>
                  <a:close/>
                </a:path>
                <a:path w="2667634" h="1447800">
                  <a:moveTo>
                    <a:pt x="133350" y="838199"/>
                  </a:moveTo>
                  <a:lnTo>
                    <a:pt x="119495" y="852054"/>
                  </a:lnTo>
                  <a:lnTo>
                    <a:pt x="133350" y="863599"/>
                  </a:lnTo>
                  <a:lnTo>
                    <a:pt x="133350" y="838199"/>
                  </a:lnTo>
                  <a:close/>
                </a:path>
                <a:path w="2667634" h="1447800">
                  <a:moveTo>
                    <a:pt x="152400" y="838199"/>
                  </a:moveTo>
                  <a:lnTo>
                    <a:pt x="133350" y="838199"/>
                  </a:lnTo>
                  <a:lnTo>
                    <a:pt x="133350" y="863599"/>
                  </a:lnTo>
                  <a:lnTo>
                    <a:pt x="152400" y="863599"/>
                  </a:lnTo>
                  <a:lnTo>
                    <a:pt x="152400" y="838199"/>
                  </a:lnTo>
                  <a:close/>
                </a:path>
                <a:path w="2667634" h="1447800">
                  <a:moveTo>
                    <a:pt x="257175" y="495299"/>
                  </a:moveTo>
                  <a:lnTo>
                    <a:pt x="123825" y="495299"/>
                  </a:lnTo>
                  <a:lnTo>
                    <a:pt x="76200" y="533399"/>
                  </a:lnTo>
                  <a:lnTo>
                    <a:pt x="38100" y="571499"/>
                  </a:lnTo>
                  <a:lnTo>
                    <a:pt x="19050" y="609599"/>
                  </a:lnTo>
                  <a:lnTo>
                    <a:pt x="9525" y="609599"/>
                  </a:lnTo>
                  <a:lnTo>
                    <a:pt x="0" y="647699"/>
                  </a:lnTo>
                  <a:lnTo>
                    <a:pt x="0" y="685799"/>
                  </a:lnTo>
                  <a:lnTo>
                    <a:pt x="9525" y="723899"/>
                  </a:lnTo>
                  <a:lnTo>
                    <a:pt x="9525" y="736599"/>
                  </a:lnTo>
                  <a:lnTo>
                    <a:pt x="28575" y="761999"/>
                  </a:lnTo>
                  <a:lnTo>
                    <a:pt x="28575" y="774699"/>
                  </a:lnTo>
                  <a:lnTo>
                    <a:pt x="57150" y="800099"/>
                  </a:lnTo>
                  <a:lnTo>
                    <a:pt x="119495" y="852054"/>
                  </a:lnTo>
                  <a:lnTo>
                    <a:pt x="133350" y="838199"/>
                  </a:lnTo>
                  <a:lnTo>
                    <a:pt x="152400" y="838199"/>
                  </a:lnTo>
                  <a:lnTo>
                    <a:pt x="104775" y="812799"/>
                  </a:lnTo>
                  <a:lnTo>
                    <a:pt x="47625" y="761999"/>
                  </a:lnTo>
                  <a:lnTo>
                    <a:pt x="28575" y="723899"/>
                  </a:lnTo>
                  <a:lnTo>
                    <a:pt x="28575" y="647699"/>
                  </a:lnTo>
                  <a:lnTo>
                    <a:pt x="31750" y="647699"/>
                  </a:lnTo>
                  <a:lnTo>
                    <a:pt x="38100" y="622299"/>
                  </a:lnTo>
                  <a:lnTo>
                    <a:pt x="57150" y="584199"/>
                  </a:lnTo>
                  <a:lnTo>
                    <a:pt x="95250" y="558799"/>
                  </a:lnTo>
                  <a:lnTo>
                    <a:pt x="190500" y="507999"/>
                  </a:lnTo>
                  <a:lnTo>
                    <a:pt x="257175" y="495299"/>
                  </a:lnTo>
                  <a:close/>
                </a:path>
                <a:path w="2667634" h="1447800">
                  <a:moveTo>
                    <a:pt x="31750" y="647699"/>
                  </a:moveTo>
                  <a:lnTo>
                    <a:pt x="28575" y="647699"/>
                  </a:lnTo>
                  <a:lnTo>
                    <a:pt x="28575" y="660399"/>
                  </a:lnTo>
                  <a:lnTo>
                    <a:pt x="31750" y="647699"/>
                  </a:lnTo>
                  <a:close/>
                </a:path>
                <a:path w="2667634" h="1447800">
                  <a:moveTo>
                    <a:pt x="2581281" y="507999"/>
                  </a:moveTo>
                  <a:lnTo>
                    <a:pt x="2581281" y="520699"/>
                  </a:lnTo>
                  <a:lnTo>
                    <a:pt x="2586996" y="513079"/>
                  </a:lnTo>
                  <a:lnTo>
                    <a:pt x="2581281" y="507999"/>
                  </a:lnTo>
                  <a:close/>
                </a:path>
                <a:path w="2667634" h="1447800">
                  <a:moveTo>
                    <a:pt x="2586996" y="513079"/>
                  </a:moveTo>
                  <a:lnTo>
                    <a:pt x="2581281" y="520699"/>
                  </a:lnTo>
                  <a:lnTo>
                    <a:pt x="2595569" y="520699"/>
                  </a:lnTo>
                  <a:lnTo>
                    <a:pt x="2586996" y="513079"/>
                  </a:lnTo>
                  <a:close/>
                </a:path>
                <a:path w="2667634" h="1447800">
                  <a:moveTo>
                    <a:pt x="2590806" y="507999"/>
                  </a:moveTo>
                  <a:lnTo>
                    <a:pt x="2581281" y="507999"/>
                  </a:lnTo>
                  <a:lnTo>
                    <a:pt x="2586996" y="513079"/>
                  </a:lnTo>
                  <a:lnTo>
                    <a:pt x="2590806" y="507999"/>
                  </a:lnTo>
                  <a:close/>
                </a:path>
                <a:path w="2667634" h="1447800">
                  <a:moveTo>
                    <a:pt x="261938" y="469899"/>
                  </a:moveTo>
                  <a:lnTo>
                    <a:pt x="247650" y="469899"/>
                  </a:lnTo>
                  <a:lnTo>
                    <a:pt x="238125" y="482599"/>
                  </a:lnTo>
                  <a:lnTo>
                    <a:pt x="180975" y="482599"/>
                  </a:lnTo>
                  <a:lnTo>
                    <a:pt x="133350" y="495299"/>
                  </a:lnTo>
                  <a:lnTo>
                    <a:pt x="266700" y="495299"/>
                  </a:lnTo>
                  <a:lnTo>
                    <a:pt x="266700" y="482599"/>
                  </a:lnTo>
                  <a:lnTo>
                    <a:pt x="261938" y="469899"/>
                  </a:lnTo>
                  <a:close/>
                </a:path>
                <a:path w="2667634" h="1447800">
                  <a:moveTo>
                    <a:pt x="238125" y="472016"/>
                  </a:moveTo>
                  <a:lnTo>
                    <a:pt x="190500" y="482599"/>
                  </a:lnTo>
                  <a:lnTo>
                    <a:pt x="238125" y="482599"/>
                  </a:lnTo>
                  <a:lnTo>
                    <a:pt x="238125" y="472016"/>
                  </a:lnTo>
                  <a:close/>
                </a:path>
                <a:path w="2667634" h="1447800">
                  <a:moveTo>
                    <a:pt x="247650" y="469899"/>
                  </a:moveTo>
                  <a:lnTo>
                    <a:pt x="238125" y="472016"/>
                  </a:lnTo>
                  <a:lnTo>
                    <a:pt x="238125" y="482599"/>
                  </a:lnTo>
                  <a:lnTo>
                    <a:pt x="247650" y="469899"/>
                  </a:lnTo>
                  <a:close/>
                </a:path>
                <a:path w="2667634" h="1447800">
                  <a:moveTo>
                    <a:pt x="676276" y="114299"/>
                  </a:moveTo>
                  <a:lnTo>
                    <a:pt x="523876" y="139699"/>
                  </a:lnTo>
                  <a:lnTo>
                    <a:pt x="447676" y="165099"/>
                  </a:lnTo>
                  <a:lnTo>
                    <a:pt x="381001" y="203199"/>
                  </a:lnTo>
                  <a:lnTo>
                    <a:pt x="323850" y="241299"/>
                  </a:lnTo>
                  <a:lnTo>
                    <a:pt x="247650" y="355599"/>
                  </a:lnTo>
                  <a:lnTo>
                    <a:pt x="238125" y="380999"/>
                  </a:lnTo>
                  <a:lnTo>
                    <a:pt x="238125" y="472016"/>
                  </a:lnTo>
                  <a:lnTo>
                    <a:pt x="247650" y="469899"/>
                  </a:lnTo>
                  <a:lnTo>
                    <a:pt x="261938" y="469899"/>
                  </a:lnTo>
                  <a:lnTo>
                    <a:pt x="257175" y="457199"/>
                  </a:lnTo>
                  <a:lnTo>
                    <a:pt x="266700" y="419099"/>
                  </a:lnTo>
                  <a:lnTo>
                    <a:pt x="266700" y="380999"/>
                  </a:lnTo>
                  <a:lnTo>
                    <a:pt x="276225" y="368299"/>
                  </a:lnTo>
                  <a:lnTo>
                    <a:pt x="285750" y="342899"/>
                  </a:lnTo>
                  <a:lnTo>
                    <a:pt x="304800" y="304799"/>
                  </a:lnTo>
                  <a:lnTo>
                    <a:pt x="342900" y="266699"/>
                  </a:lnTo>
                  <a:lnTo>
                    <a:pt x="390526" y="228599"/>
                  </a:lnTo>
                  <a:lnTo>
                    <a:pt x="457201" y="190499"/>
                  </a:lnTo>
                  <a:lnTo>
                    <a:pt x="533401" y="165099"/>
                  </a:lnTo>
                  <a:lnTo>
                    <a:pt x="523876" y="165099"/>
                  </a:lnTo>
                  <a:lnTo>
                    <a:pt x="609601" y="152399"/>
                  </a:lnTo>
                  <a:lnTo>
                    <a:pt x="842964" y="152399"/>
                  </a:lnTo>
                  <a:lnTo>
                    <a:pt x="809627" y="139699"/>
                  </a:lnTo>
                  <a:lnTo>
                    <a:pt x="676276" y="114299"/>
                  </a:lnTo>
                  <a:close/>
                </a:path>
                <a:path w="2667634" h="1447800">
                  <a:moveTo>
                    <a:pt x="2365715" y="178468"/>
                  </a:moveTo>
                  <a:lnTo>
                    <a:pt x="2371731" y="190499"/>
                  </a:lnTo>
                  <a:lnTo>
                    <a:pt x="2352681" y="190499"/>
                  </a:lnTo>
                  <a:lnTo>
                    <a:pt x="2352681" y="203199"/>
                  </a:lnTo>
                  <a:lnTo>
                    <a:pt x="2419356" y="215899"/>
                  </a:lnTo>
                  <a:lnTo>
                    <a:pt x="2514606" y="266699"/>
                  </a:lnTo>
                  <a:lnTo>
                    <a:pt x="2571756" y="342899"/>
                  </a:lnTo>
                  <a:lnTo>
                    <a:pt x="2581281" y="393699"/>
                  </a:lnTo>
                  <a:lnTo>
                    <a:pt x="2581281" y="380999"/>
                  </a:lnTo>
                  <a:lnTo>
                    <a:pt x="2609856" y="380999"/>
                  </a:lnTo>
                  <a:lnTo>
                    <a:pt x="2571756" y="304799"/>
                  </a:lnTo>
                  <a:lnTo>
                    <a:pt x="2533656" y="253999"/>
                  </a:lnTo>
                  <a:lnTo>
                    <a:pt x="2524131" y="253999"/>
                  </a:lnTo>
                  <a:lnTo>
                    <a:pt x="2486031" y="228599"/>
                  </a:lnTo>
                  <a:lnTo>
                    <a:pt x="2476506" y="228599"/>
                  </a:lnTo>
                  <a:lnTo>
                    <a:pt x="2428881" y="190499"/>
                  </a:lnTo>
                  <a:lnTo>
                    <a:pt x="2365715" y="178468"/>
                  </a:lnTo>
                  <a:close/>
                </a:path>
                <a:path w="2667634" h="1447800">
                  <a:moveTo>
                    <a:pt x="842964" y="152399"/>
                  </a:moveTo>
                  <a:lnTo>
                    <a:pt x="676276" y="152399"/>
                  </a:lnTo>
                  <a:lnTo>
                    <a:pt x="809627" y="165099"/>
                  </a:lnTo>
                  <a:lnTo>
                    <a:pt x="866777" y="190499"/>
                  </a:lnTo>
                  <a:lnTo>
                    <a:pt x="876302" y="190499"/>
                  </a:lnTo>
                  <a:lnTo>
                    <a:pt x="901702" y="165099"/>
                  </a:lnTo>
                  <a:lnTo>
                    <a:pt x="857252" y="165099"/>
                  </a:lnTo>
                  <a:lnTo>
                    <a:pt x="862507" y="159844"/>
                  </a:lnTo>
                  <a:lnTo>
                    <a:pt x="842964" y="152399"/>
                  </a:lnTo>
                  <a:close/>
                </a:path>
                <a:path w="2667634" h="1447800">
                  <a:moveTo>
                    <a:pt x="2219330" y="25399"/>
                  </a:moveTo>
                  <a:lnTo>
                    <a:pt x="2095505" y="25399"/>
                  </a:lnTo>
                  <a:lnTo>
                    <a:pt x="2209805" y="50799"/>
                  </a:lnTo>
                  <a:lnTo>
                    <a:pt x="2200280" y="50799"/>
                  </a:lnTo>
                  <a:lnTo>
                    <a:pt x="2247905" y="76199"/>
                  </a:lnTo>
                  <a:lnTo>
                    <a:pt x="2286006" y="101599"/>
                  </a:lnTo>
                  <a:lnTo>
                    <a:pt x="2314581" y="126999"/>
                  </a:lnTo>
                  <a:lnTo>
                    <a:pt x="2343156" y="190499"/>
                  </a:lnTo>
                  <a:lnTo>
                    <a:pt x="2371731" y="190499"/>
                  </a:lnTo>
                  <a:lnTo>
                    <a:pt x="2362206" y="177799"/>
                  </a:lnTo>
                  <a:lnTo>
                    <a:pt x="2365381" y="177799"/>
                  </a:lnTo>
                  <a:lnTo>
                    <a:pt x="2333631" y="114299"/>
                  </a:lnTo>
                  <a:lnTo>
                    <a:pt x="2305056" y="76199"/>
                  </a:lnTo>
                  <a:lnTo>
                    <a:pt x="2266956" y="50799"/>
                  </a:lnTo>
                  <a:lnTo>
                    <a:pt x="2219330" y="25399"/>
                  </a:lnTo>
                  <a:close/>
                </a:path>
                <a:path w="2667634" h="1447800">
                  <a:moveTo>
                    <a:pt x="2362206" y="177799"/>
                  </a:moveTo>
                  <a:lnTo>
                    <a:pt x="2371731" y="190499"/>
                  </a:lnTo>
                  <a:lnTo>
                    <a:pt x="2365715" y="178468"/>
                  </a:lnTo>
                  <a:lnTo>
                    <a:pt x="2362206" y="177799"/>
                  </a:lnTo>
                  <a:close/>
                </a:path>
                <a:path w="2667634" h="1447800">
                  <a:moveTo>
                    <a:pt x="2365381" y="177799"/>
                  </a:moveTo>
                  <a:lnTo>
                    <a:pt x="2362206" y="177799"/>
                  </a:lnTo>
                  <a:lnTo>
                    <a:pt x="2365715" y="178468"/>
                  </a:lnTo>
                  <a:lnTo>
                    <a:pt x="2365381" y="177799"/>
                  </a:lnTo>
                  <a:close/>
                </a:path>
                <a:path w="2667634" h="1447800">
                  <a:moveTo>
                    <a:pt x="862507" y="159844"/>
                  </a:moveTo>
                  <a:lnTo>
                    <a:pt x="857252" y="165099"/>
                  </a:lnTo>
                  <a:lnTo>
                    <a:pt x="876302" y="165099"/>
                  </a:lnTo>
                  <a:lnTo>
                    <a:pt x="862507" y="159844"/>
                  </a:lnTo>
                  <a:close/>
                </a:path>
                <a:path w="2667634" h="1447800">
                  <a:moveTo>
                    <a:pt x="1257303" y="38099"/>
                  </a:moveTo>
                  <a:lnTo>
                    <a:pt x="1057277" y="38099"/>
                  </a:lnTo>
                  <a:lnTo>
                    <a:pt x="1057277" y="50799"/>
                  </a:lnTo>
                  <a:lnTo>
                    <a:pt x="1000127" y="63499"/>
                  </a:lnTo>
                  <a:lnTo>
                    <a:pt x="952502" y="88899"/>
                  </a:lnTo>
                  <a:lnTo>
                    <a:pt x="942977" y="88899"/>
                  </a:lnTo>
                  <a:lnTo>
                    <a:pt x="904877" y="126999"/>
                  </a:lnTo>
                  <a:lnTo>
                    <a:pt x="895352" y="126999"/>
                  </a:lnTo>
                  <a:lnTo>
                    <a:pt x="862507" y="159844"/>
                  </a:lnTo>
                  <a:lnTo>
                    <a:pt x="876302" y="165099"/>
                  </a:lnTo>
                  <a:lnTo>
                    <a:pt x="901702" y="165099"/>
                  </a:lnTo>
                  <a:lnTo>
                    <a:pt x="914402" y="152399"/>
                  </a:lnTo>
                  <a:lnTo>
                    <a:pt x="962027" y="114299"/>
                  </a:lnTo>
                  <a:lnTo>
                    <a:pt x="1009652" y="88899"/>
                  </a:lnTo>
                  <a:lnTo>
                    <a:pt x="1123952" y="63499"/>
                  </a:lnTo>
                  <a:lnTo>
                    <a:pt x="1314453" y="63499"/>
                  </a:lnTo>
                  <a:lnTo>
                    <a:pt x="1257303" y="38099"/>
                  </a:lnTo>
                  <a:close/>
                </a:path>
                <a:path w="2667634" h="1447800">
                  <a:moveTo>
                    <a:pt x="1314453" y="63499"/>
                  </a:moveTo>
                  <a:lnTo>
                    <a:pt x="1190628" y="63499"/>
                  </a:lnTo>
                  <a:lnTo>
                    <a:pt x="1304928" y="88899"/>
                  </a:lnTo>
                  <a:lnTo>
                    <a:pt x="1381128" y="126999"/>
                  </a:lnTo>
                  <a:lnTo>
                    <a:pt x="1400178" y="126999"/>
                  </a:lnTo>
                  <a:lnTo>
                    <a:pt x="1409703" y="114299"/>
                  </a:lnTo>
                  <a:lnTo>
                    <a:pt x="1381128" y="114299"/>
                  </a:lnTo>
                  <a:lnTo>
                    <a:pt x="1385891" y="107949"/>
                  </a:lnTo>
                  <a:lnTo>
                    <a:pt x="1362078" y="76199"/>
                  </a:lnTo>
                  <a:lnTo>
                    <a:pt x="1314453" y="63499"/>
                  </a:lnTo>
                  <a:close/>
                </a:path>
                <a:path w="2667634" h="1447800">
                  <a:moveTo>
                    <a:pt x="1385891" y="107949"/>
                  </a:moveTo>
                  <a:lnTo>
                    <a:pt x="1381128" y="114299"/>
                  </a:lnTo>
                  <a:lnTo>
                    <a:pt x="1390653" y="114299"/>
                  </a:lnTo>
                  <a:lnTo>
                    <a:pt x="1385891" y="107949"/>
                  </a:lnTo>
                  <a:close/>
                </a:path>
                <a:path w="2667634" h="1447800">
                  <a:moveTo>
                    <a:pt x="1590679" y="25399"/>
                  </a:moveTo>
                  <a:lnTo>
                    <a:pt x="1485903" y="25399"/>
                  </a:lnTo>
                  <a:lnTo>
                    <a:pt x="1447803" y="38099"/>
                  </a:lnTo>
                  <a:lnTo>
                    <a:pt x="1409703" y="76199"/>
                  </a:lnTo>
                  <a:lnTo>
                    <a:pt x="1385891" y="107949"/>
                  </a:lnTo>
                  <a:lnTo>
                    <a:pt x="1390653" y="114299"/>
                  </a:lnTo>
                  <a:lnTo>
                    <a:pt x="1409703" y="114299"/>
                  </a:lnTo>
                  <a:lnTo>
                    <a:pt x="1428753" y="88899"/>
                  </a:lnTo>
                  <a:lnTo>
                    <a:pt x="1457328" y="76199"/>
                  </a:lnTo>
                  <a:lnTo>
                    <a:pt x="1504954" y="38099"/>
                  </a:lnTo>
                  <a:lnTo>
                    <a:pt x="1495428" y="38099"/>
                  </a:lnTo>
                  <a:lnTo>
                    <a:pt x="1590679" y="25399"/>
                  </a:lnTo>
                  <a:close/>
                </a:path>
                <a:path w="2667634" h="1447800">
                  <a:moveTo>
                    <a:pt x="1695454" y="0"/>
                  </a:moveTo>
                  <a:lnTo>
                    <a:pt x="1533529" y="0"/>
                  </a:lnTo>
                  <a:lnTo>
                    <a:pt x="1495428" y="25399"/>
                  </a:lnTo>
                  <a:lnTo>
                    <a:pt x="1695454" y="25399"/>
                  </a:lnTo>
                  <a:lnTo>
                    <a:pt x="1790704" y="63499"/>
                  </a:lnTo>
                  <a:lnTo>
                    <a:pt x="1828804" y="101599"/>
                  </a:lnTo>
                  <a:lnTo>
                    <a:pt x="1847854" y="101599"/>
                  </a:lnTo>
                  <a:lnTo>
                    <a:pt x="1873254" y="76199"/>
                  </a:lnTo>
                  <a:lnTo>
                    <a:pt x="1828804" y="76199"/>
                  </a:lnTo>
                  <a:lnTo>
                    <a:pt x="1839388" y="67733"/>
                  </a:lnTo>
                  <a:lnTo>
                    <a:pt x="1809754" y="38099"/>
                  </a:lnTo>
                  <a:lnTo>
                    <a:pt x="1800229" y="38099"/>
                  </a:lnTo>
                  <a:lnTo>
                    <a:pt x="1752604" y="12699"/>
                  </a:lnTo>
                  <a:lnTo>
                    <a:pt x="1695454" y="0"/>
                  </a:lnTo>
                  <a:close/>
                </a:path>
                <a:path w="2667634" h="1447800">
                  <a:moveTo>
                    <a:pt x="1839388" y="67733"/>
                  </a:moveTo>
                  <a:lnTo>
                    <a:pt x="1828804" y="76199"/>
                  </a:lnTo>
                  <a:lnTo>
                    <a:pt x="1847854" y="76199"/>
                  </a:lnTo>
                  <a:lnTo>
                    <a:pt x="1839388" y="67733"/>
                  </a:lnTo>
                  <a:close/>
                </a:path>
                <a:path w="2667634" h="1447800">
                  <a:moveTo>
                    <a:pt x="2162180" y="0"/>
                  </a:moveTo>
                  <a:lnTo>
                    <a:pt x="1981205" y="0"/>
                  </a:lnTo>
                  <a:lnTo>
                    <a:pt x="1924055" y="25399"/>
                  </a:lnTo>
                  <a:lnTo>
                    <a:pt x="1876429" y="38099"/>
                  </a:lnTo>
                  <a:lnTo>
                    <a:pt x="1839388" y="67733"/>
                  </a:lnTo>
                  <a:lnTo>
                    <a:pt x="1847854" y="76199"/>
                  </a:lnTo>
                  <a:lnTo>
                    <a:pt x="1873254" y="76199"/>
                  </a:lnTo>
                  <a:lnTo>
                    <a:pt x="1885955" y="63499"/>
                  </a:lnTo>
                  <a:lnTo>
                    <a:pt x="1901830" y="63499"/>
                  </a:lnTo>
                  <a:lnTo>
                    <a:pt x="1933580" y="38099"/>
                  </a:lnTo>
                  <a:lnTo>
                    <a:pt x="2047880" y="25399"/>
                  </a:lnTo>
                  <a:lnTo>
                    <a:pt x="2209805" y="25399"/>
                  </a:lnTo>
                  <a:lnTo>
                    <a:pt x="2162180" y="0"/>
                  </a:lnTo>
                  <a:close/>
                </a:path>
                <a:path w="2667634" h="1447800">
                  <a:moveTo>
                    <a:pt x="1901830" y="63499"/>
                  </a:moveTo>
                  <a:lnTo>
                    <a:pt x="1885955" y="63499"/>
                  </a:lnTo>
                  <a:lnTo>
                    <a:pt x="1885955" y="76199"/>
                  </a:lnTo>
                  <a:lnTo>
                    <a:pt x="1901830" y="6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2793" y="4772037"/>
              <a:ext cx="247650" cy="190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53287" y="3638568"/>
              <a:ext cx="2486660" cy="1285875"/>
            </a:xfrm>
            <a:custGeom>
              <a:avLst/>
              <a:gdLst/>
              <a:ahLst/>
              <a:cxnLst/>
              <a:rect l="l" t="t" r="r" b="b"/>
              <a:pathLst>
                <a:path w="2486659" h="1285875">
                  <a:moveTo>
                    <a:pt x="180975" y="447675"/>
                  </a:moveTo>
                  <a:lnTo>
                    <a:pt x="171450" y="409575"/>
                  </a:lnTo>
                  <a:lnTo>
                    <a:pt x="142875" y="409575"/>
                  </a:lnTo>
                  <a:lnTo>
                    <a:pt x="161925" y="457200"/>
                  </a:lnTo>
                  <a:lnTo>
                    <a:pt x="180975" y="447675"/>
                  </a:lnTo>
                  <a:close/>
                </a:path>
                <a:path w="2486659" h="1285875">
                  <a:moveTo>
                    <a:pt x="209550" y="790575"/>
                  </a:moveTo>
                  <a:lnTo>
                    <a:pt x="161925" y="790575"/>
                  </a:lnTo>
                  <a:lnTo>
                    <a:pt x="85725" y="771525"/>
                  </a:lnTo>
                  <a:lnTo>
                    <a:pt x="57150" y="762000"/>
                  </a:lnTo>
                  <a:lnTo>
                    <a:pt x="47625" y="781050"/>
                  </a:lnTo>
                  <a:lnTo>
                    <a:pt x="85725" y="800100"/>
                  </a:lnTo>
                  <a:lnTo>
                    <a:pt x="123825" y="809625"/>
                  </a:lnTo>
                  <a:lnTo>
                    <a:pt x="209550" y="809625"/>
                  </a:lnTo>
                  <a:lnTo>
                    <a:pt x="209550" y="790575"/>
                  </a:lnTo>
                  <a:close/>
                </a:path>
                <a:path w="2486659" h="1285875">
                  <a:moveTo>
                    <a:pt x="266700" y="1152525"/>
                  </a:moveTo>
                  <a:lnTo>
                    <a:pt x="257175" y="1123950"/>
                  </a:lnTo>
                  <a:lnTo>
                    <a:pt x="247650" y="1095375"/>
                  </a:lnTo>
                  <a:lnTo>
                    <a:pt x="242887" y="1085850"/>
                  </a:lnTo>
                  <a:lnTo>
                    <a:pt x="238125" y="1076325"/>
                  </a:lnTo>
                  <a:lnTo>
                    <a:pt x="238125" y="1133475"/>
                  </a:lnTo>
                  <a:lnTo>
                    <a:pt x="238125" y="1171575"/>
                  </a:lnTo>
                  <a:lnTo>
                    <a:pt x="209550" y="1228725"/>
                  </a:lnTo>
                  <a:lnTo>
                    <a:pt x="152400" y="1257300"/>
                  </a:lnTo>
                  <a:lnTo>
                    <a:pt x="114300" y="1257300"/>
                  </a:lnTo>
                  <a:lnTo>
                    <a:pt x="85725" y="1247775"/>
                  </a:lnTo>
                  <a:lnTo>
                    <a:pt x="66675" y="1238250"/>
                  </a:lnTo>
                  <a:lnTo>
                    <a:pt x="76200" y="1238250"/>
                  </a:lnTo>
                  <a:lnTo>
                    <a:pt x="57150" y="1228725"/>
                  </a:lnTo>
                  <a:lnTo>
                    <a:pt x="38100" y="1209675"/>
                  </a:lnTo>
                  <a:lnTo>
                    <a:pt x="47625" y="1209675"/>
                  </a:lnTo>
                  <a:lnTo>
                    <a:pt x="28575" y="1190625"/>
                  </a:lnTo>
                  <a:lnTo>
                    <a:pt x="28575" y="1104900"/>
                  </a:lnTo>
                  <a:lnTo>
                    <a:pt x="85725" y="1047750"/>
                  </a:lnTo>
                  <a:lnTo>
                    <a:pt x="171450" y="1047750"/>
                  </a:lnTo>
                  <a:lnTo>
                    <a:pt x="190500" y="1066800"/>
                  </a:lnTo>
                  <a:lnTo>
                    <a:pt x="190500" y="1057275"/>
                  </a:lnTo>
                  <a:lnTo>
                    <a:pt x="209550" y="1076325"/>
                  </a:lnTo>
                  <a:lnTo>
                    <a:pt x="219075" y="1095375"/>
                  </a:lnTo>
                  <a:lnTo>
                    <a:pt x="219075" y="1085850"/>
                  </a:lnTo>
                  <a:lnTo>
                    <a:pt x="228600" y="1104900"/>
                  </a:lnTo>
                  <a:lnTo>
                    <a:pt x="238125" y="1133475"/>
                  </a:lnTo>
                  <a:lnTo>
                    <a:pt x="238125" y="1076325"/>
                  </a:lnTo>
                  <a:lnTo>
                    <a:pt x="228600" y="1057275"/>
                  </a:lnTo>
                  <a:lnTo>
                    <a:pt x="219075" y="1057275"/>
                  </a:lnTo>
                  <a:lnTo>
                    <a:pt x="214312" y="1047750"/>
                  </a:lnTo>
                  <a:lnTo>
                    <a:pt x="209550" y="1038225"/>
                  </a:lnTo>
                  <a:lnTo>
                    <a:pt x="200025" y="1038225"/>
                  </a:lnTo>
                  <a:lnTo>
                    <a:pt x="161925" y="1019175"/>
                  </a:lnTo>
                  <a:lnTo>
                    <a:pt x="104775" y="1019175"/>
                  </a:lnTo>
                  <a:lnTo>
                    <a:pt x="76200" y="1028700"/>
                  </a:lnTo>
                  <a:lnTo>
                    <a:pt x="57150" y="1038225"/>
                  </a:lnTo>
                  <a:lnTo>
                    <a:pt x="19050" y="1076325"/>
                  </a:lnTo>
                  <a:lnTo>
                    <a:pt x="9525" y="1095375"/>
                  </a:lnTo>
                  <a:lnTo>
                    <a:pt x="0" y="1123950"/>
                  </a:lnTo>
                  <a:lnTo>
                    <a:pt x="0" y="1181100"/>
                  </a:lnTo>
                  <a:lnTo>
                    <a:pt x="19050" y="1219200"/>
                  </a:lnTo>
                  <a:lnTo>
                    <a:pt x="19050" y="1228725"/>
                  </a:lnTo>
                  <a:lnTo>
                    <a:pt x="38100" y="1238250"/>
                  </a:lnTo>
                  <a:lnTo>
                    <a:pt x="38100" y="1247775"/>
                  </a:lnTo>
                  <a:lnTo>
                    <a:pt x="76200" y="1266825"/>
                  </a:lnTo>
                  <a:lnTo>
                    <a:pt x="133350" y="1285875"/>
                  </a:lnTo>
                  <a:lnTo>
                    <a:pt x="152400" y="1276350"/>
                  </a:lnTo>
                  <a:lnTo>
                    <a:pt x="161925" y="1276350"/>
                  </a:lnTo>
                  <a:lnTo>
                    <a:pt x="200025" y="1257300"/>
                  </a:lnTo>
                  <a:lnTo>
                    <a:pt x="209550" y="1257300"/>
                  </a:lnTo>
                  <a:lnTo>
                    <a:pt x="219075" y="1247775"/>
                  </a:lnTo>
                  <a:lnTo>
                    <a:pt x="219075" y="1238250"/>
                  </a:lnTo>
                  <a:lnTo>
                    <a:pt x="228600" y="1238250"/>
                  </a:lnTo>
                  <a:lnTo>
                    <a:pt x="238125" y="1228725"/>
                  </a:lnTo>
                  <a:lnTo>
                    <a:pt x="238125" y="1219200"/>
                  </a:lnTo>
                  <a:lnTo>
                    <a:pt x="257175" y="1181100"/>
                  </a:lnTo>
                  <a:lnTo>
                    <a:pt x="257175" y="1171575"/>
                  </a:lnTo>
                  <a:lnTo>
                    <a:pt x="266700" y="1152525"/>
                  </a:lnTo>
                  <a:close/>
                </a:path>
                <a:path w="2486659" h="1285875">
                  <a:moveTo>
                    <a:pt x="342900" y="1076325"/>
                  </a:moveTo>
                  <a:lnTo>
                    <a:pt x="276225" y="1085850"/>
                  </a:lnTo>
                  <a:lnTo>
                    <a:pt x="276225" y="1114425"/>
                  </a:lnTo>
                  <a:lnTo>
                    <a:pt x="342900" y="1095375"/>
                  </a:lnTo>
                  <a:lnTo>
                    <a:pt x="342900" y="1076325"/>
                  </a:lnTo>
                  <a:close/>
                </a:path>
                <a:path w="2486659" h="1285875">
                  <a:moveTo>
                    <a:pt x="857250" y="142875"/>
                  </a:moveTo>
                  <a:lnTo>
                    <a:pt x="819150" y="114300"/>
                  </a:lnTo>
                  <a:lnTo>
                    <a:pt x="781050" y="95250"/>
                  </a:lnTo>
                  <a:lnTo>
                    <a:pt x="771525" y="114300"/>
                  </a:lnTo>
                  <a:lnTo>
                    <a:pt x="809625" y="133350"/>
                  </a:lnTo>
                  <a:lnTo>
                    <a:pt x="847725" y="161925"/>
                  </a:lnTo>
                  <a:lnTo>
                    <a:pt x="857250" y="142875"/>
                  </a:lnTo>
                  <a:close/>
                </a:path>
                <a:path w="2486659" h="1285875">
                  <a:moveTo>
                    <a:pt x="933450" y="1219200"/>
                  </a:moveTo>
                  <a:lnTo>
                    <a:pt x="895350" y="1162050"/>
                  </a:lnTo>
                  <a:lnTo>
                    <a:pt x="876300" y="1171575"/>
                  </a:lnTo>
                  <a:lnTo>
                    <a:pt x="914400" y="1228725"/>
                  </a:lnTo>
                  <a:lnTo>
                    <a:pt x="933450" y="1219200"/>
                  </a:lnTo>
                  <a:close/>
                </a:path>
                <a:path w="2486659" h="1285875">
                  <a:moveTo>
                    <a:pt x="1304925" y="47625"/>
                  </a:moveTo>
                  <a:lnTo>
                    <a:pt x="1285875" y="38100"/>
                  </a:lnTo>
                  <a:lnTo>
                    <a:pt x="1276350" y="57150"/>
                  </a:lnTo>
                  <a:lnTo>
                    <a:pt x="1266825" y="57150"/>
                  </a:lnTo>
                  <a:lnTo>
                    <a:pt x="1257300" y="85725"/>
                  </a:lnTo>
                  <a:lnTo>
                    <a:pt x="1285875" y="95250"/>
                  </a:lnTo>
                  <a:lnTo>
                    <a:pt x="1295400" y="66675"/>
                  </a:lnTo>
                  <a:lnTo>
                    <a:pt x="1295400" y="76200"/>
                  </a:lnTo>
                  <a:lnTo>
                    <a:pt x="1298575" y="66675"/>
                  </a:lnTo>
                  <a:lnTo>
                    <a:pt x="1304925" y="47625"/>
                  </a:lnTo>
                  <a:close/>
                </a:path>
                <a:path w="2486659" h="1285875">
                  <a:moveTo>
                    <a:pt x="1695450" y="1085850"/>
                  </a:moveTo>
                  <a:lnTo>
                    <a:pt x="1666875" y="1076325"/>
                  </a:lnTo>
                  <a:lnTo>
                    <a:pt x="1666875" y="1114425"/>
                  </a:lnTo>
                  <a:lnTo>
                    <a:pt x="1657350" y="1143000"/>
                  </a:lnTo>
                  <a:lnTo>
                    <a:pt x="1676400" y="1152525"/>
                  </a:lnTo>
                  <a:lnTo>
                    <a:pt x="1685925" y="1114425"/>
                  </a:lnTo>
                  <a:lnTo>
                    <a:pt x="1695450" y="1085850"/>
                  </a:lnTo>
                  <a:close/>
                </a:path>
                <a:path w="2486659" h="1285875">
                  <a:moveTo>
                    <a:pt x="1752600" y="19050"/>
                  </a:moveTo>
                  <a:lnTo>
                    <a:pt x="1733550" y="0"/>
                  </a:lnTo>
                  <a:lnTo>
                    <a:pt x="1704975" y="28575"/>
                  </a:lnTo>
                  <a:lnTo>
                    <a:pt x="1685925" y="57150"/>
                  </a:lnTo>
                  <a:lnTo>
                    <a:pt x="1704975" y="76200"/>
                  </a:lnTo>
                  <a:lnTo>
                    <a:pt x="1724025" y="47625"/>
                  </a:lnTo>
                  <a:lnTo>
                    <a:pt x="1752600" y="19050"/>
                  </a:lnTo>
                  <a:close/>
                </a:path>
                <a:path w="2486659" h="1285875">
                  <a:moveTo>
                    <a:pt x="2219325" y="885825"/>
                  </a:moveTo>
                  <a:lnTo>
                    <a:pt x="2209800" y="847725"/>
                  </a:lnTo>
                  <a:lnTo>
                    <a:pt x="2200275" y="847725"/>
                  </a:lnTo>
                  <a:lnTo>
                    <a:pt x="2190750" y="819150"/>
                  </a:lnTo>
                  <a:lnTo>
                    <a:pt x="2190750" y="809625"/>
                  </a:lnTo>
                  <a:lnTo>
                    <a:pt x="2133600" y="752475"/>
                  </a:lnTo>
                  <a:lnTo>
                    <a:pt x="2057400" y="695325"/>
                  </a:lnTo>
                  <a:lnTo>
                    <a:pt x="2009775" y="676275"/>
                  </a:lnTo>
                  <a:lnTo>
                    <a:pt x="2000250" y="704850"/>
                  </a:lnTo>
                  <a:lnTo>
                    <a:pt x="2047875" y="723900"/>
                  </a:lnTo>
                  <a:lnTo>
                    <a:pt x="2085975" y="742950"/>
                  </a:lnTo>
                  <a:lnTo>
                    <a:pt x="2143125" y="800100"/>
                  </a:lnTo>
                  <a:lnTo>
                    <a:pt x="2181225" y="857250"/>
                  </a:lnTo>
                  <a:lnTo>
                    <a:pt x="2190750" y="895350"/>
                  </a:lnTo>
                  <a:lnTo>
                    <a:pt x="2190750" y="933450"/>
                  </a:lnTo>
                  <a:lnTo>
                    <a:pt x="2219325" y="923925"/>
                  </a:lnTo>
                  <a:lnTo>
                    <a:pt x="2219325" y="885825"/>
                  </a:lnTo>
                  <a:close/>
                </a:path>
                <a:path w="2486659" h="1285875">
                  <a:moveTo>
                    <a:pt x="2276475" y="114300"/>
                  </a:moveTo>
                  <a:lnTo>
                    <a:pt x="2247900" y="114300"/>
                  </a:lnTo>
                  <a:lnTo>
                    <a:pt x="2257425" y="152400"/>
                  </a:lnTo>
                  <a:lnTo>
                    <a:pt x="2276475" y="152400"/>
                  </a:lnTo>
                  <a:lnTo>
                    <a:pt x="2276475" y="114300"/>
                  </a:lnTo>
                  <a:close/>
                </a:path>
                <a:path w="2486659" h="1285875">
                  <a:moveTo>
                    <a:pt x="2486037" y="447675"/>
                  </a:moveTo>
                  <a:lnTo>
                    <a:pt x="2466987" y="438150"/>
                  </a:lnTo>
                  <a:lnTo>
                    <a:pt x="2381250" y="523875"/>
                  </a:lnTo>
                  <a:lnTo>
                    <a:pt x="2400300" y="542925"/>
                  </a:lnTo>
                  <a:lnTo>
                    <a:pt x="2466987" y="476250"/>
                  </a:lnTo>
                  <a:lnTo>
                    <a:pt x="2486037" y="447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21620" y="3663959"/>
            <a:ext cx="1144905" cy="1124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90"/>
              </a:spcBef>
            </a:pP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ча  бы</a:t>
            </a:r>
            <a:r>
              <a:rPr sz="2400" i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не 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угасла»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819" y="3009907"/>
            <a:ext cx="2362206" cy="2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1562" y="371475"/>
            <a:ext cx="5144135" cy="6839584"/>
            <a:chOff x="4781562" y="371475"/>
            <a:chExt cx="5144135" cy="68395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4989" y="371475"/>
              <a:ext cx="4257686" cy="56864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1562" y="5105413"/>
              <a:ext cx="5143513" cy="21050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6022" y="635059"/>
            <a:ext cx="3350260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0" dirty="0"/>
              <a:t>Куликовская</a:t>
            </a:r>
            <a:r>
              <a:rPr spc="-120" dirty="0"/>
              <a:t> </a:t>
            </a:r>
            <a:r>
              <a:rPr spc="10" dirty="0"/>
              <a:t>Битва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3152" y="1214122"/>
            <a:ext cx="4693285" cy="53886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69875" marR="608330" indent="-257175">
              <a:lnSpc>
                <a:spcPct val="119800"/>
              </a:lnSpc>
              <a:spcBef>
                <a:spcPts val="6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70-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ик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 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  <a:p>
            <a:pPr marL="269875" marR="5080" indent="-257175">
              <a:lnSpc>
                <a:spcPct val="119800"/>
              </a:lnSpc>
              <a:spcBef>
                <a:spcPts val="124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Русью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1377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реке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Пьяне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разгромил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ких</a:t>
            </a:r>
            <a:r>
              <a:rPr sz="1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9875" marR="464820" indent="-257175" algn="just">
              <a:lnSpc>
                <a:spcPct val="119800"/>
              </a:lnSpc>
              <a:spcBef>
                <a:spcPts val="1160"/>
              </a:spcBef>
              <a:buFont typeface="Arial MT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1378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ич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зы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еке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Воже.</a:t>
            </a:r>
            <a:endParaRPr sz="1800">
              <a:latin typeface="Calibri"/>
              <a:cs typeface="Calibri"/>
            </a:endParaRPr>
          </a:p>
          <a:p>
            <a:pPr marL="269875" marR="53340" indent="-257175" algn="just">
              <a:lnSpc>
                <a:spcPct val="121500"/>
              </a:lnSpc>
              <a:spcBef>
                <a:spcPts val="1200"/>
              </a:spcBef>
              <a:buFont typeface="Arial MT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1380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заключил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союз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литовским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князем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Ягайлой.</a:t>
            </a:r>
            <a:endParaRPr sz="1800">
              <a:latin typeface="Calibri"/>
              <a:cs typeface="Calibri"/>
            </a:endParaRPr>
          </a:p>
          <a:p>
            <a:pPr marL="269875" marR="37465" indent="-257175" algn="just">
              <a:lnSpc>
                <a:spcPct val="121500"/>
              </a:lnSpc>
              <a:spcBef>
                <a:spcPts val="1125"/>
              </a:spcBef>
              <a:buFont typeface="Arial MT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сентября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1380г.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битве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Куликовом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поле </a:t>
            </a:r>
            <a:r>
              <a:rPr sz="1800" spc="-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ы.</a:t>
            </a:r>
            <a:endParaRPr sz="18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159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зь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ище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й.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13" y="533401"/>
            <a:ext cx="4210061" cy="42100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1817" y="492068"/>
            <a:ext cx="7871459" cy="51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П</a:t>
            </a:r>
            <a:r>
              <a:rPr spc="-15" dirty="0"/>
              <a:t>о</a:t>
            </a:r>
            <a:r>
              <a:rPr spc="10" dirty="0"/>
              <a:t>с</a:t>
            </a:r>
            <a:r>
              <a:rPr spc="50" dirty="0"/>
              <a:t>л</a:t>
            </a:r>
            <a:r>
              <a:rPr spc="-70" dirty="0"/>
              <a:t>е</a:t>
            </a:r>
            <a:r>
              <a:rPr spc="30" dirty="0"/>
              <a:t>д</a:t>
            </a:r>
            <a:r>
              <a:rPr spc="-20" dirty="0"/>
              <a:t>с</a:t>
            </a:r>
            <a:r>
              <a:rPr spc="35" dirty="0"/>
              <a:t>т</a:t>
            </a:r>
            <a:r>
              <a:rPr spc="-5" dirty="0"/>
              <a:t>в</a:t>
            </a:r>
            <a:r>
              <a:rPr spc="15" dirty="0"/>
              <a:t>и</a:t>
            </a:r>
            <a:r>
              <a:rPr spc="10" dirty="0"/>
              <a:t>я</a:t>
            </a:r>
            <a:r>
              <a:rPr spc="-235" dirty="0"/>
              <a:t> </a:t>
            </a:r>
            <a:r>
              <a:rPr spc="10" dirty="0"/>
              <a:t>и</a:t>
            </a:r>
            <a:r>
              <a:rPr spc="-75" dirty="0"/>
              <a:t> </a:t>
            </a:r>
            <a:r>
              <a:rPr spc="-15" dirty="0"/>
              <a:t>з</a:t>
            </a:r>
            <a:r>
              <a:rPr spc="-10" dirty="0"/>
              <a:t>н</a:t>
            </a:r>
            <a:r>
              <a:rPr spc="-5" dirty="0"/>
              <a:t>а</a:t>
            </a:r>
            <a:r>
              <a:rPr spc="10" dirty="0"/>
              <a:t>ч</a:t>
            </a:r>
            <a:r>
              <a:rPr spc="25" dirty="0"/>
              <a:t>е</a:t>
            </a:r>
            <a:r>
              <a:rPr spc="-40" dirty="0"/>
              <a:t>н</a:t>
            </a:r>
            <a:r>
              <a:rPr spc="15" dirty="0"/>
              <a:t>и</a:t>
            </a:r>
            <a:r>
              <a:rPr spc="10" dirty="0"/>
              <a:t>е</a:t>
            </a:r>
            <a:r>
              <a:rPr spc="30" dirty="0"/>
              <a:t> </a:t>
            </a:r>
            <a:r>
              <a:rPr spc="-65" dirty="0"/>
              <a:t>К</a:t>
            </a:r>
            <a:r>
              <a:rPr spc="-100" dirty="0"/>
              <a:t>у</a:t>
            </a:r>
            <a:r>
              <a:rPr spc="50" dirty="0"/>
              <a:t>л</a:t>
            </a:r>
            <a:r>
              <a:rPr spc="-15" dirty="0"/>
              <a:t>и</a:t>
            </a:r>
            <a:r>
              <a:rPr spc="-70" dirty="0"/>
              <a:t>к</a:t>
            </a:r>
            <a:r>
              <a:rPr spc="-15" dirty="0"/>
              <a:t>о</a:t>
            </a:r>
            <a:r>
              <a:rPr spc="-5" dirty="0"/>
              <a:t>в</a:t>
            </a:r>
            <a:r>
              <a:rPr spc="10" dirty="0"/>
              <a:t>с</a:t>
            </a:r>
            <a:r>
              <a:rPr spc="-70" dirty="0"/>
              <a:t>к</a:t>
            </a:r>
            <a:r>
              <a:rPr spc="-15" dirty="0"/>
              <a:t>о</a:t>
            </a:r>
            <a:r>
              <a:rPr spc="10" dirty="0"/>
              <a:t>й</a:t>
            </a:r>
            <a:r>
              <a:rPr spc="-40" dirty="0"/>
              <a:t> </a:t>
            </a:r>
            <a:r>
              <a:rPr dirty="0"/>
              <a:t>б</a:t>
            </a:r>
            <a:r>
              <a:rPr spc="15" dirty="0"/>
              <a:t>и</a:t>
            </a:r>
            <a:r>
              <a:rPr spc="35" dirty="0"/>
              <a:t>т</a:t>
            </a:r>
            <a:r>
              <a:rPr spc="-40" dirty="0"/>
              <a:t>в</a:t>
            </a:r>
            <a:r>
              <a:rPr spc="15" dirty="0"/>
              <a:t>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5700" y="1193800"/>
            <a:ext cx="3554729" cy="5402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marR="44450" indent="-25717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ак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000" spc="-30" dirty="0" err="1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 err="1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25" dirty="0" err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 err="1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 err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30" dirty="0" err="1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10" dirty="0" err="1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90" dirty="0" err="1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lang="ru-RU"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69875" marR="7112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Иго сбросить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удалось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вый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ыш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138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ром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  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вш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вы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  п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ду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усс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69875" marR="15113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вы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ну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н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был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возобновить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выплату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дани.</a:t>
            </a:r>
            <a:endParaRPr sz="2000" dirty="0">
              <a:latin typeface="Calibri"/>
              <a:cs typeface="Calibri"/>
            </a:endParaRPr>
          </a:p>
          <a:p>
            <a:pPr marL="269875" marR="5080" indent="-2571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69240" algn="l"/>
                <a:tab pos="269875" algn="l"/>
              </a:tabLst>
            </a:pP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а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уверенность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FFFFFF"/>
                </a:solidFill>
                <a:latin typeface="Calibri"/>
                <a:cs typeface="Calibri"/>
              </a:rPr>
              <a:t>освобождени</a:t>
            </a:r>
            <a:r>
              <a:rPr lang="ru-RU" sz="2000" dirty="0" smtClean="0">
                <a:solidFill>
                  <a:srgbClr val="FFFFFF"/>
                </a:solidFill>
                <a:latin typeface="Calibri"/>
                <a:cs typeface="Calibri"/>
              </a:rPr>
              <a:t>е русских земель от ордынского ига</a:t>
            </a:r>
            <a:r>
              <a:rPr sz="200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8687" y="4324361"/>
            <a:ext cx="5286389" cy="28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1282</Words>
  <Application>Microsoft Office PowerPoint</Application>
  <PresentationFormat>Произвольный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Начало возвышения Москвы. Образование единого Русского государства.</vt:lpstr>
      <vt:lpstr>План</vt:lpstr>
      <vt:lpstr>Предпосылки объединения  Северо-Восточной Руси</vt:lpstr>
      <vt:lpstr>Великое княжество Литовское</vt:lpstr>
      <vt:lpstr>Тверское и Московское  княжество</vt:lpstr>
      <vt:lpstr>Борьба между Москвой и Тверью</vt:lpstr>
      <vt:lpstr>Причины возвышения Москвы</vt:lpstr>
      <vt:lpstr>Куликовская Битва</vt:lpstr>
      <vt:lpstr>Последствия и значение Куликовской битвы</vt:lpstr>
      <vt:lpstr>Борьба за власть в Московском княжестве</vt:lpstr>
      <vt:lpstr>Обособление Русской Православной церкви</vt:lpstr>
      <vt:lpstr>Объединение русских земель при Иване III</vt:lpstr>
      <vt:lpstr>Войны с Ливонским орденом,  Литвой и Швецией</vt:lpstr>
      <vt:lpstr>Реформы Ивана III</vt:lpstr>
      <vt:lpstr>Правление Василия III</vt:lpstr>
      <vt:lpstr>Вопросы для повторения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возвышения Москвы. Образование единого Русского государства.</dc:title>
  <cp:lastModifiedBy>Вадим</cp:lastModifiedBy>
  <cp:revision>5</cp:revision>
  <dcterms:created xsi:type="dcterms:W3CDTF">2022-10-29T11:18:10Z</dcterms:created>
  <dcterms:modified xsi:type="dcterms:W3CDTF">2022-10-29T12:01:02Z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2018-07-23T00:00:00Z</vt:filetime>
  </property>
  <property fmtid="{D5CDD505-2E9C-101B-9397-08002B2CF9AE}" pid="3" name="LastSaved">
    <vt:filetime>2018-07-23T00:00:00Z</vt:filetime>
  </property>
</Properties>
</file>