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ACF7-E43D-485C-A7FD-36CB29E58BC2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AAE1-CCFC-4871-8944-3B7F9F8069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ACF7-E43D-485C-A7FD-36CB29E58BC2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AAE1-CCFC-4871-8944-3B7F9F8069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ACF7-E43D-485C-A7FD-36CB29E58BC2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AAE1-CCFC-4871-8944-3B7F9F8069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ACF7-E43D-485C-A7FD-36CB29E58BC2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AAE1-CCFC-4871-8944-3B7F9F8069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ACF7-E43D-485C-A7FD-36CB29E58BC2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AAE1-CCFC-4871-8944-3B7F9F8069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ACF7-E43D-485C-A7FD-36CB29E58BC2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AAE1-CCFC-4871-8944-3B7F9F8069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ACF7-E43D-485C-A7FD-36CB29E58BC2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AAE1-CCFC-4871-8944-3B7F9F8069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ACF7-E43D-485C-A7FD-36CB29E58BC2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AAE1-CCFC-4871-8944-3B7F9F8069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ACF7-E43D-485C-A7FD-36CB29E58BC2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AAE1-CCFC-4871-8944-3B7F9F8069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ACF7-E43D-485C-A7FD-36CB29E58BC2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AAE1-CCFC-4871-8944-3B7F9F8069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ACF7-E43D-485C-A7FD-36CB29E58BC2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AAE1-CCFC-4871-8944-3B7F9F8069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FACF7-E43D-485C-A7FD-36CB29E58BC2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DAAE1-CCFC-4871-8944-3B7F9F80690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72400" cy="1470025"/>
          </a:xfrm>
        </p:spPr>
        <p:txBody>
          <a:bodyPr/>
          <a:lstStyle/>
          <a:p>
            <a:r>
              <a:rPr lang="ru-RU" b="1" dirty="0"/>
              <a:t>Практическое занятие №21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928802"/>
            <a:ext cx="8072494" cy="3709998"/>
          </a:xfrm>
        </p:spPr>
        <p:txBody>
          <a:bodyPr>
            <a:normAutofit/>
          </a:bodyPr>
          <a:lstStyle/>
          <a:p>
            <a:pPr algn="l"/>
            <a:r>
              <a:rPr lang="ru-RU" sz="3600" dirty="0">
                <a:solidFill>
                  <a:schemeClr val="tx1"/>
                </a:solidFill>
              </a:rPr>
              <a:t>ТЕМА: Инфекции, передаваемые половым путем и их профилактика</a:t>
            </a:r>
            <a:r>
              <a:rPr lang="ru-RU" sz="36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ru-RU" sz="3600" b="1" dirty="0">
              <a:solidFill>
                <a:schemeClr val="tx1"/>
              </a:solidFill>
            </a:endParaRPr>
          </a:p>
          <a:p>
            <a:pPr algn="l"/>
            <a:r>
              <a:rPr lang="ru-RU" sz="3600" dirty="0">
                <a:solidFill>
                  <a:schemeClr val="tx1"/>
                </a:solidFill>
              </a:rPr>
              <a:t>ЦЕЛЬ: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dirty="0">
                <a:solidFill>
                  <a:schemeClr val="tx1"/>
                </a:solidFill>
              </a:rPr>
              <a:t>Рассмотреть основные инфекции, передаваемые половым путём и меры их профилактики.</a:t>
            </a:r>
          </a:p>
          <a:p>
            <a:pPr algn="l"/>
            <a:endParaRPr lang="ru-RU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r>
              <a:rPr lang="ru-RU" sz="3600" b="1" dirty="0" smtClean="0"/>
              <a:t>Генитальный герпес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8501122" cy="542928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–</a:t>
            </a:r>
            <a:r>
              <a:rPr lang="ru-RU" dirty="0"/>
              <a:t> язвенное поражение половых органов, возбудителем которого является вирус </a:t>
            </a:r>
            <a:r>
              <a:rPr lang="ru-RU" i="1" dirty="0"/>
              <a:t>простого </a:t>
            </a:r>
            <a:r>
              <a:rPr lang="ru-RU" i="1" dirty="0" smtClean="0"/>
              <a:t>герпеса</a:t>
            </a:r>
            <a:r>
              <a:rPr lang="ru-RU" dirty="0" smtClean="0"/>
              <a:t>. Генитальный </a:t>
            </a:r>
            <a:r>
              <a:rPr lang="ru-RU" dirty="0"/>
              <a:t>герпес передаётся половым путём и вызывает болячки и язвы на половых органах и вокруг них. Такие высыпания могут появляться каждые несколько недель и длиться несколько дней, потом могут на долгое время исчезнуть. Однако и после полного заживления вирус остаётся в организме и большей частью вызывает периодические или нерегулярные обострения.</a:t>
            </a:r>
          </a:p>
          <a:p>
            <a:r>
              <a:rPr lang="ru-RU" dirty="0"/>
              <a:t>Эффективность лечения этого заболевания во многом зависит от сроков начала лечения: чем раньше оно начато, тем эффективнее.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3600" b="1" dirty="0" err="1" smtClean="0"/>
              <a:t>Хламидиоз</a:t>
            </a:r>
            <a:r>
              <a:rPr lang="ru-RU" sz="3600" b="1" dirty="0" smtClean="0"/>
              <a:t> –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142984"/>
            <a:ext cx="8401080" cy="4983179"/>
          </a:xfrm>
        </p:spPr>
        <p:txBody>
          <a:bodyPr>
            <a:normAutofit/>
          </a:bodyPr>
          <a:lstStyle/>
          <a:p>
            <a:r>
              <a:rPr lang="ru-RU" dirty="0"/>
              <a:t> болезнь, возбудителем которой является микроорганизм, называемый </a:t>
            </a:r>
            <a:r>
              <a:rPr lang="ru-RU" i="1" dirty="0" err="1" smtClean="0"/>
              <a:t>хламидией</a:t>
            </a:r>
            <a:r>
              <a:rPr lang="ru-RU" i="1" dirty="0" smtClean="0"/>
              <a:t>.</a:t>
            </a:r>
            <a:endParaRPr lang="ru-RU" dirty="0"/>
          </a:p>
          <a:p>
            <a:r>
              <a:rPr lang="ru-RU" dirty="0"/>
              <a:t>Симптомы появляются через 1-4 недели после заражения. У мужчин они те же, что и при гонорее. У женщин </a:t>
            </a:r>
            <a:r>
              <a:rPr lang="ru-RU" dirty="0" err="1"/>
              <a:t>хламидиоз</a:t>
            </a:r>
            <a:r>
              <a:rPr lang="ru-RU" dirty="0"/>
              <a:t> часто протекает незамеченным.</a:t>
            </a:r>
          </a:p>
          <a:p>
            <a:pPr fontAlgn="base"/>
            <a:r>
              <a:rPr lang="ru-RU" dirty="0"/>
              <a:t>Очень распространённой ИППП является </a:t>
            </a:r>
            <a:r>
              <a:rPr lang="ru-RU" b="1" dirty="0" smtClean="0"/>
              <a:t>трихомоноз</a:t>
            </a:r>
            <a:r>
              <a:rPr lang="ru-RU" b="1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Autofit/>
          </a:bodyPr>
          <a:lstStyle/>
          <a:p>
            <a:r>
              <a:rPr lang="ru-RU" sz="3600" dirty="0" smtClean="0"/>
              <a:t>причины, способствующие заражению ИППП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 </a:t>
            </a:r>
            <a:r>
              <a:rPr lang="ru-RU" dirty="0" smtClean="0"/>
              <a:t>Частая смена </a:t>
            </a:r>
            <a:r>
              <a:rPr lang="ru-RU" dirty="0"/>
              <a:t>половых </a:t>
            </a:r>
            <a:r>
              <a:rPr lang="ru-RU" dirty="0" smtClean="0"/>
              <a:t>партнеров.</a:t>
            </a:r>
            <a:endParaRPr lang="ru-RU" dirty="0"/>
          </a:p>
          <a:p>
            <a:r>
              <a:rPr lang="ru-RU" dirty="0" smtClean="0"/>
              <a:t>Легкое отношение </a:t>
            </a:r>
            <a:r>
              <a:rPr lang="ru-RU" dirty="0"/>
              <a:t>молодых людей к </a:t>
            </a:r>
            <a:r>
              <a:rPr lang="ru-RU" dirty="0" smtClean="0"/>
              <a:t>сексу. </a:t>
            </a:r>
          </a:p>
          <a:p>
            <a:r>
              <a:rPr lang="ru-RU" dirty="0" smtClean="0"/>
              <a:t>Игнорирование социальных запретов </a:t>
            </a:r>
            <a:r>
              <a:rPr lang="ru-RU" dirty="0"/>
              <a:t>в </a:t>
            </a:r>
            <a:r>
              <a:rPr lang="ru-RU" dirty="0" smtClean="0"/>
              <a:t>области сексуальных отношений.</a:t>
            </a:r>
          </a:p>
          <a:p>
            <a:r>
              <a:rPr lang="ru-RU" dirty="0" smtClean="0"/>
              <a:t>Разные </a:t>
            </a:r>
            <a:r>
              <a:rPr lang="ru-RU" dirty="0"/>
              <a:t>формы сексуального поведения всё чаще встречаются в раннем юношеском и даже подростковом возрасте. </a:t>
            </a:r>
            <a:endParaRPr lang="ru-RU" dirty="0" smtClean="0"/>
          </a:p>
          <a:p>
            <a:r>
              <a:rPr lang="ru-RU" dirty="0" smtClean="0"/>
              <a:t>Неразборчивые</a:t>
            </a:r>
            <a:r>
              <a:rPr lang="ru-RU" dirty="0"/>
              <a:t>, случайные связи с разными </a:t>
            </a:r>
            <a:r>
              <a:rPr lang="ru-RU" dirty="0" smtClean="0"/>
              <a:t>партнёрами.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Как можно избежать заражения ИППП?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929718" cy="5643602"/>
          </a:xfrm>
        </p:spPr>
        <p:txBody>
          <a:bodyPr>
            <a:normAutofit fontScale="85000" lnSpcReduction="20000"/>
          </a:bodyPr>
          <a:lstStyle/>
          <a:p>
            <a:pPr lvl="0" fontAlgn="base"/>
            <a:r>
              <a:rPr lang="ru-RU" dirty="0" smtClean="0"/>
              <a:t>Воздерживаться </a:t>
            </a:r>
            <a:r>
              <a:rPr lang="ru-RU" dirty="0"/>
              <a:t>от внебрачных сексуальных контактов.</a:t>
            </a:r>
          </a:p>
          <a:p>
            <a:pPr lvl="0" fontAlgn="base"/>
            <a:r>
              <a:rPr lang="ru-RU" dirty="0"/>
              <a:t>Отказаться от контактов со случайными сексуальными партнёрами.</a:t>
            </a:r>
          </a:p>
          <a:p>
            <a:pPr lvl="0" fontAlgn="base"/>
            <a:r>
              <a:rPr lang="ru-RU" dirty="0" smtClean="0"/>
              <a:t>Сохранять </a:t>
            </a:r>
            <a:r>
              <a:rPr lang="ru-RU" dirty="0"/>
              <a:t>взаимную верность с единственным здоровым сексуальным партнёром.</a:t>
            </a:r>
          </a:p>
          <a:p>
            <a:pPr lvl="0" fontAlgn="base"/>
            <a:r>
              <a:rPr lang="ru-RU" dirty="0"/>
              <a:t>Правильно использовать качественный презерватив при каждом сексуальном контакте.</a:t>
            </a:r>
          </a:p>
          <a:p>
            <a:pPr lvl="0" fontAlgn="base"/>
            <a:r>
              <a:rPr lang="ru-RU" dirty="0"/>
              <a:t>Не использовать нестерильные иглы, шприцы, чужие инструменты.</a:t>
            </a:r>
          </a:p>
          <a:p>
            <a:pPr lvl="0" fontAlgn="base"/>
            <a:r>
              <a:rPr lang="ru-RU" dirty="0"/>
              <a:t>Соблюдать правила личной гигиены.</a:t>
            </a:r>
          </a:p>
          <a:p>
            <a:pPr lvl="0" fontAlgn="base"/>
            <a:r>
              <a:rPr lang="ru-RU" dirty="0"/>
              <a:t>Не брать чужие и не давать другим людям свои вещи (бельё, полотенца, одежду и прочее).</a:t>
            </a:r>
          </a:p>
          <a:p>
            <a:pPr lvl="0" fontAlgn="base"/>
            <a:r>
              <a:rPr lang="ru-RU" dirty="0"/>
              <a:t>Воздержаться от употребления алкоголя и наркотических веществ. Под их действием часто совершаются необдуманные поступки.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715436" cy="6500834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ВИЧ</a:t>
            </a:r>
            <a:endParaRPr lang="ru-RU" dirty="0"/>
          </a:p>
          <a:p>
            <a:r>
              <a:rPr lang="ru-RU" dirty="0"/>
              <a:t>ВИЧ – это сокращенное название вируса иммунодефицита человека, т.е. вируса, поражающего иммунную систему.  ВИЧ живет и размножается только в организме человека.</a:t>
            </a:r>
          </a:p>
          <a:p>
            <a:r>
              <a:rPr lang="ru-RU" dirty="0"/>
              <a:t>При заражении ВИЧ большинство людей не испытывают никаких ощущений. </a:t>
            </a:r>
            <a:r>
              <a:rPr lang="ru-RU" dirty="0" smtClean="0"/>
              <a:t>На </a:t>
            </a:r>
            <a:r>
              <a:rPr lang="ru-RU" dirty="0"/>
              <a:t>протяжении долгих лет после инфицирования человека может чувствовать себя здоровым. Этот период называется скрытой (латентной) стадией заболевания. </a:t>
            </a:r>
            <a:r>
              <a:rPr lang="ru-RU" dirty="0" smtClean="0"/>
              <a:t>Когда </a:t>
            </a:r>
            <a:r>
              <a:rPr lang="ru-RU" dirty="0"/>
              <a:t>какой-либо возбудитель болезни, в том числе ВИЧ, проникает в организм, иммунная система формирует иммунный ответ. Она пытается обезвредить болезнетворный возбудитель и уничтожить его. Для этого иммунная система вырабатывает антитела. Антитела связывают возбудитель болезни и помогают уничтожить его. Кроме того, специальные белые клетки крови (лимфоциты) также начинают борьбу с болезнетворным агентом. К сожалению, при  борьбе с ВИЧ всего этого недостаточно – иммунная система не может обезвредить ВИЧ, а ВИЧ в свою очередь, постепенно разрушает иммунную систему.</a:t>
            </a:r>
          </a:p>
          <a:p>
            <a:r>
              <a:rPr lang="ru-RU" dirty="0" smtClean="0"/>
              <a:t>До </a:t>
            </a:r>
            <a:r>
              <a:rPr lang="ru-RU" dirty="0"/>
              <a:t>того, как разовьется СПИД, обычно проходит много времени (в среднем 10-12 лет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258204" cy="5554683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СПИД</a:t>
            </a:r>
            <a:endParaRPr lang="ru-RU" dirty="0" smtClean="0"/>
          </a:p>
          <a:p>
            <a:r>
              <a:rPr lang="ru-RU" dirty="0" smtClean="0"/>
              <a:t>Вирус постепенно разрушает иммунную систему, снижается сопротивляемость организма к инфекциям. В определенный момент сопротивляемость организма становится настолько низкой, что у человека могут развиться такие инфекционные болезни, которыми другие люди  практически не болеют или болеют крайне редко. Эти болезни называются «оппортунистическими».</a:t>
            </a:r>
          </a:p>
          <a:p>
            <a:r>
              <a:rPr lang="ru-RU" dirty="0" smtClean="0"/>
              <a:t>О </a:t>
            </a:r>
            <a:r>
              <a:rPr lang="ru-RU" dirty="0" err="1" smtClean="0"/>
              <a:t>СПИДе</a:t>
            </a:r>
            <a:r>
              <a:rPr lang="ru-RU" dirty="0" smtClean="0"/>
              <a:t> говорят в том случае, когда у человека, зараженного  ВИЧ, появляются инфекционные заболевания, обусловленные неэффективной работой иммунной системы, разрушенной вирусом.</a:t>
            </a:r>
          </a:p>
          <a:p>
            <a:r>
              <a:rPr lang="ru-RU" dirty="0" smtClean="0"/>
              <a:t>СПИД – это последняя стадия развития ВИЧ-инфекции.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572560" cy="628652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4100" b="1" dirty="0"/>
              <a:t>Порядок выполнения.</a:t>
            </a:r>
            <a:endParaRPr lang="ru-RU" sz="4100" dirty="0"/>
          </a:p>
          <a:p>
            <a:pPr marL="514350" lvl="0" indent="-514350">
              <a:buFont typeface="+mj-lt"/>
              <a:buAutoNum type="arabicPeriod"/>
            </a:pPr>
            <a:r>
              <a:rPr lang="ru-RU" sz="4100" dirty="0" smtClean="0"/>
              <a:t>Изучить </a:t>
            </a:r>
            <a:r>
              <a:rPr lang="ru-RU" sz="4100" dirty="0"/>
              <a:t>краткие теоретические сведения.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4100" dirty="0"/>
              <a:t>Изучить  общие признаки ИППП и меры профилактики.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4100" dirty="0"/>
              <a:t>Сделать вывод.</a:t>
            </a:r>
          </a:p>
          <a:p>
            <a:pPr>
              <a:buNone/>
            </a:pPr>
            <a:r>
              <a:rPr lang="ru-RU" sz="4100" b="1" dirty="0"/>
              <a:t> </a:t>
            </a:r>
            <a:endParaRPr lang="ru-RU" sz="4100" dirty="0"/>
          </a:p>
          <a:p>
            <a:pPr algn="ctr">
              <a:buNone/>
            </a:pPr>
            <a:r>
              <a:rPr lang="ru-RU" sz="4100" b="1" dirty="0"/>
              <a:t>Содержание отчета</a:t>
            </a:r>
            <a:r>
              <a:rPr lang="ru-RU" sz="4100" b="1" dirty="0" smtClean="0"/>
              <a:t>.</a:t>
            </a:r>
            <a:endParaRPr lang="ru-RU" sz="4100" dirty="0"/>
          </a:p>
          <a:p>
            <a:pPr marL="514350" indent="-514350">
              <a:buFont typeface="+mj-lt"/>
              <a:buAutoNum type="arabicPeriod"/>
            </a:pPr>
            <a:r>
              <a:rPr lang="ru-RU" sz="4100" dirty="0" smtClean="0"/>
              <a:t>Наиболее распространённые инфекции, передаваемые половым путём и признаки их появления.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4100" dirty="0" smtClean="0"/>
              <a:t>Перечислить </a:t>
            </a:r>
            <a:r>
              <a:rPr lang="ru-RU" sz="4100" dirty="0"/>
              <a:t>основные причины, способствующие заражению ИППП.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4100" dirty="0" smtClean="0"/>
              <a:t>Меры </a:t>
            </a:r>
            <a:r>
              <a:rPr lang="ru-RU" sz="4100" dirty="0"/>
              <a:t>профилактики, которые  следует соблюдать, чтобы избежать заражения ИППП.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4100" dirty="0"/>
              <a:t>Вывод</a:t>
            </a:r>
            <a:r>
              <a:rPr lang="ru-RU" sz="4100" dirty="0" smtClean="0"/>
              <a:t>.</a:t>
            </a:r>
            <a:endParaRPr lang="ru-RU" sz="4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429684" cy="6215106"/>
          </a:xfrm>
        </p:spPr>
        <p:txBody>
          <a:bodyPr>
            <a:normAutofit/>
          </a:bodyPr>
          <a:lstStyle/>
          <a:p>
            <a:r>
              <a:rPr lang="ru-RU" b="1" dirty="0"/>
              <a:t>Инфекции, передаваемые половым путём (сокращённо ИППП), по традиции называются венерическими заболеваниями.</a:t>
            </a:r>
            <a:endParaRPr lang="ru-RU" dirty="0"/>
          </a:p>
          <a:p>
            <a:pPr fontAlgn="base"/>
            <a:r>
              <a:rPr lang="ru-RU" b="1" dirty="0" smtClean="0"/>
              <a:t>Венерические</a:t>
            </a:r>
            <a:r>
              <a:rPr lang="ru-RU" b="1" dirty="0"/>
              <a:t> болезни </a:t>
            </a:r>
            <a:r>
              <a:rPr lang="ru-RU" dirty="0"/>
              <a:t>– это группа инфекционных болезней, возбудители которых передаются преимущественно половым путём. </a:t>
            </a:r>
            <a:br>
              <a:rPr lang="ru-RU" dirty="0"/>
            </a:br>
            <a:r>
              <a:rPr lang="ru-RU" dirty="0"/>
              <a:t>Источником венерических инфекций обычно является больной человек, причём он может одновременно болеть несколькими </a:t>
            </a:r>
            <a:r>
              <a:rPr lang="ru-RU" dirty="0" smtClean="0"/>
              <a:t>болезнями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ÐÐ°ÑÑÐ¸Ð½ÐºÐ¸ Ð¿Ð¾ Ð·Ð°Ð¿ÑÐ¾ÑÑ Ð¸Ð¿Ð¿Ð¿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428628"/>
          </a:xfrm>
        </p:spPr>
        <p:txBody>
          <a:bodyPr>
            <a:noAutofit/>
          </a:bodyPr>
          <a:lstStyle/>
          <a:p>
            <a:r>
              <a:rPr lang="ru-RU" sz="3600" dirty="0" smtClean="0"/>
              <a:t>ИППП имеют общие признаки: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8786842" cy="5929330"/>
          </a:xfrm>
        </p:spPr>
        <p:txBody>
          <a:bodyPr>
            <a:normAutofit fontScale="62500" lnSpcReduction="20000"/>
          </a:bodyPr>
          <a:lstStyle/>
          <a:p>
            <a:pPr fontAlgn="base">
              <a:buNone/>
            </a:pPr>
            <a:r>
              <a:rPr lang="ru-RU" dirty="0" smtClean="0"/>
              <a:t>1</a:t>
            </a:r>
            <a:r>
              <a:rPr lang="ru-RU" sz="4000" dirty="0"/>
              <a:t>. Передаются при сексуальных контактах.</a:t>
            </a:r>
          </a:p>
          <a:p>
            <a:pPr fontAlgn="base">
              <a:buNone/>
            </a:pPr>
            <a:r>
              <a:rPr lang="ru-RU" sz="4000" dirty="0"/>
              <a:t>2. Имеют скрытый период. </a:t>
            </a:r>
            <a:r>
              <a:rPr lang="ru-RU" sz="4000" dirty="0" smtClean="0"/>
              <a:t>до </a:t>
            </a:r>
            <a:r>
              <a:rPr lang="ru-RU" sz="4000" dirty="0"/>
              <a:t>появления каких-либо признаков заболевания может пройти от 3 дней до 6 </a:t>
            </a:r>
            <a:r>
              <a:rPr lang="ru-RU" sz="4000" dirty="0" smtClean="0"/>
              <a:t>месяцев. </a:t>
            </a:r>
            <a:endParaRPr lang="ru-RU" sz="4000" dirty="0"/>
          </a:p>
          <a:p>
            <a:pPr fontAlgn="base">
              <a:buNone/>
            </a:pPr>
            <a:r>
              <a:rPr lang="ru-RU" sz="4000" dirty="0"/>
              <a:t>3. Часто протекают скрытно </a:t>
            </a:r>
            <a:r>
              <a:rPr lang="ru-RU" sz="4000" dirty="0" smtClean="0"/>
              <a:t>и </a:t>
            </a:r>
            <a:r>
              <a:rPr lang="ru-RU" sz="4000" dirty="0"/>
              <a:t>случайно выявляются при обследовании.</a:t>
            </a:r>
          </a:p>
          <a:p>
            <a:pPr fontAlgn="base">
              <a:buNone/>
            </a:pPr>
            <a:r>
              <a:rPr lang="ru-RU" sz="4000" dirty="0"/>
              <a:t>4. Повреждают многие органы и ткани </a:t>
            </a:r>
            <a:r>
              <a:rPr lang="ru-RU" sz="4000" dirty="0" smtClean="0"/>
              <a:t>организма.</a:t>
            </a:r>
            <a:endParaRPr lang="ru-RU" sz="4000" dirty="0"/>
          </a:p>
          <a:p>
            <a:pPr fontAlgn="base">
              <a:buNone/>
            </a:pPr>
            <a:r>
              <a:rPr lang="ru-RU" sz="4000" dirty="0"/>
              <a:t>5. Более раннее начало лечения чаще приводит к выздоровлению.</a:t>
            </a:r>
          </a:p>
          <a:p>
            <a:pPr fontAlgn="base">
              <a:buNone/>
            </a:pPr>
            <a:r>
              <a:rPr lang="ru-RU" sz="4000" dirty="0"/>
              <a:t>6. Самопроизвольно не излечиваются.</a:t>
            </a:r>
          </a:p>
          <a:p>
            <a:pPr fontAlgn="base">
              <a:buNone/>
            </a:pPr>
            <a:r>
              <a:rPr lang="ru-RU" sz="4000" dirty="0"/>
              <a:t>7. Приводят к большому количеству осложнений (бесплодие, импотенция, </a:t>
            </a:r>
            <a:r>
              <a:rPr lang="ru-RU" sz="4000" dirty="0" smtClean="0"/>
              <a:t>параличи, </a:t>
            </a:r>
            <a:r>
              <a:rPr lang="ru-RU" sz="4000" dirty="0"/>
              <a:t>потеря зрения и прочее).</a:t>
            </a:r>
          </a:p>
          <a:p>
            <a:pPr fontAlgn="base">
              <a:buNone/>
            </a:pPr>
            <a:r>
              <a:rPr lang="ru-RU" sz="4000" dirty="0"/>
              <a:t>8. Некоторые из этих заболеваний передаются через кровь (нестерильные </a:t>
            </a:r>
            <a:r>
              <a:rPr lang="ru-RU" sz="4000" dirty="0" smtClean="0"/>
              <a:t>иглы, </a:t>
            </a:r>
            <a:r>
              <a:rPr lang="ru-RU" sz="4000" dirty="0"/>
              <a:t>от матери к ребёнку во время беременности и родов, бытовым </a:t>
            </a:r>
            <a:r>
              <a:rPr lang="ru-RU" sz="4000" dirty="0" smtClean="0"/>
              <a:t>путём).</a:t>
            </a:r>
            <a:endParaRPr lang="ru-RU" sz="4000" dirty="0"/>
          </a:p>
          <a:p>
            <a:pPr fontAlgn="base">
              <a:buNone/>
            </a:pPr>
            <a:r>
              <a:rPr lang="ru-RU" sz="4000" dirty="0"/>
              <a:t>9. Часто встречается сочетание нескольких ИППП у одного человека</a:t>
            </a:r>
            <a:r>
              <a:rPr lang="ru-RU" sz="4000" dirty="0" smtClean="0"/>
              <a:t>.</a:t>
            </a:r>
            <a:endParaRPr lang="ru-RU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358246" cy="5929354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ru-RU" b="1" dirty="0"/>
              <a:t>        </a:t>
            </a:r>
            <a:r>
              <a:rPr lang="ru-RU" dirty="0" smtClean="0"/>
              <a:t>Общеизвестные </a:t>
            </a:r>
            <a:r>
              <a:rPr lang="ru-RU" dirty="0"/>
              <a:t>заболевания: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/>
              <a:t>сифилис,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/>
              <a:t>гонорея,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 err="1"/>
              <a:t>урогенитальный</a:t>
            </a:r>
            <a:r>
              <a:rPr lang="ru-RU" dirty="0"/>
              <a:t> кандидоз (молочница).</a:t>
            </a:r>
          </a:p>
          <a:p>
            <a:pPr fontAlgn="base">
              <a:buNone/>
            </a:pPr>
            <a:r>
              <a:rPr lang="ru-RU" dirty="0" smtClean="0"/>
              <a:t>ИППП </a:t>
            </a:r>
            <a:r>
              <a:rPr lang="ru-RU" dirty="0"/>
              <a:t>второго поколения:</a:t>
            </a:r>
          </a:p>
          <a:p>
            <a:pPr fontAlgn="base">
              <a:buNone/>
            </a:pPr>
            <a:r>
              <a:rPr lang="ru-RU" dirty="0"/>
              <a:t>1. трихомониаз,</a:t>
            </a:r>
          </a:p>
          <a:p>
            <a:pPr fontAlgn="base">
              <a:buNone/>
            </a:pPr>
            <a:r>
              <a:rPr lang="ru-RU" dirty="0"/>
              <a:t>2. </a:t>
            </a:r>
            <a:r>
              <a:rPr lang="ru-RU" dirty="0" err="1"/>
              <a:t>хламидиоз</a:t>
            </a:r>
            <a:r>
              <a:rPr lang="ru-RU" dirty="0"/>
              <a:t>,</a:t>
            </a:r>
          </a:p>
          <a:p>
            <a:pPr fontAlgn="base">
              <a:buNone/>
            </a:pPr>
            <a:r>
              <a:rPr lang="ru-RU" dirty="0"/>
              <a:t>3. генитальный герпес,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Сифилис</a:t>
            </a:r>
            <a:r>
              <a:rPr lang="ru-RU" sz="3600" dirty="0" smtClean="0"/>
              <a:t> 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643602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 smtClean="0"/>
              <a:t>Наиболее </a:t>
            </a:r>
            <a:r>
              <a:rPr lang="ru-RU" dirty="0"/>
              <a:t>частый путь – заражение при половом контакте, но возможен и бытовой, когда заражение происходит при поцелуе, пользовании предметами домашнего </a:t>
            </a:r>
            <a:r>
              <a:rPr lang="ru-RU" dirty="0" smtClean="0"/>
              <a:t>обихода. </a:t>
            </a:r>
          </a:p>
          <a:p>
            <a:pPr fontAlgn="base"/>
            <a:r>
              <a:rPr lang="ru-RU" dirty="0" smtClean="0"/>
              <a:t>Первые </a:t>
            </a:r>
            <a:r>
              <a:rPr lang="ru-RU" dirty="0"/>
              <a:t>признаки заболевания. Небольшая безболезненная язва в области половых органов, на слизистой полости рта или в месте инъекции появляется через 3-4 недели после заражения. Эти </a:t>
            </a:r>
            <a:r>
              <a:rPr lang="ru-RU" dirty="0" smtClean="0"/>
              <a:t>язвочки </a:t>
            </a:r>
            <a:r>
              <a:rPr lang="ru-RU" dirty="0"/>
              <a:t>исчезают сами по себе. НО! Возбудитель болезни остаётся в организме и болезнь прогрессирует. </a:t>
            </a:r>
            <a:r>
              <a:rPr lang="ru-RU" dirty="0" smtClean="0"/>
              <a:t>Возможно </a:t>
            </a:r>
            <a:r>
              <a:rPr lang="ru-RU" dirty="0"/>
              <a:t>выпадение волос, ухудшение зрения, изменение голоса, поражение нервной системы, различных внутренних органов. Спустя годы после заражения сифилисом возможно поражение головного и спинного мозга, внутренних органов, суставов.</a:t>
            </a:r>
          </a:p>
          <a:p>
            <a:pPr fontAlgn="base"/>
            <a:r>
              <a:rPr lang="ru-RU" dirty="0"/>
              <a:t>Сифилис хорошо поддаётся лечению особенно на ранних стадиях инъекциями определённых антибиотиков.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r>
              <a:rPr lang="ru-RU" sz="3600" b="1" dirty="0" smtClean="0"/>
              <a:t>Гонорея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715436" cy="557216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передаётся</a:t>
            </a:r>
            <a:r>
              <a:rPr lang="ru-RU" dirty="0"/>
              <a:t>, как правило, половым путём </a:t>
            </a:r>
            <a:r>
              <a:rPr lang="ru-RU" dirty="0" smtClean="0"/>
              <a:t>Возможно </a:t>
            </a:r>
            <a:r>
              <a:rPr lang="ru-RU" dirty="0"/>
              <a:t>и бытовое </a:t>
            </a:r>
            <a:r>
              <a:rPr lang="ru-RU" dirty="0" smtClean="0"/>
              <a:t>заражение.</a:t>
            </a:r>
            <a:endParaRPr lang="ru-RU" dirty="0"/>
          </a:p>
          <a:p>
            <a:r>
              <a:rPr lang="ru-RU" dirty="0"/>
              <a:t>Первые признаки заболевания возникают обычно через 2-5 дней после заражения. У мужчин оно проявляется в форме уретрита (воспаление мочеиспускательного канала), который характеризуется жгучими болями в мочеиспускательном канале в начале мочеиспускания</a:t>
            </a:r>
            <a:r>
              <a:rPr lang="ru-RU" dirty="0" smtClean="0"/>
              <a:t>.</a:t>
            </a:r>
            <a:r>
              <a:rPr lang="ru-RU" dirty="0"/>
              <a:t> У женщин гонорея протекает вяло, малозаметно.</a:t>
            </a:r>
          </a:p>
          <a:p>
            <a:r>
              <a:rPr lang="ru-RU" dirty="0"/>
              <a:t>Почти у всех заболевших развивается гонорейный уретрит, сопровождающийся частыми позывами и режущей болью при мочеиспускании.</a:t>
            </a:r>
          </a:p>
          <a:p>
            <a:pPr fontAlgn="base"/>
            <a:r>
              <a:rPr lang="ru-RU" dirty="0"/>
              <a:t>Если гонорею не начать лечить, то возбудитель может быстро распространиться с током крови по организму, поражая суставы, сердце, мозг. 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543</Words>
  <Application>Microsoft Office PowerPoint</Application>
  <PresentationFormat>Экран (4:3)</PresentationFormat>
  <Paragraphs>73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Практическое занятие №21 </vt:lpstr>
      <vt:lpstr>Слайд 2</vt:lpstr>
      <vt:lpstr>Слайд 3</vt:lpstr>
      <vt:lpstr>Слайд 4</vt:lpstr>
      <vt:lpstr>Слайд 5</vt:lpstr>
      <vt:lpstr>ИППП имеют общие признаки: </vt:lpstr>
      <vt:lpstr>Слайд 7</vt:lpstr>
      <vt:lpstr>Сифилис </vt:lpstr>
      <vt:lpstr>Гонорея </vt:lpstr>
      <vt:lpstr>Генитальный герпес </vt:lpstr>
      <vt:lpstr>Хламидиоз –</vt:lpstr>
      <vt:lpstr>причины, способствующие заражению ИППП</vt:lpstr>
      <vt:lpstr>Как можно избежать заражения ИППП? </vt:lpstr>
      <vt:lpstr>Слайд 14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Практическое занятие №21</dc:title>
  <dc:creator>Admin</dc:creator>
  <cp:lastModifiedBy>Admin</cp:lastModifiedBy>
  <cp:revision>11</cp:revision>
  <dcterms:created xsi:type="dcterms:W3CDTF">2019-04-30T18:53:47Z</dcterms:created>
  <dcterms:modified xsi:type="dcterms:W3CDTF">2019-04-30T19:49:06Z</dcterms:modified>
</cp:coreProperties>
</file>