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57" r:id="rId3"/>
    <p:sldId id="273" r:id="rId4"/>
    <p:sldId id="272" r:id="rId5"/>
    <p:sldId id="271" r:id="rId6"/>
    <p:sldId id="270" r:id="rId7"/>
    <p:sldId id="278" r:id="rId8"/>
    <p:sldId id="286" r:id="rId9"/>
    <p:sldId id="285" r:id="rId10"/>
    <p:sldId id="287" r:id="rId11"/>
    <p:sldId id="279" r:id="rId12"/>
    <p:sldId id="283" r:id="rId13"/>
    <p:sldId id="284" r:id="rId14"/>
    <p:sldId id="266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11/11/2018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E3416D63-31BF-4B94-B6C5-E20B2C63F515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ключ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November 11, 2018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28701E-CAF4-4159-9B3E-41C86DFFA30D}" type="datetimeFigureOut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11/11/2018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DC7EAB0C-2220-4D0E-A0DD-DB7FA0F742F4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D7E63A33-8271-4DD0-9C48-789913D7C115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November 11, 2018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1736105" y="2204864"/>
            <a:ext cx="5870448" cy="1152128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Презентация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составлена учителем физики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МОУ «СОШ№2 п. Карымское» 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907704" y="3501008"/>
            <a:ext cx="5870448" cy="576064"/>
          </a:xfrm>
        </p:spPr>
        <p:txBody>
          <a:bodyPr>
            <a:no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Забелиной М.В.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864096"/>
          </a:xfrm>
        </p:spPr>
        <p:txBody>
          <a:bodyPr>
            <a:noAutofit/>
          </a:bodyPr>
          <a:lstStyle/>
          <a:p>
            <a:pPr algn="ctr"/>
            <a:r>
              <a:rPr b="1" dirty="0" lang="ru-RU" smtClean="0" sz="240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b="1" dirty="0" lang="ru-RU" smtClean="0" sz="2400">
                <a:solidFill>
                  <a:schemeClr val="accent1">
                    <a:lumMod val="50000"/>
                  </a:schemeClr>
                </a:solidFill>
              </a:rPr>
            </a:br>
            <a:r>
              <a:rPr b="1" dirty="0" lang="ru-RU" smtClean="0" sz="240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b="1" dirty="0" lang="ru-RU" smtClean="0" sz="2400">
                <a:solidFill>
                  <a:schemeClr val="accent1">
                    <a:lumMod val="50000"/>
                  </a:schemeClr>
                </a:solidFill>
              </a:rPr>
            </a:br>
            <a:r>
              <a:rPr b="1" dirty="0" lang="ru-RU" smtClean="0" sz="2400">
                <a:solidFill>
                  <a:schemeClr val="accent1">
                    <a:lumMod val="50000"/>
                  </a:schemeClr>
                </a:solidFill>
              </a:rPr>
              <a:t>Уильям Томсон (1824-1907 г. г.)</a:t>
            </a:r>
            <a:br>
              <a:rPr b="1" dirty="0" lang="ru-RU" smtClean="0" sz="2400">
                <a:solidFill>
                  <a:schemeClr val="accent1">
                    <a:lumMod val="50000"/>
                  </a:schemeClr>
                </a:solidFill>
              </a:rPr>
            </a:br>
            <a:endParaRPr b="1" dirty="0" lang="ru-RU" sz="240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descr="https://im0-tub-ru.yandex.net/i?id=0879a5e72eae2e8add3b3d650b028eb5&amp;n=13" id="6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3707904" y="3573016"/>
            <a:ext cx="4464496" cy="1209134"/>
          </a:xfrm>
          <a:prstGeom prst="rect">
            <a:avLst/>
          </a:prstGeom>
          <a:noFill/>
        </p:spPr>
      </p:pic>
      <p:pic>
        <p:nvPicPr>
          <p:cNvPr descr="http://images.myshared.ru/9/936632/slide_9.jpg" id="7" name="Picture 4"/>
          <p:cNvPicPr>
            <a:picLocks noChangeArrowheads="1" noChangeAspect="1"/>
          </p:cNvPicPr>
          <p:nvPr/>
        </p:nvPicPr>
        <p:blipFill>
          <a:blip cstate="print" r:embed="rId3"/>
          <a:srcRect r="3"/>
          <a:stretch>
            <a:fillRect/>
          </a:stretch>
        </p:blipFill>
        <p:spPr bwMode="auto">
          <a:xfrm>
            <a:off x="827584" y="2564904"/>
            <a:ext cx="2736304" cy="3338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birmaga.ru/dosta/%D0%94%D0%BE%D0%BA%D0%BB%D0%B0%D0%B4+%D0%A2%D0%B5%D0%BE%D1%80%D0%B8%D1%8F+%D0%BC%D0%B0%D0%BB%D1%8B%D1%85+%D0%BA%D0%BE%D0%BB%D0%B5%D0%B1%D0%B0%D0%BD%D0%B8%D0%B9+%D0%A0%D0%B0%D0%B1%D0%BE%D1%82%D1%83a/355382_html_475dd3d9.jpg" id="5122" name="Picture 2"/>
          <p:cNvPicPr>
            <a:picLocks noChangeArrowheads="1" noChangeAspect="1"/>
          </p:cNvPicPr>
          <p:nvPr/>
        </p:nvPicPr>
        <p:blipFill>
          <a:blip cstate="print" r:embed="rId2"/>
          <a:srcRect b="72"/>
          <a:stretch>
            <a:fillRect/>
          </a:stretch>
        </p:blipFill>
        <p:spPr bwMode="auto">
          <a:xfrm>
            <a:off x="323528" y="404664"/>
            <a:ext cx="862763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http://radio-samodel.ru/images/kontur1.png" id="5126" name="Picture 6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755576" y="2708920"/>
            <a:ext cx="7560840" cy="4003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 descr="http://pro18.ucoz.ru/image/dk/i09-1/pic-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956376" cy="2505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987824" y="620688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Превращения энергии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ds02.infourok.ru/uploads/ex/0c89/0006afc0-d852a228/img7.jpg" id="8194" name="Picture 2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395536" y="1124744"/>
            <a:ext cx="3991110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C:\Users\01\Downloads\кк4.png" id="4" name="Picture 4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4716016" y="1052736"/>
            <a:ext cx="374441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C:\Users\01\Downloads\кк5.png" id="5" name="Picture 6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5004048" y="3933056"/>
            <a:ext cx="280831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23528" y="294911"/>
            <a:ext cx="856895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         КОНТРОЛЬНЫЕ ВОПРОСЫ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Дайте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определение идеального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реального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колебательных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контуров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 Укажите возможные причины возникновения колебаний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колебательном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контуре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Как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происходит возбуждение колебаний в исследуемом контуре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 Дайте определение свободных незатухающих электромагнитных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колебаний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затухающих колебаний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каких физических величин в исследуемом контуре могут наблюдаться колебательные процессы? </a:t>
            </a:r>
            <a:endParaRPr lang="ru-RU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Укажите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закон изменения этих величин во времени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Объясните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причины затухания колебаний в исследуемом контуре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9914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1736105" y="2276873"/>
            <a:ext cx="5870448" cy="64807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    Электромагнитные колебания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907704" y="3501008"/>
            <a:ext cx="5870448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Переменный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электрический ток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Периодические изменения 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величин заряда, 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тока,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напряжения и ЭДС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 называют 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электромагнитными 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колебаниями</a:t>
            </a:r>
            <a:endParaRPr b="1" dirty="0" lang="ru-RU" sz="18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descr="C:\Users\01\Downloads\%D0%BA%D0%BA2.webp" id="2052" name="AutoShape 4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C:\Users\01\Downloads\%D0%BA%D0%BA2.webp" id="2054" name="AutoShape 6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descr="C:\Users\01\Downloads\кк3.jpg" id="2055" name="Picture 7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827584" y="2132856"/>
            <a:ext cx="7500990" cy="4208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203848" y="1772816"/>
            <a:ext cx="2232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 smtClean="0" sz="2000">
                <a:solidFill>
                  <a:srgbClr val="000000"/>
                </a:solidFill>
              </a:rPr>
              <a:t>Немного истории</a:t>
            </a:r>
            <a:endParaRPr b="1" dirty="0" lang="ru-RU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7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100811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Свободные колебания хорошо воспринимаются на примере пружинного или математического маятника, однако они могут происходить не только в механических системах, но и в электрических цепях. 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060848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0000"/>
                </a:solidFill>
              </a:rPr>
              <a:t>Одним из примеров таких цепей является </a:t>
            </a:r>
            <a:r>
              <a:rPr lang="ru-RU" sz="1400" b="1" u="sng" dirty="0" smtClean="0">
                <a:solidFill>
                  <a:srgbClr val="000000"/>
                </a:solidFill>
              </a:rPr>
              <a:t>колебательный LCR-контур</a:t>
            </a:r>
            <a:r>
              <a:rPr lang="ru-RU" sz="1400" b="1" dirty="0" smtClean="0">
                <a:solidFill>
                  <a:srgbClr val="000000"/>
                </a:solidFill>
              </a:rPr>
              <a:t>. Колебательный контур (LCR-контур) — электрическая цепь, состоящая из конденсатора ёмкостью C, катушки индуктивностью L и резистора сопротивлением R. В этой цепи происходят свободные затухающие электромагнитные колебания, причём скорость затухания этих колебаний определяется сопротивлением R резистора.</a:t>
            </a:r>
          </a:p>
          <a:p>
            <a:pPr algn="just"/>
            <a:endParaRPr lang="ru-RU" sz="1400" b="1" dirty="0" smtClean="0">
              <a:solidFill>
                <a:srgbClr val="000000"/>
              </a:solidFill>
            </a:endParaRPr>
          </a:p>
          <a:p>
            <a:pPr algn="just"/>
            <a:r>
              <a:rPr lang="ru-RU" sz="1400" b="1" u="sng" dirty="0" smtClean="0">
                <a:solidFill>
                  <a:srgbClr val="000000"/>
                </a:solidFill>
              </a:rPr>
              <a:t>Идеальный колебательный контур </a:t>
            </a:r>
            <a:r>
              <a:rPr lang="ru-RU" sz="1400" b="1" dirty="0" smtClean="0">
                <a:solidFill>
                  <a:srgbClr val="000000"/>
                </a:solidFill>
              </a:rPr>
              <a:t>(LC-контур) — колебательный контур, в котором отсутствует электрическое сопротивление R. В нём происходят свободные незатухающие электромагнитные колебания.</a:t>
            </a:r>
          </a:p>
          <a:p>
            <a:endParaRPr lang="ru-RU" sz="1400" dirty="0"/>
          </a:p>
        </p:txBody>
      </p:sp>
      <p:sp>
        <p:nvSpPr>
          <p:cNvPr id="2052" name="AutoShape 4" descr="C:\Users\01\Downloads\%D0%BA%D0%BA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C:\Users\01\Downloads\%D0%BA%D0%BA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4" descr="http://slavapril.narod.ru/shemi/kolebateln_kontur.gif"/>
          <p:cNvPicPr>
            <a:picLocks noChangeAspect="1" noChangeArrowheads="1"/>
          </p:cNvPicPr>
          <p:nvPr/>
        </p:nvPicPr>
        <p:blipFill>
          <a:blip r:embed="rId2" cstate="print"/>
          <a:srcRect l="55172"/>
          <a:stretch>
            <a:fillRect/>
          </a:stretch>
        </p:blipFill>
        <p:spPr bwMode="auto">
          <a:xfrm>
            <a:off x="5148064" y="4149080"/>
            <a:ext cx="1951665" cy="2176857"/>
          </a:xfrm>
          <a:prstGeom prst="rect">
            <a:avLst/>
          </a:prstGeom>
          <a:noFill/>
        </p:spPr>
      </p:pic>
      <p:pic>
        <p:nvPicPr>
          <p:cNvPr id="8" name="Picture 4" descr="http://slavapril.narod.ru/shemi/kolebateln_kontur.gif"/>
          <p:cNvPicPr>
            <a:picLocks noChangeAspect="1" noChangeArrowheads="1"/>
          </p:cNvPicPr>
          <p:nvPr/>
        </p:nvPicPr>
        <p:blipFill>
          <a:blip r:embed="rId2" cstate="print"/>
          <a:srcRect r="60546"/>
          <a:stretch>
            <a:fillRect/>
          </a:stretch>
        </p:blipFill>
        <p:spPr bwMode="auto">
          <a:xfrm>
            <a:off x="2123728" y="4077072"/>
            <a:ext cx="1872208" cy="23726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15212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Колебательный контур - это устройство, предназначенное для генерации (создания) электромагнитных колебаний. С момента его создания и по сегодняшний день он используется во многих областях науки и техники: от повседневной жизни до огромных заводов, производящих самую разную продукцию.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060848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На рисунке представлен колебательный контур. </a:t>
            </a:r>
          </a:p>
          <a:p>
            <a:pPr algn="ctr"/>
            <a:r>
              <a:rPr lang="ru-RU" sz="1200" b="1" dirty="0" smtClean="0"/>
              <a:t>Назовите элементы колебательного контура.</a:t>
            </a:r>
            <a:endParaRPr lang="ru-RU" sz="1200" dirty="0"/>
          </a:p>
        </p:txBody>
      </p:sp>
      <p:pic>
        <p:nvPicPr>
          <p:cNvPr id="6" name="Picture 2" descr="https://videouroki.net/videouroki/conspekty/fizika9/47-koliebatiel-nyi-kontur-poluchieniie-eliektromaghnitnykh-koliebanii.files/image004.jpg"/>
          <p:cNvPicPr>
            <a:picLocks noChangeAspect="1" noChangeArrowheads="1"/>
          </p:cNvPicPr>
          <p:nvPr/>
        </p:nvPicPr>
        <p:blipFill>
          <a:blip r:embed="rId2" cstate="print"/>
          <a:srcRect l="38947"/>
          <a:stretch>
            <a:fillRect/>
          </a:stretch>
        </p:blipFill>
        <p:spPr bwMode="auto">
          <a:xfrm>
            <a:off x="5148064" y="2492896"/>
            <a:ext cx="2646165" cy="26148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https://videouroki.net/videouroki/conspekty/fizika9/47-koliebatiel-nyi-kontur-poluchieniie-eliektromaghnitnykh-koliebanii.files/image004.jpg"/>
          <p:cNvPicPr>
            <a:picLocks noChangeAspect="1" noChangeArrowheads="1"/>
          </p:cNvPicPr>
          <p:nvPr/>
        </p:nvPicPr>
        <p:blipFill>
          <a:blip r:embed="rId2" cstate="print"/>
          <a:srcRect r="61053"/>
          <a:stretch>
            <a:fillRect/>
          </a:stretch>
        </p:blipFill>
        <p:spPr bwMode="auto">
          <a:xfrm>
            <a:off x="1403648" y="2636912"/>
            <a:ext cx="2376264" cy="36808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5292080" y="5589240"/>
            <a:ext cx="2370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103154"/>
                </a:solidFill>
              </a:rPr>
              <a:t>Схема колебательного контура.</a:t>
            </a:r>
            <a:endParaRPr lang="ru-RU" sz="1200" dirty="0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0352" y="404664"/>
            <a:ext cx="3897632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Осциллограф - что это?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323528" y="1268760"/>
            <a:ext cx="4032448" cy="2160240"/>
          </a:xfrm>
        </p:spPr>
        <p:txBody>
          <a:bodyPr>
            <a:normAutofit/>
          </a:bodyPr>
          <a:lstStyle/>
          <a:p>
            <a:pPr algn="just"/>
            <a:r>
              <a:rPr lang="ru-RU" sz="1400" b="1" dirty="0" smtClean="0">
                <a:solidFill>
                  <a:srgbClr val="000000"/>
                </a:solidFill>
              </a:rPr>
              <a:t>Как проследить за сигналом, у которого величины изменяются за тысячные и миллионные доли секунды?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</a:rPr>
              <a:t>Для этого используют осциллографы. Осциллограф - это тот же вольтметр, только на экране которого показывается не значение напряжения сигнала, а его форма и поведение.</a:t>
            </a:r>
          </a:p>
          <a:p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idx="1"/>
          </p:nvPr>
        </p:nvSpPr>
        <p:spPr>
          <a:xfrm flipH="1">
            <a:off x="4644008" y="260648"/>
            <a:ext cx="4251960" cy="6287600"/>
          </a:xfrm>
        </p:spPr>
      </p:sp>
      <p:sp>
        <p:nvSpPr>
          <p:cNvPr id="11268" name="AutoShape 4" descr="C:\Users\01\Downloads\%D0%BA%D0%BA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0" name="Picture 6" descr="https://upload.wikimedia.org/wikipedia/commons/thumb/b/ba/LC_circuit%3B_LC_voltage%28oscll%29.gif/230px-LC_circuit%3B_LC_voltage%28oscll%29.gif"/>
          <p:cNvPicPr>
            <a:picLocks noChangeAspect="1" noChangeArrowheads="1"/>
          </p:cNvPicPr>
          <p:nvPr/>
        </p:nvPicPr>
        <p:blipFill>
          <a:blip r:embed="rId2" cstate="print"/>
          <a:srcRect l="28966" t="10345" r="19310" b="10345"/>
          <a:stretch>
            <a:fillRect/>
          </a:stretch>
        </p:blipFill>
        <p:spPr bwMode="auto">
          <a:xfrm>
            <a:off x="5076056" y="404664"/>
            <a:ext cx="3384376" cy="3113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https://a.d-cd.net/32aa8cu-9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73016"/>
            <a:ext cx="3360373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5076056" y="3717032"/>
            <a:ext cx="3563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0000"/>
                </a:solidFill>
              </a:rPr>
              <a:t>Примеры изображений на экране осциллографа</a:t>
            </a:r>
            <a:endParaRPr lang="ru-RU" sz="1200" b="1" dirty="0">
              <a:solidFill>
                <a:srgbClr val="000000"/>
              </a:solidFill>
            </a:endParaRPr>
          </a:p>
        </p:txBody>
      </p:sp>
      <p:pic>
        <p:nvPicPr>
          <p:cNvPr id="11272" name="Picture 8" descr="https://avatars.mds.yandex.net/get-marketpic/216074/market_TUvj6bIEAw4zaJV_DhXY6Q/or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149080"/>
            <a:ext cx="3096344" cy="2318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tesla.zabotavdome.ru/images/r2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88640"/>
            <a:ext cx="4536504" cy="3402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4" descr="http://tesla.zabotavdome.ru/images/pwifi-v08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320988"/>
            <a:ext cx="4464496" cy="3348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ixup.ru/upload/medialibrary/374/374b165e03bf90e37e4dcbd2de3d73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882" y="1412776"/>
            <a:ext cx="7669600" cy="4155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720080"/>
          </a:xfrm>
        </p:spPr>
        <p:txBody>
          <a:bodyPr>
            <a:normAutofit/>
          </a:bodyPr>
          <a:lstStyle/>
          <a:p>
            <a:pPr algn="ctr"/>
            <a:r>
              <a:rPr b="1" dirty="0" lang="ru-RU" smtClean="0" sz="1800" u="sng">
                <a:solidFill>
                  <a:schemeClr val="accent1">
                    <a:lumMod val="50000"/>
                  </a:schemeClr>
                </a:solidFill>
              </a:rPr>
              <a:t>Переменный ток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 является одним из видов 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электромагнитных 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колебаний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. </a:t>
            </a:r>
            <a:b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</a:b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Это </a:t>
            </a:r>
            <a:r>
              <a:rPr b="1" dirty="0" lang="ru-RU" smtClean="0" sz="1800">
                <a:solidFill>
                  <a:schemeClr val="accent1">
                    <a:lumMod val="50000"/>
                  </a:schemeClr>
                </a:solidFill>
              </a:rPr>
              <a:t>ток, модуль и направление которого периодически меняются во времени</a:t>
            </a:r>
            <a:endParaRPr b="1" dirty="0" lang="ru-RU" sz="180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descr="https://cf.ppt-online.org/files/slide/g/GZoAWs7STUHNxdC6MYyb82i0kKE4nthLI1DOPg/slide-1.jpg" id="3" name="Picture 2"/>
          <p:cNvPicPr>
            <a:picLocks noChangeArrowheads="1" noChangeAspect="1"/>
          </p:cNvPicPr>
          <p:nvPr/>
        </p:nvPicPr>
        <p:blipFill>
          <a:blip cstate="print" r:embed="rId2">
            <a:lum bright="-20000" contrast="40000"/>
          </a:blip>
          <a:srcRect b="93"/>
          <a:stretch>
            <a:fillRect/>
          </a:stretch>
        </p:blipFill>
        <p:spPr bwMode="auto">
          <a:xfrm>
            <a:off x="1691680" y="2636912"/>
            <a:ext cx="5400600" cy="3295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2060848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 smtClean="0" sz="1600"/>
              <a:t>На рисунке представлен случай </a:t>
            </a:r>
            <a:r>
              <a:rPr b="1" dirty="0" lang="ru-RU" smtClean="0" sz="1600" u="sng"/>
              <a:t>синусоидального</a:t>
            </a:r>
            <a:r>
              <a:rPr b="1" dirty="0" lang="ru-RU" smtClean="0" sz="1600"/>
              <a:t> тока и показаны его параметры </a:t>
            </a:r>
            <a:endParaRPr dirty="0" lang="ru-RU" sz="1600"/>
          </a:p>
        </p:txBody>
      </p:sp>
    </p:spTree>
    <p:extLst>
      <p:ext uri="{BB962C8B-B14F-4D97-AF65-F5344CB8AC3E}">
        <p14:creationId xmlns:p14="http://schemas.microsoft.com/office/powerpoint/2010/main" xmlns="" val="353729596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иксель">
  <a:themeElements>
    <a:clrScheme name="Пиксель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Пиксель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Пиксель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245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Пиксель</vt:lpstr>
      <vt:lpstr>   Презентация составлена учителем физики  МОУ «СОШ№2 п. Карымское»        </vt:lpstr>
      <vt:lpstr>      Электромагнитные колебания</vt:lpstr>
      <vt:lpstr>Периодические изменения величин заряда, тока, напряжения и ЭДС называют электромагнитными колебаниями</vt:lpstr>
      <vt:lpstr>Свободные колебания хорошо воспринимаются на примере пружинного или математического маятника, однако они могут происходить не только в механических системах, но и в электрических цепях. </vt:lpstr>
      <vt:lpstr>Колебательный контур - это устройство, предназначенное для генерации (создания) электромагнитных колебаний. С момента его создания и по сегодняшний день он используется во многих областях науки и техники: от повседневной жизни до огромных заводов, производящих самую разную продукцию.</vt:lpstr>
      <vt:lpstr>Осциллограф - что это?</vt:lpstr>
      <vt:lpstr>Слайд 7</vt:lpstr>
      <vt:lpstr>Слайд 8</vt:lpstr>
      <vt:lpstr>Переменный ток  является одним из видов электромагнитных колебаний.  Это ток, модуль и направление которого периодически меняются во времени</vt:lpstr>
      <vt:lpstr>  Уильям Томсон (1824-1907 г. г.) </vt:lpstr>
      <vt:lpstr>Слайд 11</vt:lpstr>
      <vt:lpstr>  </vt:lpstr>
      <vt:lpstr>Слайд 13</vt:lpstr>
      <vt:lpstr>Слайд 14</vt:lpstr>
      <vt:lpstr>   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</dc:creator>
  <cp:lastModifiedBy>01</cp:lastModifiedBy>
  <cp:revision>24</cp:revision>
  <dcterms:created xsi:type="dcterms:W3CDTF">2018-06-18T12:01:57Z</dcterms:created>
  <dcterms:modified xsi:type="dcterms:W3CDTF">2018-11-11T15:04:55Z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511854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