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72" r:id="rId6"/>
    <p:sldId id="273" r:id="rId7"/>
    <p:sldId id="274" r:id="rId8"/>
    <p:sldId id="259" r:id="rId9"/>
    <p:sldId id="276" r:id="rId10"/>
    <p:sldId id="268" r:id="rId11"/>
    <p:sldId id="260" r:id="rId12"/>
    <p:sldId id="277" r:id="rId13"/>
    <p:sldId id="270" r:id="rId14"/>
    <p:sldId id="269" r:id="rId15"/>
    <p:sldId id="261" r:id="rId16"/>
    <p:sldId id="262" r:id="rId17"/>
    <p:sldId id="278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B2-087D-4367-A094-E09EF2C18B3F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0F14-A174-4575-A315-9AAC00869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B2-087D-4367-A094-E09EF2C18B3F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0F14-A174-4575-A315-9AAC00869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B2-087D-4367-A094-E09EF2C18B3F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0F14-A174-4575-A315-9AAC00869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B2-087D-4367-A094-E09EF2C18B3F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0F14-A174-4575-A315-9AAC00869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B2-087D-4367-A094-E09EF2C18B3F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0F14-A174-4575-A315-9AAC00869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B2-087D-4367-A094-E09EF2C18B3F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0F14-A174-4575-A315-9AAC00869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B2-087D-4367-A094-E09EF2C18B3F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0F14-A174-4575-A315-9AAC00869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B2-087D-4367-A094-E09EF2C18B3F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FC0F14-A174-4575-A315-9AAC008696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B2-087D-4367-A094-E09EF2C18B3F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0F14-A174-4575-A315-9AAC00869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BB2-087D-4367-A094-E09EF2C18B3F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FC0F14-A174-4575-A315-9AAC00869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1237BB2-087D-4367-A094-E09EF2C18B3F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0F14-A174-4575-A315-9AAC00869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237BB2-087D-4367-A094-E09EF2C18B3F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FC0F14-A174-4575-A315-9AAC00869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«История создания вооруженных сил РФ»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6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3. </a:t>
            </a:r>
            <a:r>
              <a:rPr lang="ru-RU" b="1" dirty="0"/>
              <a:t>Военная реформа Петра </a:t>
            </a:r>
            <a:r>
              <a:rPr lang="ru-RU" b="1" dirty="0" smtClean="0"/>
              <a:t>1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8578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Регулярная русская армия была создана Петром 1 в период с 1701 - 1711гг. </a:t>
            </a:r>
            <a:endParaRPr lang="ru-RU" dirty="0" smtClean="0"/>
          </a:p>
          <a:p>
            <a:r>
              <a:rPr lang="ru-RU" dirty="0" smtClean="0"/>
              <a:t>Пѐтр1 </a:t>
            </a:r>
            <a:r>
              <a:rPr lang="ru-RU" dirty="0" err="1"/>
              <a:t>ввѐл </a:t>
            </a:r>
            <a:r>
              <a:rPr lang="ru-RU" dirty="0"/>
              <a:t>новую систему комплектование войск. Она стала осуществляться по принципу рекрутского набора. Это означало, из 10 -20 крестьянских дворов по жребию поставляли 1 на пожизненную военную службу. </a:t>
            </a:r>
            <a:endParaRPr lang="ru-RU" dirty="0" smtClean="0"/>
          </a:p>
          <a:p>
            <a:r>
              <a:rPr lang="ru-RU" dirty="0" smtClean="0"/>
              <a:t>увеличилась </a:t>
            </a:r>
            <a:r>
              <a:rPr lang="ru-RU" dirty="0"/>
              <a:t>численность войск. </a:t>
            </a:r>
            <a:r>
              <a:rPr lang="ru-RU" dirty="0" smtClean="0"/>
              <a:t>Офицерский </a:t>
            </a:r>
            <a:r>
              <a:rPr lang="ru-RU" dirty="0"/>
              <a:t>корпус состоял из дворян, для них военная служба была обязательной и пожизненной. Чтобы получить офицерский чин, дворянин должен был отслужить солдатом в гвардейском Преображенском или Семеновском полку. </a:t>
            </a:r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ru-RU" dirty="0"/>
              <a:t>регулярной армии, организация ее боевой подготовки </a:t>
            </a:r>
            <a:r>
              <a:rPr lang="ru-RU" dirty="0" smtClean="0"/>
              <a:t>повысили </a:t>
            </a:r>
            <a:r>
              <a:rPr lang="ru-RU" dirty="0"/>
              <a:t>мощь русской армии.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theslide.ru/img/thumbs/31f2457775e47abf4e1416cfb5b9b07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theslide.ru/img/thumbs/31f2457775e47abf4e1416cfb5b9b07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https://theslide.ru/img/thumbs/31f2457775e47abf4e1416cfb5b9b07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8" name="Picture 8" descr="https://present5.com/presentation/11412699_82077288/imag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143" cy="6858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военная реформа екатерины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военная реформа милют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Следующая </a:t>
            </a:r>
            <a:r>
              <a:rPr lang="ru-RU" dirty="0"/>
              <a:t>крупная военная реформа была проведена после поражения в Крымской войне (1853-185бгг), которая вскрыла военную отсталость России от европейских государств. Руководил этой реформой военный министр Дмитрий Алексеевич </a:t>
            </a:r>
            <a:r>
              <a:rPr lang="ru-RU" dirty="0" err="1" smtClean="0"/>
              <a:t>Милютин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была </a:t>
            </a:r>
            <a:r>
              <a:rPr lang="ru-RU" dirty="0"/>
              <a:t>введена всеобщая воинская повинность, которая распространялась на мужское население всех классов и сословий, достигшее возраста 21 год. Общий срок службы устанавливался в 15 лет: из них 6 лет действительной военной службы, а 9 лет на пребывание в запасе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501122" cy="60007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Особое внимание уделялось повышению профессиональной подготовке офицеров. Была признана необходимость грамотности солдат, обучение их письму и чтению. Стала развиваться сеть специальных военных учебных заведений. Важной составной частью преобразований в армии явилось </a:t>
            </a:r>
            <a:r>
              <a:rPr lang="ru-RU" dirty="0" err="1" smtClean="0"/>
              <a:t>еѐ </a:t>
            </a:r>
            <a:r>
              <a:rPr lang="ru-RU" dirty="0" smtClean="0"/>
              <a:t>перевооружение.</a:t>
            </a:r>
          </a:p>
          <a:p>
            <a:r>
              <a:rPr lang="ru-RU" dirty="0" smtClean="0"/>
              <a:t>В артиллерию стали поступать стальные с нарезным стволом орудия. Флот стал переходить от парусного к паровому броненосному. К концу 19-го столетия Россия имела 107 таких судов.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900igr.net/up/datas/92688/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4.Военные </a:t>
            </a:r>
            <a:r>
              <a:rPr lang="ru-RU" sz="3600" b="1" dirty="0"/>
              <a:t>реформы в России в </a:t>
            </a:r>
            <a:r>
              <a:rPr lang="ru-RU" sz="3600" b="1" dirty="0" smtClean="0"/>
              <a:t>20 </a:t>
            </a:r>
            <a:r>
              <a:rPr lang="ru-RU" sz="3600" b="1" dirty="0"/>
              <a:t>веке. Создание массовой </a:t>
            </a:r>
            <a:r>
              <a:rPr lang="ru-RU" sz="3600" b="1" dirty="0" smtClean="0"/>
              <a:t>армии.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257800"/>
          </a:xfrm>
        </p:spPr>
        <p:txBody>
          <a:bodyPr>
            <a:normAutofit/>
          </a:bodyPr>
          <a:lstStyle/>
          <a:p>
            <a:r>
              <a:rPr lang="ru-RU" dirty="0"/>
              <a:t>Октябрьская революция 1917 г разрушила существовавшее государственное устройство России и ликвидировала </a:t>
            </a:r>
            <a:r>
              <a:rPr lang="ru-RU" dirty="0" err="1"/>
              <a:t>еѐ вооружѐнные </a:t>
            </a:r>
            <a:r>
              <a:rPr lang="ru-RU" dirty="0"/>
              <a:t>силы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первый месяц Советской власти </a:t>
            </a:r>
            <a:r>
              <a:rPr lang="ru-RU" dirty="0" err="1"/>
              <a:t>еѐ вооружѐнной </a:t>
            </a:r>
            <a:r>
              <a:rPr lang="ru-RU" dirty="0"/>
              <a:t>опорой являлась Красная гвардия (</a:t>
            </a:r>
            <a:r>
              <a:rPr lang="ru-RU" dirty="0" err="1"/>
              <a:t>вооружѐнные </a:t>
            </a:r>
            <a:r>
              <a:rPr lang="ru-RU" dirty="0"/>
              <a:t>отряды рабочих). Она создавалась на добровольных </a:t>
            </a:r>
            <a:r>
              <a:rPr lang="ru-RU" dirty="0" smtClean="0"/>
              <a:t>началах, не </a:t>
            </a:r>
            <a:r>
              <a:rPr lang="ru-RU" dirty="0"/>
              <a:t>могла противостоять вторжению германских </a:t>
            </a:r>
            <a:r>
              <a:rPr lang="ru-RU" dirty="0" smtClean="0"/>
              <a:t>войск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786842" cy="62865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15 января 1918 г были приняты декреты о созданий </a:t>
            </a:r>
            <a:r>
              <a:rPr lang="ru-RU" dirty="0" err="1"/>
              <a:t>Рабоче</a:t>
            </a:r>
            <a:r>
              <a:rPr lang="ru-RU" dirty="0"/>
              <a:t>- Крестьянской Красной Армии (РККА),а 29 января 1918 г - об организаций </a:t>
            </a:r>
            <a:r>
              <a:rPr lang="ru-RU" dirty="0" err="1"/>
              <a:t>Рабоче-Крестьянского</a:t>
            </a:r>
            <a:r>
              <a:rPr lang="ru-RU" dirty="0"/>
              <a:t> Красного Флота. </a:t>
            </a:r>
            <a:r>
              <a:rPr lang="ru-RU" dirty="0" smtClean="0"/>
              <a:t>В </a:t>
            </a:r>
            <a:r>
              <a:rPr lang="ru-RU" dirty="0"/>
              <a:t>феврале 1918 г молодой Красной Армии и морякам Балтийского флота пришлось отражать натиск германских войск. В ознаменование массового вступление добровольцев в армию </a:t>
            </a:r>
            <a:r>
              <a:rPr lang="ru-RU" dirty="0" smtClean="0"/>
              <a:t>день </a:t>
            </a:r>
            <a:r>
              <a:rPr lang="ru-RU" dirty="0"/>
              <a:t>23 февраля стал отмечаться как День Советской Армий и Военно-Морского Флота, а с 1992 г- как День Защитников Отечества. </a:t>
            </a:r>
            <a:endParaRPr lang="ru-RU" dirty="0" smtClean="0"/>
          </a:p>
          <a:p>
            <a:r>
              <a:rPr lang="ru-RU" dirty="0" smtClean="0"/>
              <a:t>Основным </a:t>
            </a:r>
            <a:r>
              <a:rPr lang="ru-RU" dirty="0"/>
              <a:t>ядром новых </a:t>
            </a:r>
            <a:r>
              <a:rPr lang="ru-RU" dirty="0" err="1"/>
              <a:t>Вооружѐнных </a:t>
            </a:r>
            <a:r>
              <a:rPr lang="ru-RU" dirty="0"/>
              <a:t>Сил </a:t>
            </a:r>
            <a:r>
              <a:rPr lang="ru-RU" dirty="0" smtClean="0"/>
              <a:t>стала </a:t>
            </a:r>
            <a:r>
              <a:rPr lang="ru-RU" dirty="0"/>
              <a:t>Красная Армия, а </a:t>
            </a:r>
            <a:r>
              <a:rPr lang="ru-RU" dirty="0" err="1"/>
              <a:t>еѐ </a:t>
            </a:r>
            <a:r>
              <a:rPr lang="ru-RU" dirty="0"/>
              <a:t>главным родом войск - пехота. Кавалерия была основным подвижным родом войск. Морские силы включали в себе Балтийский флот и 30 различных флотилии.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1. Организация </a:t>
            </a:r>
            <a:r>
              <a:rPr lang="ru-RU" sz="3600" b="1" dirty="0"/>
              <a:t>ВС Московского </a:t>
            </a:r>
            <a:r>
              <a:rPr lang="ru-RU" sz="3600" b="1" dirty="0" smtClean="0"/>
              <a:t>государства </a:t>
            </a:r>
            <a:r>
              <a:rPr lang="ru-RU" sz="3600" b="1" dirty="0"/>
              <a:t>в </a:t>
            </a:r>
            <a:r>
              <a:rPr lang="ru-RU" sz="3600" b="1" dirty="0" smtClean="0"/>
              <a:t>14-15 </a:t>
            </a:r>
            <a:r>
              <a:rPr lang="ru-RU" sz="3600" b="1" dirty="0"/>
              <a:t>веках</a:t>
            </a:r>
            <a:r>
              <a:rPr lang="ru-RU" sz="3600" dirty="0"/>
              <a:t>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504351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Общая </a:t>
            </a:r>
            <a:r>
              <a:rPr lang="ru-RU" dirty="0"/>
              <a:t>численность войск достигала 300 тыс. человек. </a:t>
            </a:r>
            <a:endParaRPr lang="ru-RU" dirty="0" smtClean="0"/>
          </a:p>
          <a:p>
            <a:pPr lvl="0"/>
            <a:r>
              <a:rPr lang="ru-RU" dirty="0" smtClean="0"/>
              <a:t>Основу </a:t>
            </a:r>
            <a:r>
              <a:rPr lang="ru-RU" dirty="0" err="1"/>
              <a:t>вооружѐнных </a:t>
            </a:r>
            <a:r>
              <a:rPr lang="ru-RU" dirty="0"/>
              <a:t>сил </a:t>
            </a:r>
            <a:r>
              <a:rPr lang="ru-RU" dirty="0" smtClean="0"/>
              <a:t>составляли </a:t>
            </a:r>
            <a:r>
              <a:rPr lang="ru-RU" dirty="0"/>
              <a:t>дворянские формирования. </a:t>
            </a:r>
            <a:r>
              <a:rPr lang="ru-RU" dirty="0" smtClean="0"/>
              <a:t>Они </a:t>
            </a:r>
            <a:r>
              <a:rPr lang="ru-RU" dirty="0"/>
              <a:t>получали </a:t>
            </a:r>
            <a:r>
              <a:rPr lang="ru-RU" dirty="0" smtClean="0"/>
              <a:t>поместья </a:t>
            </a:r>
            <a:r>
              <a:rPr lang="ru-RU" dirty="0"/>
              <a:t>- земельные владения с </a:t>
            </a:r>
            <a:r>
              <a:rPr lang="ru-RU" dirty="0" smtClean="0"/>
              <a:t>крестьянами. На </a:t>
            </a:r>
            <a:r>
              <a:rPr lang="ru-RU" dirty="0"/>
              <a:t>протяжение всей жизни дворяне были обязаны нести военную службу. Эта традиция передавалась из поколение в поколения. </a:t>
            </a:r>
            <a:endParaRPr lang="ru-RU" dirty="0" smtClean="0"/>
          </a:p>
          <a:p>
            <a:pPr lvl="0"/>
            <a:r>
              <a:rPr lang="ru-RU" dirty="0" smtClean="0"/>
              <a:t> Немалую </a:t>
            </a:r>
            <a:r>
              <a:rPr lang="ru-RU" dirty="0"/>
              <a:t>часть войска Московского государства составляли служимые люди по найму, которые получали не поместья, а денежные </a:t>
            </a:r>
            <a:r>
              <a:rPr lang="ru-RU" dirty="0" smtClean="0"/>
              <a:t>жалования.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1925 г был принят Закон об обязательной военной службе, а в 1939 г - Закон о всеобщей воинской обязанности.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армии были введены воинские звания, боевые награды, установлена строгая воинская дисциплина. </a:t>
            </a:r>
            <a:endParaRPr lang="ru-RU" dirty="0" smtClean="0"/>
          </a:p>
          <a:p>
            <a:r>
              <a:rPr lang="ru-RU" dirty="0" smtClean="0"/>
              <a:t>Надвигалась </a:t>
            </a:r>
            <a:r>
              <a:rPr lang="ru-RU" dirty="0"/>
              <a:t>вторая мировая война. </a:t>
            </a:r>
            <a:r>
              <a:rPr lang="ru-RU" dirty="0" smtClean="0"/>
              <a:t>Предпринимались </a:t>
            </a:r>
            <a:r>
              <a:rPr lang="ru-RU" dirty="0"/>
              <a:t>меры по техническому переоснащению войск. Совершенствовалась организационно - штатная структура. В 1937 г ВМФ был выведен из состава РККА. Страна готовилась к войне. Великая Отечественная война 1941 - 1945 гг. стала величайшей проверкой способности </a:t>
            </a:r>
            <a:r>
              <a:rPr lang="ru-RU" dirty="0" err="1"/>
              <a:t>вооружѐнных </a:t>
            </a:r>
            <a:r>
              <a:rPr lang="ru-RU" dirty="0"/>
              <a:t>сил отстоять свободу и независимость страны.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635798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8 мая 1945 г в пригороде Берлина Карл Карсте был подписан АКТ о безоговорочной капитуляции нацистской Германии. После войны продолжалось совершенствование и укрепление ВС РФ</a:t>
            </a:r>
            <a:r>
              <a:rPr lang="ru-RU" dirty="0" smtClean="0"/>
              <a:t>.</a:t>
            </a:r>
            <a:endParaRPr lang="ru-RU" smtClean="0"/>
          </a:p>
          <a:p>
            <a:pPr lvl="0"/>
            <a:r>
              <a:rPr lang="ru-RU" smtClean="0"/>
              <a:t> </a:t>
            </a:r>
            <a:r>
              <a:rPr lang="ru-RU" dirty="0"/>
              <a:t>В1960 г был создан новый вид ВС - Ракетные войска стратегического назначения. В состав ВС РФ входили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-Ракетные войска стратегического назначения (РВСН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-Сухопутные войска (СВ</a:t>
            </a:r>
            <a:r>
              <a:rPr lang="ru-RU" dirty="0" smtClean="0"/>
              <a:t>.)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-Войска противовоздушной обороны (ПВО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-Военно-воздушные силы (ВВС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-Военно-морской флот (ВМФ) Вооруженные Силы включали в себя Тыл </a:t>
            </a:r>
            <a:r>
              <a:rPr lang="ru-RU" dirty="0" err="1"/>
              <a:t>Вооружѐнных </a:t>
            </a:r>
            <a:r>
              <a:rPr lang="ru-RU" dirty="0"/>
              <a:t>Сил, штабы и войска Гражданской обороны.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военная реформа ивана грозн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4572032"/>
          </a:xfrm>
        </p:spPr>
        <p:txBody>
          <a:bodyPr>
            <a:normAutofit/>
          </a:bodyPr>
          <a:lstStyle/>
          <a:p>
            <a:r>
              <a:rPr lang="ru-RU" dirty="0"/>
              <a:t>Первые постоянные части стрельцов </a:t>
            </a:r>
            <a:r>
              <a:rPr lang="ru-RU" dirty="0" smtClean="0"/>
              <a:t>(</a:t>
            </a:r>
            <a:r>
              <a:rPr lang="ru-RU" dirty="0"/>
              <a:t>около 1550г.). </a:t>
            </a:r>
            <a:r>
              <a:rPr lang="ru-RU" dirty="0" smtClean="0"/>
              <a:t>К </a:t>
            </a:r>
            <a:r>
              <a:rPr lang="ru-RU" dirty="0"/>
              <a:t>середине 17 века - около 50 тыс.человек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Во </a:t>
            </a:r>
            <a:r>
              <a:rPr lang="ru-RU" dirty="0"/>
              <a:t>второй половине </a:t>
            </a:r>
            <a:r>
              <a:rPr lang="ru-RU" dirty="0" smtClean="0"/>
              <a:t>XVI-начале </a:t>
            </a:r>
            <a:r>
              <a:rPr lang="ru-RU" dirty="0"/>
              <a:t>XVII </a:t>
            </a:r>
            <a:r>
              <a:rPr lang="ru-RU" dirty="0" smtClean="0"/>
              <a:t>армия стала </a:t>
            </a:r>
            <a:r>
              <a:rPr lang="ru-RU" dirty="0"/>
              <a:t>делиться на полки. В крупных операциях армия состояла из 5 полков: -Большой полк; - Передовой полк; - Полк правой руки; -Полк левой руки; -Сторожевой полк.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0625/v840625226/83fb7/2mu8POccPh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f3.ppt-online.org/files3/slide/c/cLp9Df0Bl4UFt7hMJQm25Zwqdn6VIWkv8ejOrX/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23" y="0"/>
            <a:ext cx="9155923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thepresentation.ru/img/thumbs/ff7f5633880fc3eff194b778a9967bb9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429684" cy="614366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В период 1632 - 1634 в Московском государстве появились полки нового строя. Было сформировано несколько солдатских полков из русских людей, в которых офицеры были иноземцы. </a:t>
            </a:r>
            <a:r>
              <a:rPr lang="ru-RU" dirty="0" smtClean="0"/>
              <a:t>Полк </a:t>
            </a:r>
            <a:r>
              <a:rPr lang="ru-RU" dirty="0"/>
              <a:t>делился на 8 рот. Из русских людей был сформирован рейтарский ( </a:t>
            </a:r>
            <a:r>
              <a:rPr lang="ru-RU" dirty="0" err="1"/>
              <a:t>тяжѐлая </a:t>
            </a:r>
            <a:r>
              <a:rPr lang="ru-RU" dirty="0" smtClean="0"/>
              <a:t>кавалерия). Постепенно </a:t>
            </a:r>
            <a:r>
              <a:rPr lang="ru-RU" dirty="0"/>
              <a:t>полки нового строя вытесняли старое войско.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fsd.multiurok.ru/html/2018/11/29/s_5c003c58af27e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453540" cy="6340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ysClr val="windowText" lastClr="000000"/>
      </a:dk1>
      <a:lt1>
        <a:sysClr val="window" lastClr="FFFFFF"/>
      </a:lt1>
      <a:dk2>
        <a:srgbClr val="151F07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194</TotalTime>
  <Words>798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«История создания вооруженных сил РФ»  </vt:lpstr>
      <vt:lpstr>1. Организация ВС Московского государства в 14-15 веках.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3. Военная реформа Петра 1.</vt:lpstr>
      <vt:lpstr>Слайд 12</vt:lpstr>
      <vt:lpstr>Слайд 13</vt:lpstr>
      <vt:lpstr>Слайд 14</vt:lpstr>
      <vt:lpstr>Слайд 15</vt:lpstr>
      <vt:lpstr>Слайд 16</vt:lpstr>
      <vt:lpstr>Слайд 17</vt:lpstr>
      <vt:lpstr>4.Военные реформы в России в 20 веке. Создание массовой армии.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«История создания вооруженных сил РФ»</dc:title>
  <dc:creator>Admin</dc:creator>
  <cp:lastModifiedBy>Admin</cp:lastModifiedBy>
  <cp:revision>15</cp:revision>
  <dcterms:created xsi:type="dcterms:W3CDTF">2018-12-02T10:26:12Z</dcterms:created>
  <dcterms:modified xsi:type="dcterms:W3CDTF">2021-11-22T15:33:09Z</dcterms:modified>
</cp:coreProperties>
</file>