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0" r:id="rId4"/>
    <p:sldId id="261" r:id="rId5"/>
    <p:sldId id="259" r:id="rId6"/>
    <p:sldId id="263" r:id="rId7"/>
    <p:sldId id="262" r:id="rId8"/>
    <p:sldId id="267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82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4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FBD98C-EDF7-4314-BDE4-F12D57CC4847}" type="datetimeFigureOut">
              <a:rPr lang="ru-RU" smtClean="0"/>
              <a:t>02.12.2023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FD6C2-4978-4123-9B17-D500CD9E5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067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ABC06-ED7A-493B-A7D8-28721CDDA08D}" type="datetimeFigureOut">
              <a:rPr lang="ru-RU" smtClean="0"/>
              <a:t>02.12.2023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50A-BBBF-4F52-92B0-0E53CCBEC1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ABC06-ED7A-493B-A7D8-28721CDDA08D}" type="datetimeFigureOut">
              <a:rPr lang="ru-RU" smtClean="0"/>
              <a:t>02.12.2023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50A-BBBF-4F52-92B0-0E53CCBEC1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ABC06-ED7A-493B-A7D8-28721CDDA08D}" type="datetimeFigureOut">
              <a:rPr lang="ru-RU" smtClean="0"/>
              <a:t>02.12.2023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50A-BBBF-4F52-92B0-0E53CCBEC1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ABC06-ED7A-493B-A7D8-28721CDDA08D}" type="datetimeFigureOut">
              <a:rPr lang="ru-RU" smtClean="0"/>
              <a:t>02.12.2023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50A-BBBF-4F52-92B0-0E53CCBEC1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ABC06-ED7A-493B-A7D8-28721CDDA08D}" type="datetimeFigureOut">
              <a:rPr lang="ru-RU" smtClean="0"/>
              <a:t>02.12.2023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50A-BBBF-4F52-92B0-0E53CCBEC1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ABC06-ED7A-493B-A7D8-28721CDDA08D}" type="datetimeFigureOut">
              <a:rPr lang="ru-RU" smtClean="0"/>
              <a:t>02.12.2023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50A-BBBF-4F52-92B0-0E53CCBEC1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ABC06-ED7A-493B-A7D8-28721CDDA08D}" type="datetimeFigureOut">
              <a:rPr lang="ru-RU" smtClean="0"/>
              <a:t>02.12.2023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50A-BBBF-4F52-92B0-0E53CCBEC1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ABC06-ED7A-493B-A7D8-28721CDDA08D}" type="datetimeFigureOut">
              <a:rPr lang="ru-RU" smtClean="0"/>
              <a:t>02.12.2023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50A-BBBF-4F52-92B0-0E53CCBEC1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ABC06-ED7A-493B-A7D8-28721CDDA08D}" type="datetimeFigureOut">
              <a:rPr lang="ru-RU" smtClean="0"/>
              <a:t>02.12.2023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50A-BBBF-4F52-92B0-0E53CCBEC1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ABC06-ED7A-493B-A7D8-28721CDDA08D}" type="datetimeFigureOut">
              <a:rPr lang="ru-RU" smtClean="0"/>
              <a:t>02.12.2023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50A-BBBF-4F52-92B0-0E53CCBEC1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ABC06-ED7A-493B-A7D8-28721CDDA08D}" type="datetimeFigureOut">
              <a:rPr lang="ru-RU" smtClean="0"/>
              <a:t>02.12.2023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50A-BBBF-4F52-92B0-0E53CCBEC1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ABC06-ED7A-493B-A7D8-28721CDDA08D}" type="datetimeFigureOut">
              <a:rPr lang="ru-RU" smtClean="0"/>
              <a:t>02.12.2023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CB50A-BBBF-4F52-92B0-0E53CCBEC1F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121824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4"/>
          <p:cNvSpPr txBox="1"/>
          <p:nvPr/>
        </p:nvSpPr>
        <p:spPr>
          <a:xfrm>
            <a:off x="1111305" y="2012037"/>
            <a:ext cx="99687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облачных технологий на Российских железных дорогах.»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9" name="TextBox 5"/>
          <p:cNvSpPr txBox="1"/>
          <p:nvPr/>
        </p:nvSpPr>
        <p:spPr>
          <a:xfrm>
            <a:off x="8108297" y="5471070"/>
            <a:ext cx="40789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121824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956714" y="67733"/>
            <a:ext cx="22785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9333" y="584775"/>
            <a:ext cx="118109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Применение облачных технологий на Российских железных дорогах (ОАО "РЖД") доказывает свою эффективность в преобразовании и оптимизации их деятельности.</a:t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Облачные технологии значительно улучшают коммуникацию и совместную работу внутри ОАО "РЖД". Облачные инструменты совместной работы облегчают обмен информацией в режиме реального времени, бесперебойную коммуникацию между сотрудниками и улучшают координацию между различными отделами и местоположениями. Это способствует созданию более сплоченной и эффективной рабочей силы, что в конечном итоге положительно сказывается на общих результатах деятельности компании.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121824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175620" y="20805"/>
            <a:ext cx="18407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5506" y="584775"/>
            <a:ext cx="11761694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Одним из важных применений облачных технологий на ОАО "РЖД" является управление ее обширной инфраструктурой передачи данных. Поскольку железнодорожная отрасль генерирует огромные объемы данных, облачные решения предоставляют ОАО "РЖД" необходимую инфраструктуру и инструменты для безопасного хранения, обработки и анализа данных. Облачные платформы обработки данных позволяют ОАО "РЖД" эффективно обрабатывать и использовать свои данные, облегчая прогнозируемое техническое обслуживание, оптимизируя распределение ресурсов и повышая общую операционную производительность.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121824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077114" y="2069"/>
            <a:ext cx="4037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Облачные технологии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506" y="586844"/>
            <a:ext cx="9395012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Облачные технологии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услуга, с помощью которой пользователь получает специальные вычислительные ресурсы через сеть, например, оперативную память, сетевые соединения, пространство на диске для решения самых разных задач.</a:t>
            </a:r>
            <a:endParaRPr lang="ru-RU" sz="2400" dirty="0"/>
          </a:p>
        </p:txBody>
      </p:sp>
      <p:pic>
        <p:nvPicPr>
          <p:cNvPr id="5" name="Рисунок 4" descr="IMG_256"/>
          <p:cNvPicPr>
            <a:picLocks noChangeAspect="1"/>
          </p:cNvPicPr>
          <p:nvPr/>
        </p:nvPicPr>
        <p:blipFill rotWithShape="1">
          <a:blip r:embed="rId3"/>
          <a:srcRect b="3544"/>
          <a:stretch>
            <a:fillRect/>
          </a:stretch>
        </p:blipFill>
        <p:spPr bwMode="auto">
          <a:xfrm>
            <a:off x="6562351" y="2254231"/>
            <a:ext cx="5127625" cy="42500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121824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779261" y="59267"/>
            <a:ext cx="26334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Виды облаков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0331" y="584775"/>
            <a:ext cx="119140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модели развертывания различают следующие виды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- 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частное облако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инфраструктура, предназначенная для использования одной организацией, включающей несколько потребителей, возможно, также клиентами и подрядчиками данной организации.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публичное облако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инфраструктура, предназначенная для свободного использования широкой публикой.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4839" y="2807353"/>
            <a:ext cx="5869585" cy="38086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170331" y="2802335"/>
            <a:ext cx="60445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гибридное облако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это комбинация из двух или более различных облачных инфраструктур остающихся уникальными объектами, но связанных между собой стандартизованными или частными технологиями передачи данных и приложений (например, кратковременное использование ресурсов публичных облаков для балансировки нагрузки между облаками).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121824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64534" y="8467"/>
            <a:ext cx="76629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Традиционная трехуровневая архитектура 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7798" y="731837"/>
            <a:ext cx="4039335" cy="586566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44867" y="731837"/>
            <a:ext cx="742282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Традиционная трехуровневая архитектура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это широко используемый подход к проектированию и внедрению хранилища данных. Три уровня обычно называются нижним уровнем, средним уровнем и верхним уровнем. </a:t>
            </a:r>
            <a:endParaRPr lang="ru-RU" sz="2400" dirty="0">
              <a:latin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</a:rPr>
              <a:t>	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Нижний уровень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также известный как уровень хранения данных, отвечает за физическое хранение данных.</a:t>
            </a:r>
            <a:endParaRPr lang="ru-RU" sz="2400" dirty="0">
              <a:latin typeface="Times New Roman" panose="02020603050405020304" pitchFamily="18" charset="0"/>
            </a:endParaRP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Средний уровень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также известный как уровень управления данными, отвечает за управление данными, хранящимися на нижнем уровне. </a:t>
            </a:r>
            <a:endParaRPr lang="ru-RU" sz="2400" dirty="0">
              <a:latin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</a:rPr>
              <a:t>	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Верхний уровень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также известный как уровень доступа к данным, отвечает за предоставление пользователям доступа к данным, хранящимся на нижнем уровне.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121824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352958" y="68069"/>
            <a:ext cx="34860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блачные сервисы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" y="584775"/>
            <a:ext cx="1189599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Облачные сервисы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сеть программ и инструментов, с помощью которых можно организовать онлайн-управление бизнесом. Компании используют «облака» для автоматизации рабочих процессов, экономии времени и защиты корпоративных сведений.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преимущества н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аиболее популярных облачных сервисов, таких как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Яндекс.Диск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MEGA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Dropbox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Облако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Mail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ru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Terabox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10" t="23459" r="24783" b="20102"/>
          <a:stretch>
            <a:fillRect/>
          </a:stretch>
        </p:blipFill>
        <p:spPr bwMode="auto">
          <a:xfrm>
            <a:off x="105407" y="3785651"/>
            <a:ext cx="2406865" cy="1640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7" t="26667" r="65259" b="25513"/>
          <a:stretch>
            <a:fillRect/>
          </a:stretch>
        </p:blipFill>
        <p:spPr bwMode="auto">
          <a:xfrm>
            <a:off x="2571522" y="3941468"/>
            <a:ext cx="2342600" cy="2518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613"/>
          <a:stretch>
            <a:fillRect/>
          </a:stretch>
        </p:blipFill>
        <p:spPr bwMode="auto">
          <a:xfrm>
            <a:off x="4567697" y="3314938"/>
            <a:ext cx="2746251" cy="1960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0918" y="3941468"/>
            <a:ext cx="2399826" cy="2399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86" t="21481" r="17565" b="17243"/>
          <a:stretch>
            <a:fillRect/>
          </a:stretch>
        </p:blipFill>
        <p:spPr bwMode="auto">
          <a:xfrm>
            <a:off x="9550744" y="3314937"/>
            <a:ext cx="2535849" cy="2399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77173" y="5549109"/>
            <a:ext cx="1863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Яндекс.Диск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196839" y="6281117"/>
            <a:ext cx="1091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MEGA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342336" y="5227929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Dropbox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7277880" y="6281116"/>
            <a:ext cx="21250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Облако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Mail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ru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0224916" y="5335531"/>
            <a:ext cx="1187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Terabox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121824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178998" y="59267"/>
            <a:ext cx="78340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Преимущества платных облачных сервисов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74717" y="703309"/>
          <a:ext cx="11642566" cy="59178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52093"/>
                <a:gridCol w="1862620"/>
                <a:gridCol w="1856666"/>
                <a:gridCol w="1857855"/>
                <a:gridCol w="1856666"/>
                <a:gridCol w="1856666"/>
              </a:tblGrid>
              <a:tr h="2719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Яндекс.Диск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MEGA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Dropbox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Облако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Mail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ru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Terabox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19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Бесплатный объем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ГБ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ГБ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ГБ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ГБ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ТБ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6319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Стоимость дополнительного дискового места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200 ГБ</a:t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399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1 ТБ</a:t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799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3 ТБ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426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400 ГБ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853руб – 2 ТБ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1707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8 ТБ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2562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16 ТБ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959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2 ТБ</a:t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1598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3 ТБ</a:t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2 397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безлимит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128 ГБ</a:t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256 ГБ</a:t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299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512 ГБ</a:t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399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1 ТБ</a:t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699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2 ТБ</a:t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1390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4 ТБ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498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2 ТБ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9038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Преимущества при покупки дополнительного дискового места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Безлимит на фото, загрузка файлов от 1 ГБ, свой адрес почты, бекапы важных писем, без рекламы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16 ТБ трафик на загрузки файлов, защита ссылок на скачивание паролем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Блокировка файлов, интеграция данных из облака, классификация данных, бэкап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 рекламы, проверка файлов антивирусом, загрузка файлов до 100 ГБ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Резервное копирование, шифрование пространства, функция распаковки в облаке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77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хранения данных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</a:t>
                      </a:r>
                      <a:b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ограничен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мес. без активности файлов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год без активности файлов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</a:t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ограничен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</a:t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ограничен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534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объем загружаемого</a:t>
                      </a:r>
                      <a:b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файла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ГБ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</a:t>
                      </a:r>
                      <a:b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ограничен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</a:t>
                      </a:r>
                      <a:b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ограничен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ГБ в бесплатном, 32 ГБ в платном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ГБ в бесплатном, 20 ГБ в платном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19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видео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121824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90346" y="35392"/>
            <a:ext cx="60011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Безопасность облачных сервисов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7521" y="584775"/>
            <a:ext cx="118036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 данных в облаке - это приоритетная цель для арендаторов и провайдеров. Что можно сделать, чтобы свести риски к минимуму: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шифровать данные;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надежные пароли и многофакторную аутентификацию;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настроить мониторинг сети;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обезопасить API;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выполнить все рекомендации по защите от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DDoS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атак.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16" y="3272330"/>
            <a:ext cx="6119495" cy="157353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01089" y="5128851"/>
            <a:ext cx="6119495" cy="165989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88804" y="4898018"/>
            <a:ext cx="38847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Симметричное шифрование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62313" y="4615028"/>
            <a:ext cx="40309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Асимметричное шифрование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52" b="20934"/>
          <a:stretch>
            <a:fillRect/>
          </a:stretch>
        </p:blipFill>
        <p:spPr bwMode="auto">
          <a:xfrm>
            <a:off x="7677846" y="2203934"/>
            <a:ext cx="4509391" cy="1375671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/>
          <p:cNvSpPr txBox="1"/>
          <p:nvPr/>
        </p:nvSpPr>
        <p:spPr>
          <a:xfrm>
            <a:off x="7639358" y="3435560"/>
            <a:ext cx="46145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Многофакторная аутентификация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121824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59099" y="59267"/>
            <a:ext cx="96738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Влияние облачных технологий на окружающую среду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7521" y="584775"/>
            <a:ext cx="11803612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Экологичный подход к ИКТ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(информационно-коммуникационным технологиям) - это глобальный императив, который должен реализовываться в обязательном порядке. Все технологические компании, включая </a:t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провайдеров облачных сервисов, должны </a:t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это учитывать в своей работе и деле </a:t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усовершенствования своих продуктов.</a:t>
            </a:r>
            <a:endParaRPr lang="ru-RU" sz="2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440057"/>
            <a:ext cx="5532247" cy="51594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233</Words>
  <Application>Microsoft Office PowerPoint</Application>
  <PresentationFormat>Произвольный</PresentationFormat>
  <Paragraphs>85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Николай Бурмистров</dc:creator>
  <cp:lastModifiedBy>Виталий</cp:lastModifiedBy>
  <cp:revision>19</cp:revision>
  <dcterms:created xsi:type="dcterms:W3CDTF">2023-06-03T12:14:00Z</dcterms:created>
  <dcterms:modified xsi:type="dcterms:W3CDTF">2023-12-02T19:27:34Z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3AC0366435D0494E8602CCDF35BDD681</vt:lpwstr>
  </property>
  <property fmtid="{D5CDD505-2E9C-101B-9397-08002B2CF9AE}" pid="3" name="KSOProductBuildVer">
    <vt:lpwstr>1049-11.2.0.11537</vt:lpwstr>
  </property>
</Properties>
</file>