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60" r:id="rId4"/>
    <p:sldId id="261" r:id="rId5"/>
    <p:sldId id="259" r:id="rId6"/>
    <p:sldId id="263" r:id="rId7"/>
    <p:sldId id="262" r:id="rId8"/>
    <p:sldId id="267" r:id="rId9"/>
    <p:sldId id="264" r:id="rId10"/>
    <p:sldId id="265" r:id="rId11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125E5076-3810-47DD-B79F-674D7AD40C01}" styleName="深色样式 1 - 强调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882" autoAdjust="0"/>
    <p:restoredTop sz="94660"/>
  </p:normalViewPr>
  <p:slideViewPr>
    <p:cSldViewPr snapToGrid="0">
      <p:cViewPr varScale="1">
        <p:scale>
          <a:sx n="74" d="100"/>
          <a:sy n="74" d="100"/>
        </p:scale>
        <p:origin x="-546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EFBD98C-EDF7-4314-BDE4-F12D57CC4847}" type="datetimeFigureOut">
              <a:rPr lang="ru-RU" smtClean="0"/>
              <a:t>02.12.2023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88FD6C2-4978-4123-9B17-D500CD9E51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70677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ABC06-ED7A-493B-A7D8-28721CDDA08D}" type="datetimeFigureOut">
              <a:rPr lang="ru-RU" smtClean="0"/>
              <a:t>02.12.2023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CB50A-BBBF-4F52-92B0-0E53CCBEC1F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ABC06-ED7A-493B-A7D8-28721CDDA08D}" type="datetimeFigureOut">
              <a:rPr lang="ru-RU" smtClean="0"/>
              <a:t>02.12.2023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CB50A-BBBF-4F52-92B0-0E53CCBEC1F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ABC06-ED7A-493B-A7D8-28721CDDA08D}" type="datetimeFigureOut">
              <a:rPr lang="ru-RU" smtClean="0"/>
              <a:t>02.12.2023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CB50A-BBBF-4F52-92B0-0E53CCBEC1F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ABC06-ED7A-493B-A7D8-28721CDDA08D}" type="datetimeFigureOut">
              <a:rPr lang="ru-RU" smtClean="0"/>
              <a:t>02.12.2023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CB50A-BBBF-4F52-92B0-0E53CCBEC1F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ABC06-ED7A-493B-A7D8-28721CDDA08D}" type="datetimeFigureOut">
              <a:rPr lang="ru-RU" smtClean="0"/>
              <a:t>02.12.2023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CB50A-BBBF-4F52-92B0-0E53CCBEC1F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ABC06-ED7A-493B-A7D8-28721CDDA08D}" type="datetimeFigureOut">
              <a:rPr lang="ru-RU" smtClean="0"/>
              <a:t>02.12.2023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CB50A-BBBF-4F52-92B0-0E53CCBEC1F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ABC06-ED7A-493B-A7D8-28721CDDA08D}" type="datetimeFigureOut">
              <a:rPr lang="ru-RU" smtClean="0"/>
              <a:t>02.12.2023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CB50A-BBBF-4F52-92B0-0E53CCBEC1F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ABC06-ED7A-493B-A7D8-28721CDDA08D}" type="datetimeFigureOut">
              <a:rPr lang="ru-RU" smtClean="0"/>
              <a:t>02.12.2023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CB50A-BBBF-4F52-92B0-0E53CCBEC1F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ABC06-ED7A-493B-A7D8-28721CDDA08D}" type="datetimeFigureOut">
              <a:rPr lang="ru-RU" smtClean="0"/>
              <a:t>02.12.2023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CB50A-BBBF-4F52-92B0-0E53CCBEC1F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ABC06-ED7A-493B-A7D8-28721CDDA08D}" type="datetimeFigureOut">
              <a:rPr lang="ru-RU" smtClean="0"/>
              <a:t>02.12.2023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CB50A-BBBF-4F52-92B0-0E53CCBEC1F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ABC06-ED7A-493B-A7D8-28721CDDA08D}" type="datetimeFigureOut">
              <a:rPr lang="ru-RU" smtClean="0"/>
              <a:t>02.12.2023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CB50A-BBBF-4F52-92B0-0E53CCBEC1F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BABC06-ED7A-493B-A7D8-28721CDDA08D}" type="datetimeFigureOut">
              <a:rPr lang="ru-RU" smtClean="0"/>
              <a:t>02.12.2023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6CB50A-BBBF-4F52-92B0-0E53CCBEC1FD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3" y="0"/>
            <a:ext cx="12182475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4"/>
          <p:cNvSpPr txBox="1"/>
          <p:nvPr/>
        </p:nvSpPr>
        <p:spPr>
          <a:xfrm>
            <a:off x="1111305" y="2012037"/>
            <a:ext cx="9968753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Применение облачных технологий на Российских железных дорогах.»</a:t>
            </a:r>
            <a:endParaRPr lang="ru-RU" sz="2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sp>
        <p:nvSpPr>
          <p:cNvPr id="9" name="TextBox 5"/>
          <p:cNvSpPr txBox="1"/>
          <p:nvPr/>
        </p:nvSpPr>
        <p:spPr>
          <a:xfrm>
            <a:off x="8108297" y="5471070"/>
            <a:ext cx="40789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3" y="0"/>
            <a:ext cx="12182475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4956714" y="67733"/>
            <a:ext cx="227857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Заключение</a:t>
            </a:r>
            <a:endParaRPr lang="ru-RU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69333" y="584775"/>
            <a:ext cx="11810999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Применение облачных технологий на Российских железных дорогах (ОАО "РЖД") доказывает свою эффективность в преобразовании и оптимизации их деятельности.</a:t>
            </a:r>
            <a:br>
              <a:rPr lang="ru-RU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Облачные технологии значительно улучшают коммуникацию и совместную работу внутри ОАО "РЖД". Облачные инструменты совместной работы облегчают обмен информацией в режиме реального времени, бесперебойную коммуникацию между сотрудниками и улучшают координацию между различными отделами и местоположениями. Это способствует созданию более сплоченной и эффективной рабочей силы, что в конечном итоге положительно сказывается на общих результатах деятельности компании.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3" y="0"/>
            <a:ext cx="12182475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5175620" y="20805"/>
            <a:ext cx="184076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Введение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25506" y="584775"/>
            <a:ext cx="11761694" cy="34150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Одним из важных применений облачных технологий на ОАО "РЖД" является управление ее обширной инфраструктурой передачи данных. Поскольку железнодорожная отрасль генерирует огромные объемы данных, облачные решения предоставляют ОАО "РЖД" необходимую инфраструктуру и инструменты для безопасного хранения, обработки и анализа данных. Облачные платформы обработки данных позволяют ОАО "РЖД" эффективно обрабатывать и использовать свои данные, облегчая прогнозируемое техническое обслуживание, оптимизируя распределение ресурсов и повышая общую операционную производительность.</a:t>
            </a:r>
          </a:p>
          <a:p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3" y="0"/>
            <a:ext cx="12182475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4077114" y="2069"/>
            <a:ext cx="403777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Облачные технологии</a:t>
            </a:r>
            <a:endParaRPr lang="ru-RU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25506" y="586844"/>
            <a:ext cx="9395012" cy="15684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</a:t>
            </a:r>
            <a:r>
              <a:rPr lang="ru-RU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Облачные технологии </a:t>
            </a:r>
            <a:r>
              <a:rPr lang="ru-RU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- услуга, с помощью которой пользователь получает специальные вычислительные ресурсы через сеть, например, оперативную память, сетевые соединения, пространство на диске для решения самых разных задач.</a:t>
            </a:r>
            <a:endParaRPr lang="ru-RU" sz="2400" dirty="0"/>
          </a:p>
        </p:txBody>
      </p:sp>
      <p:pic>
        <p:nvPicPr>
          <p:cNvPr id="5" name="Рисунок 4" descr="IMG_256"/>
          <p:cNvPicPr>
            <a:picLocks noChangeAspect="1"/>
          </p:cNvPicPr>
          <p:nvPr/>
        </p:nvPicPr>
        <p:blipFill rotWithShape="1">
          <a:blip r:embed="rId3"/>
          <a:srcRect b="3544"/>
          <a:stretch>
            <a:fillRect/>
          </a:stretch>
        </p:blipFill>
        <p:spPr bwMode="auto">
          <a:xfrm>
            <a:off x="6562351" y="2254231"/>
            <a:ext cx="5127625" cy="42500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3" y="0"/>
            <a:ext cx="12182475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4779261" y="59267"/>
            <a:ext cx="263347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Виды облаков</a:t>
            </a:r>
            <a:endParaRPr lang="ru-RU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70331" y="584775"/>
            <a:ext cx="11914093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</a:t>
            </a:r>
            <a:r>
              <a:rPr lang="ru-RU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 модели развертывания различают следующие виды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</a:p>
          <a:p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- </a:t>
            </a:r>
            <a:r>
              <a:rPr lang="ru-RU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частное облако </a:t>
            </a:r>
            <a:r>
              <a:rPr lang="ru-RU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инфраструктура, предназначенная для использования одной организацией, включающей несколько потребителей, возможно, также клиентами и подрядчиками данной организации.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</a:t>
            </a:r>
            <a:r>
              <a:rPr lang="ru-RU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r>
              <a:rPr lang="ru-RU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публичное облако </a:t>
            </a:r>
            <a:r>
              <a:rPr lang="ru-RU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инфраструктура, предназначенная для свободного использования широкой публикой.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14839" y="2807353"/>
            <a:ext cx="5869585" cy="3808600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TextBox 5"/>
          <p:cNvSpPr txBox="1"/>
          <p:nvPr/>
        </p:nvSpPr>
        <p:spPr>
          <a:xfrm>
            <a:off x="170331" y="2802335"/>
            <a:ext cx="6044508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</a:t>
            </a:r>
            <a:r>
              <a:rPr lang="ru-RU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r>
              <a:rPr lang="ru-RU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гибридное облако </a:t>
            </a:r>
            <a:r>
              <a:rPr lang="ru-RU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это комбинация из двух или более различных облачных инфраструктур остающихся уникальными объектами, но связанных между собой стандартизованными или частными технологиями передачи данных и приложений (например, кратковременное использование ресурсов публичных облаков для балансировки нагрузки между облаками).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3" y="0"/>
            <a:ext cx="12182475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2264534" y="8467"/>
            <a:ext cx="766293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Традиционная трехуровневая архитектура </a:t>
            </a:r>
            <a:endParaRPr lang="ru-RU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07798" y="731837"/>
            <a:ext cx="4039335" cy="5865667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TextBox 4"/>
          <p:cNvSpPr txBox="1"/>
          <p:nvPr/>
        </p:nvSpPr>
        <p:spPr>
          <a:xfrm>
            <a:off x="244867" y="731837"/>
            <a:ext cx="7422826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</a:t>
            </a:r>
            <a:r>
              <a:rPr lang="ru-RU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Традиционная трехуровневая архитектура </a:t>
            </a:r>
            <a:r>
              <a:rPr lang="ru-RU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это широко используемый подход к проектированию и внедрению хранилища данных. Три уровня обычно называются нижним уровнем, средним уровнем и верхним уровнем. </a:t>
            </a:r>
            <a:endParaRPr lang="ru-RU" sz="2400" dirty="0">
              <a:latin typeface="Times New Roman" panose="02020603050405020304" pitchFamily="18" charset="0"/>
            </a:endParaRPr>
          </a:p>
          <a:p>
            <a:r>
              <a:rPr lang="ru-RU" sz="2400" dirty="0">
                <a:latin typeface="Times New Roman" panose="02020603050405020304" pitchFamily="18" charset="0"/>
              </a:rPr>
              <a:t>	</a:t>
            </a:r>
            <a:r>
              <a:rPr lang="ru-RU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Нижний уровень</a:t>
            </a:r>
            <a:r>
              <a:rPr lang="ru-RU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также известный как уровень хранения данных, отвечает за физическое хранение данных.</a:t>
            </a:r>
            <a:endParaRPr lang="ru-RU" sz="2400" dirty="0">
              <a:latin typeface="Times New Roman" panose="02020603050405020304" pitchFamily="18" charset="0"/>
            </a:endParaRPr>
          </a:p>
          <a:p>
            <a:r>
              <a:rPr lang="ru-RU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</a:t>
            </a:r>
            <a:r>
              <a:rPr lang="ru-RU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Средний уровень</a:t>
            </a:r>
            <a:r>
              <a:rPr lang="ru-RU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также известный как уровень управления данными, отвечает за управление данными, хранящимися на нижнем уровне. </a:t>
            </a:r>
            <a:endParaRPr lang="ru-RU" sz="2400" dirty="0">
              <a:latin typeface="Times New Roman" panose="02020603050405020304" pitchFamily="18" charset="0"/>
            </a:endParaRPr>
          </a:p>
          <a:p>
            <a:r>
              <a:rPr lang="ru-RU" sz="2400" dirty="0">
                <a:latin typeface="Times New Roman" panose="02020603050405020304" pitchFamily="18" charset="0"/>
              </a:rPr>
              <a:t>	</a:t>
            </a:r>
            <a:r>
              <a:rPr lang="ru-RU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Верхний уровень</a:t>
            </a:r>
            <a:r>
              <a:rPr lang="ru-RU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также известный как уровень доступа к данным, отвечает за предоставление пользователям доступа к данным, хранящимся на нижнем уровне.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3" y="0"/>
            <a:ext cx="12182475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4352958" y="68069"/>
            <a:ext cx="348608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</a:t>
            </a:r>
            <a:r>
              <a:rPr lang="ru-RU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блачные сервисы</a:t>
            </a:r>
            <a:endParaRPr lang="ru-RU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14300" y="584775"/>
            <a:ext cx="11895992" cy="24314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Облачные сервисы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— это сеть программ и инструментов, с помощью которых можно организовать онлайн-управление бизнесом. Компании используют «облака» для автоматизации рабочих процессов, экономии времени и защиты корпоративных сведений.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Рассмотрим преимущества н</a:t>
            </a:r>
            <a:r>
              <a:rPr lang="ru-RU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аиболее популярных облачных сервисов, таких как </a:t>
            </a:r>
            <a:r>
              <a:rPr lang="ru-RU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Яндекс.Диск</a:t>
            </a:r>
            <a:r>
              <a:rPr lang="ru-RU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MEGA</a:t>
            </a:r>
            <a:r>
              <a:rPr lang="ru-RU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Dropbox</a:t>
            </a:r>
            <a:r>
              <a:rPr lang="ru-RU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Облако 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Mail</a:t>
            </a:r>
            <a:r>
              <a:rPr lang="ru-RU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ru</a:t>
            </a:r>
            <a:r>
              <a:rPr lang="ru-RU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и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Terabox</a:t>
            </a:r>
            <a:r>
              <a:rPr lang="ru-RU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910" t="23459" r="24783" b="20102"/>
          <a:stretch>
            <a:fillRect/>
          </a:stretch>
        </p:blipFill>
        <p:spPr bwMode="auto">
          <a:xfrm>
            <a:off x="105407" y="3785651"/>
            <a:ext cx="2406865" cy="16403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87" t="26667" r="65259" b="25513"/>
          <a:stretch>
            <a:fillRect/>
          </a:stretch>
        </p:blipFill>
        <p:spPr bwMode="auto">
          <a:xfrm>
            <a:off x="2571522" y="3941468"/>
            <a:ext cx="2342600" cy="25181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/>
          <p:cNvPicPr>
            <a:picLocks noChangeAspect="1" noChangeArrowheads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8613"/>
          <a:stretch>
            <a:fillRect/>
          </a:stretch>
        </p:blipFill>
        <p:spPr bwMode="auto">
          <a:xfrm>
            <a:off x="4567697" y="3314938"/>
            <a:ext cx="2746251" cy="19604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50918" y="3941468"/>
            <a:ext cx="2399826" cy="23998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8" name="Picture 14"/>
          <p:cNvPicPr>
            <a:picLocks noChangeAspect="1" noChangeArrowheads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686" t="21481" r="17565" b="17243"/>
          <a:stretch>
            <a:fillRect/>
          </a:stretch>
        </p:blipFill>
        <p:spPr bwMode="auto">
          <a:xfrm>
            <a:off x="9550744" y="3314937"/>
            <a:ext cx="2535849" cy="23998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377173" y="5549109"/>
            <a:ext cx="18633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Яндекс.Диск</a:t>
            </a:r>
            <a:endParaRPr lang="ru-RU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3196839" y="6281117"/>
            <a:ext cx="10919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MEGA</a:t>
            </a:r>
            <a:endParaRPr lang="ru-RU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5342336" y="5227929"/>
            <a:ext cx="127951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Dropbox</a:t>
            </a:r>
            <a:endParaRPr lang="ru-RU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7277880" y="6281116"/>
            <a:ext cx="212500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Облако 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Mail</a:t>
            </a:r>
            <a:r>
              <a:rPr lang="ru-RU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ru</a:t>
            </a:r>
            <a:endParaRPr lang="ru-RU" sz="2400" dirty="0"/>
          </a:p>
        </p:txBody>
      </p:sp>
      <p:sp>
        <p:nvSpPr>
          <p:cNvPr id="10" name="TextBox 9"/>
          <p:cNvSpPr txBox="1"/>
          <p:nvPr/>
        </p:nvSpPr>
        <p:spPr>
          <a:xfrm>
            <a:off x="10224916" y="5335531"/>
            <a:ext cx="118750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Terabox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3" y="0"/>
            <a:ext cx="12182475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2178998" y="59267"/>
            <a:ext cx="783400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Преимущества платных облачных сервисов</a:t>
            </a:r>
            <a:endParaRPr lang="ru-RU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274717" y="703309"/>
          <a:ext cx="11642566" cy="591783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352093"/>
                <a:gridCol w="1862620"/>
                <a:gridCol w="1856666"/>
                <a:gridCol w="1857855"/>
                <a:gridCol w="1856666"/>
                <a:gridCol w="1856666"/>
              </a:tblGrid>
              <a:tr h="27198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Яндекс.Диск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MEGA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Dropbox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Облако </a:t>
                      </a: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Mail</a:t>
                      </a: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ru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Terabox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7198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Бесплатный объем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ГБ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ГБ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ГБ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 ГБ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ТБ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163190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Стоимость дополнительного дискового места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199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руб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– 200 ГБ</a:t>
                      </a:r>
                      <a:b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399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руб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– 1 ТБ</a:t>
                      </a:r>
                      <a:b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799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руб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– 3 ТБ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426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руб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– 400 ГБ</a:t>
                      </a:r>
                    </a:p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853руб – 2 ТБ</a:t>
                      </a:r>
                    </a:p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1707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руб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– 8 ТБ</a:t>
                      </a:r>
                    </a:p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2562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руб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– 16 ТБ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959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руб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– 2 ТБ</a:t>
                      </a:r>
                      <a:b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1598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руб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– 3 ТБ</a:t>
                      </a:r>
                      <a:b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2 397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руб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– 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безлимит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149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руб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– 128 ГБ</a:t>
                      </a:r>
                      <a:b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199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руб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– 256 ГБ</a:t>
                      </a:r>
                      <a:b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299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руб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– 512 ГБ</a:t>
                      </a:r>
                      <a:b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399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руб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– 1 ТБ</a:t>
                      </a:r>
                      <a:b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699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руб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– 2 ТБ</a:t>
                      </a:r>
                      <a:b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1390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руб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– 4 ТБ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498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руб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– 2 ТБ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190389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Преимущества при покупки дополнительного дискового места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Безлимит на фото, загрузка файлов от 1 ГБ, свой адрес почты, бекапы важных писем, без рекламы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 16 ТБ трафик на загрузки файлов, защита ссылок на скачивание паролем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Блокировка файлов, интеграция данных из облака, классификация данных, бэкап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Без рекламы, проверка файлов антивирусом, загрузка файлов до 100 ГБ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Резервное копирование, шифрование пространства, функция распаковки в облаке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57770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Срок хранения данных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 </a:t>
                      </a:r>
                      <a:b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ограничен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мес. без активности файлов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год без активности файлов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 </a:t>
                      </a:r>
                      <a:b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ограничен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 </a:t>
                      </a:r>
                      <a:b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ограничен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85347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Максимальный объем загружаемого</a:t>
                      </a:r>
                      <a:b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файла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ГБ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 </a:t>
                      </a:r>
                      <a:b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ограничен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 </a:t>
                      </a:r>
                      <a:b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ограничен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ГБ в бесплатном, 32 ГБ в платном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ГБ в бесплатном, 20 ГБ в платном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7198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Поддержка видео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Да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Да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Да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Да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Да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3" y="0"/>
            <a:ext cx="12182475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3190346" y="35392"/>
            <a:ext cx="600113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Безопасность облачных сервисов</a:t>
            </a:r>
            <a:endParaRPr lang="ru-RU" sz="7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27521" y="584775"/>
            <a:ext cx="11803612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Безопасность данных в облаке - это приоритетная цель для арендаторов и провайдеров. Что можно сделать, чтобы свести риски к минимуму: 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шифровать данные; 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использовать надежные пароли и многофакторную аутентификацию; 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настроить мониторинг сети; 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обезопасить API; 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выполнить все рекомендации по защите от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DDoS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атак.</a:t>
            </a: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416" y="3272330"/>
            <a:ext cx="6119495" cy="1573530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01089" y="5128851"/>
            <a:ext cx="6119495" cy="165989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1188804" y="4898018"/>
            <a:ext cx="388471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Симметричное шифрование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7062313" y="4615028"/>
            <a:ext cx="403091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Асимметричное шифрование</a:t>
            </a:r>
          </a:p>
        </p:txBody>
      </p:sp>
      <p:pic>
        <p:nvPicPr>
          <p:cNvPr id="10" name="Рисунок 9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952" b="20934"/>
          <a:stretch>
            <a:fillRect/>
          </a:stretch>
        </p:blipFill>
        <p:spPr bwMode="auto">
          <a:xfrm>
            <a:off x="7677846" y="2203934"/>
            <a:ext cx="4509391" cy="1375671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TextBox 10"/>
          <p:cNvSpPr txBox="1"/>
          <p:nvPr/>
        </p:nvSpPr>
        <p:spPr>
          <a:xfrm>
            <a:off x="7639358" y="3435560"/>
            <a:ext cx="461453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Многофакторная аутентификация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3" y="0"/>
            <a:ext cx="12182475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1259099" y="59267"/>
            <a:ext cx="967380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Влияние облачных технологий на окружающую среду</a:t>
            </a:r>
            <a:endParaRPr lang="ru-RU" sz="7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27521" y="584775"/>
            <a:ext cx="11803612" cy="23069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</a:t>
            </a:r>
            <a:r>
              <a:rPr lang="ru-RU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Экологичный подход к ИКТ </a:t>
            </a:r>
            <a:r>
              <a:rPr lang="ru-RU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(информационно-коммуникационным технологиям) - это глобальный императив, который должен реализовываться в обязательном порядке. Все технологические компании, включая </a:t>
            </a:r>
            <a:br>
              <a:rPr lang="ru-RU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провайдеров облачных сервисов, должны </a:t>
            </a:r>
            <a:br>
              <a:rPr lang="ru-RU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это учитывать в своей работе и деле </a:t>
            </a:r>
            <a:br>
              <a:rPr lang="ru-RU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усовершенствования своих продуктов.</a:t>
            </a:r>
            <a:endParaRPr lang="ru-RU" sz="2400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0800" y="1440057"/>
            <a:ext cx="5532247" cy="515944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233</Words>
  <Application>Microsoft Office PowerPoint</Application>
  <PresentationFormat>Произвольный</PresentationFormat>
  <Paragraphs>85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Николай Бурмистров</dc:creator>
  <cp:lastModifiedBy>Виталий</cp:lastModifiedBy>
  <cp:revision>19</cp:revision>
  <dcterms:created xsi:type="dcterms:W3CDTF">2023-06-03T12:14:00Z</dcterms:created>
  <dcterms:modified xsi:type="dcterms:W3CDTF">2023-12-02T19:27:34Z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3AC0366435D0494E8602CCDF35BDD681</vt:lpwstr>
  </property>
  <property fmtid="{D5CDD505-2E9C-101B-9397-08002B2CF9AE}" pid="3" name="KSOProductBuildVer">
    <vt:lpwstr>1049-11.2.0.11537</vt:lpwstr>
  </property>
</Properties>
</file>