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3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6DB9C-DA4D-47E8-9F5F-7ED7400DAC87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9F9DF-C5E6-4FC2-A1F1-EE0828A229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756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51210-6C79-4461-BF96-05B8E4AB6C1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23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13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57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C96BD0-67D6-49C5-9654-4BC8E664620C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9E74D9-D9DA-4AC7-A808-2F20A43DC089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1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0BA45-3DE2-4B43-B842-7DA48EF46ACA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A3B37-971A-4B65-91D7-0D9201095FA7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98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3FCD56-B8E8-46B9-9C1A-E1F294E33799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328DD4-9628-4C9F-9C17-5229FF84D923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883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CFBC4-E3BC-4820-949E-D5EFCDF707D9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E8D06-F3D4-4A98-8478-7BCF564AA33A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549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32267-2131-4837-ADA9-501261859C31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53745-4499-4663-A7CD-D415416B898A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500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A5F0D-2452-48F5-B3EC-1015702B6011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B6661-B671-4B8A-95B0-8E1923BB346D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8155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BCF108-A2CE-4EE7-8DFB-AF4ACBCA66CB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E67B4C-B472-42C0-990F-C258C9F22D51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317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97D4F-8BE7-4462-BDA5-18118834299A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79845-E1FC-4260-9658-0C64D4AD078F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47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0453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03F33C-104B-457E-A114-C0CFE298CD76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69CA87-3BB6-4CA8-9ED1-730AB3E720FB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154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5721D-443A-4879-9B51-6111510752C8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B5066-13D4-45B2-9C7B-0ADD3530DB4B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1493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D676D-90DE-4AC5-A38C-A644AAAE3C2C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8BEB2-5F71-4DCF-95B5-34DC15A27221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81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5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97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795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0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72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00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09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6C438-1B79-41A5-A037-87EC942F9FD3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97AF5-BAE5-478B-917D-55E529D7EA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55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02698C7-647C-4BA5-AC13-9F87AB5B6E1D}" type="datetimeFigureOut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25.09.2018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>
              <a:solidFill>
                <a:srgbClr val="DBF5F9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D8E7906-0960-4637-B4BB-5A9591C40545}" type="slidenum">
              <a:rPr lang="ru-RU">
                <a:solidFill>
                  <a:srgbClr val="DBF5F9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7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4885E9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01C4FF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01C4FF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09FFF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image" Target="../media/image10.png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8.wmf"/><Relationship Id="rId10" Type="http://schemas.openxmlformats.org/officeDocument/2006/relationships/image" Target="../media/image6.wmf"/><Relationship Id="rId4" Type="http://schemas.openxmlformats.org/officeDocument/2006/relationships/image" Target="../media/image9.png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22.png"/><Relationship Id="rId21" Type="http://schemas.openxmlformats.org/officeDocument/2006/relationships/image" Target="../media/image20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23" Type="http://schemas.openxmlformats.org/officeDocument/2006/relationships/image" Target="../media/image21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9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Опорный конспект по кинематике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764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428596" y="4357694"/>
            <a:ext cx="8286808" cy="2214578"/>
          </a:xfrm>
          <a:prstGeom prst="rect">
            <a:avLst/>
          </a:prstGeom>
          <a:solidFill>
            <a:schemeClr val="bg1"/>
          </a:solidFill>
          <a:ln w="38100">
            <a:solidFill>
              <a:srgbClr val="7030A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28596" y="1285860"/>
            <a:ext cx="8286808" cy="100013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МЕХАНИЧЕСКОЕ   ДВИЖЕНИЕ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/>
          </a:bodyPr>
          <a:lstStyle/>
          <a:p>
            <a:pPr>
              <a:lnSpc>
                <a:spcPct val="60000"/>
              </a:lnSpc>
              <a:buNone/>
            </a:pPr>
            <a:r>
              <a:rPr lang="ru-RU" dirty="0" smtClean="0"/>
              <a:t> </a:t>
            </a:r>
            <a:r>
              <a:rPr lang="ru-RU" sz="2800" i="1" dirty="0" smtClean="0"/>
              <a:t>– изменение положения тела относительно … </a:t>
            </a:r>
          </a:p>
          <a:p>
            <a:pPr>
              <a:lnSpc>
                <a:spcPct val="60000"/>
              </a:lnSpc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Кинематика                    Динамика              </a:t>
            </a:r>
            <a:r>
              <a:rPr lang="en-US" sz="2800" b="1" dirty="0" smtClean="0">
                <a:solidFill>
                  <a:srgbClr val="002060"/>
                </a:solidFill>
              </a:rPr>
              <a:t>  </a:t>
            </a:r>
            <a:r>
              <a:rPr lang="ru-RU" sz="2800" b="1" dirty="0" smtClean="0">
                <a:solidFill>
                  <a:srgbClr val="002060"/>
                </a:solidFill>
              </a:rPr>
              <a:t> Статика</a:t>
            </a:r>
          </a:p>
          <a:p>
            <a:pPr>
              <a:lnSpc>
                <a:spcPct val="60000"/>
              </a:lnSpc>
              <a:buNone/>
            </a:pPr>
            <a:r>
              <a:rPr lang="ru-RU" sz="2400" i="1" dirty="0" smtClean="0"/>
              <a:t>(где? когда?)                        </a:t>
            </a:r>
            <a:r>
              <a:rPr lang="en-US" sz="2400" i="1" dirty="0" smtClean="0"/>
              <a:t>  </a:t>
            </a:r>
            <a:r>
              <a:rPr lang="ru-RU" sz="2400" i="1" dirty="0" smtClean="0"/>
              <a:t>  (почему?)                  </a:t>
            </a:r>
            <a:r>
              <a:rPr lang="en-US" sz="2400" i="1" dirty="0" smtClean="0"/>
              <a:t> </a:t>
            </a:r>
            <a:r>
              <a:rPr lang="ru-RU" sz="2400" i="1" dirty="0" smtClean="0"/>
              <a:t> (равновесие)</a:t>
            </a:r>
          </a:p>
          <a:p>
            <a:pPr>
              <a:lnSpc>
                <a:spcPct val="60000"/>
              </a:lnSpc>
              <a:buNone/>
            </a:pPr>
            <a:r>
              <a:rPr lang="ru-RU" sz="2400" dirty="0" smtClean="0"/>
              <a:t>                               </a:t>
            </a:r>
            <a:r>
              <a:rPr lang="ru-RU" sz="2800" b="1" dirty="0" smtClean="0">
                <a:solidFill>
                  <a:srgbClr val="002060"/>
                </a:solidFill>
              </a:rPr>
              <a:t>Описывают  движение:</a:t>
            </a:r>
          </a:p>
          <a:p>
            <a:pPr marL="457200" indent="-457200">
              <a:lnSpc>
                <a:spcPct val="60000"/>
              </a:lnSpc>
              <a:buAutoNum type="arabicPeriod"/>
            </a:pPr>
            <a:r>
              <a:rPr lang="ru-RU" sz="2400" dirty="0" smtClean="0"/>
              <a:t>Траектория – </a:t>
            </a:r>
            <a:r>
              <a:rPr lang="ru-RU" sz="2400" i="1" dirty="0" smtClean="0"/>
              <a:t>след                                </a:t>
            </a:r>
            <a:r>
              <a:rPr lang="ru-RU" sz="2400" b="1" dirty="0" smtClean="0">
                <a:solidFill>
                  <a:srgbClr val="0070C0"/>
                </a:solidFill>
              </a:rPr>
              <a:t>СИ</a:t>
            </a:r>
          </a:p>
          <a:p>
            <a:pPr marL="457200" indent="-457200">
              <a:lnSpc>
                <a:spcPct val="60000"/>
              </a:lnSpc>
              <a:buAutoNum type="arabicPeriod"/>
            </a:pPr>
            <a:r>
              <a:rPr lang="ru-RU" sz="2400" dirty="0" smtClean="0"/>
              <a:t>Координата</a:t>
            </a:r>
            <a:r>
              <a:rPr lang="ru-RU" sz="2400" i="1" dirty="0" smtClean="0"/>
              <a:t> – точка на оси       </a:t>
            </a:r>
            <a:r>
              <a:rPr lang="ru-RU" sz="2400" dirty="0" smtClean="0"/>
              <a:t> </a:t>
            </a:r>
            <a:r>
              <a:rPr lang="en-US" sz="2400" b="1" dirty="0" smtClean="0">
                <a:solidFill>
                  <a:srgbClr val="7030A0"/>
                </a:solidFill>
              </a:rPr>
              <a:t>x</a:t>
            </a:r>
            <a:r>
              <a:rPr lang="en-US" sz="2400" dirty="0" smtClean="0"/>
              <a:t>    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00B050"/>
                </a:solidFill>
              </a:rPr>
              <a:t>м</a:t>
            </a:r>
            <a:r>
              <a:rPr lang="ru-RU" sz="2400" dirty="0" smtClean="0"/>
              <a:t>     1км = 1000м</a:t>
            </a:r>
          </a:p>
          <a:p>
            <a:pPr marL="457200" indent="-457200">
              <a:lnSpc>
                <a:spcPct val="60000"/>
              </a:lnSpc>
              <a:buAutoNum type="arabicPeriod"/>
            </a:pPr>
            <a:r>
              <a:rPr lang="ru-RU" sz="2400" dirty="0" smtClean="0"/>
              <a:t>Путь – </a:t>
            </a:r>
            <a:r>
              <a:rPr lang="ru-RU" sz="2400" i="1" dirty="0" smtClean="0"/>
              <a:t>длина траектории </a:t>
            </a:r>
            <a:r>
              <a:rPr lang="en-US" sz="2400" i="1" dirty="0" smtClean="0"/>
              <a:t>         </a:t>
            </a:r>
            <a:r>
              <a:rPr lang="en-US" sz="2400" b="1" dirty="0" smtClean="0">
                <a:solidFill>
                  <a:srgbClr val="7030A0"/>
                </a:solidFill>
              </a:rPr>
              <a:t>s</a:t>
            </a:r>
            <a:r>
              <a:rPr lang="ru-RU" sz="2400" dirty="0" smtClean="0"/>
              <a:t>     </a:t>
            </a:r>
            <a:r>
              <a:rPr lang="ru-RU" sz="2400" b="1" dirty="0" smtClean="0">
                <a:solidFill>
                  <a:srgbClr val="00B050"/>
                </a:solidFill>
              </a:rPr>
              <a:t>м</a:t>
            </a:r>
            <a:r>
              <a:rPr lang="ru-RU" sz="2400" dirty="0" smtClean="0"/>
              <a:t>     1см = 0,01м</a:t>
            </a:r>
          </a:p>
          <a:p>
            <a:pPr marL="457200" indent="-457200">
              <a:lnSpc>
                <a:spcPct val="60000"/>
              </a:lnSpc>
              <a:buAutoNum type="arabicPeriod"/>
            </a:pPr>
            <a:r>
              <a:rPr lang="ru-RU" sz="2400" dirty="0" smtClean="0"/>
              <a:t>Перемещение – </a:t>
            </a:r>
            <a:r>
              <a:rPr lang="ru-RU" sz="2400" i="1" dirty="0" smtClean="0"/>
              <a:t>вектор, </a:t>
            </a:r>
            <a:r>
              <a:rPr lang="ru-RU" sz="2400" i="1" dirty="0" err="1" smtClean="0"/>
              <a:t>соед</a:t>
            </a:r>
            <a:r>
              <a:rPr lang="ru-RU" sz="2400" i="1" dirty="0" smtClean="0"/>
              <a:t>.</a:t>
            </a:r>
            <a:r>
              <a:rPr lang="en-US" sz="2400" i="1" dirty="0" smtClean="0"/>
              <a:t> </a:t>
            </a:r>
            <a:r>
              <a:rPr lang="ru-RU" sz="2400" i="1" dirty="0" smtClean="0"/>
              <a:t> </a:t>
            </a:r>
            <a:r>
              <a:rPr lang="en-US" sz="2400" i="1" dirty="0" smtClean="0"/>
              <a:t> </a:t>
            </a:r>
            <a:r>
              <a:rPr lang="en-US" sz="2400" b="1" dirty="0" smtClean="0">
                <a:solidFill>
                  <a:srgbClr val="7030A0"/>
                </a:solidFill>
              </a:rPr>
              <a:t>s</a:t>
            </a:r>
            <a:r>
              <a:rPr lang="ru-RU" sz="2400" dirty="0" smtClean="0"/>
              <a:t>     </a:t>
            </a:r>
            <a:r>
              <a:rPr lang="ru-RU" sz="2400" b="1" dirty="0" smtClean="0">
                <a:solidFill>
                  <a:srgbClr val="00B050"/>
                </a:solidFill>
              </a:rPr>
              <a:t>м</a:t>
            </a:r>
            <a:r>
              <a:rPr lang="en-US" sz="2400" dirty="0" smtClean="0"/>
              <a:t>                 </a:t>
            </a:r>
            <a:endParaRPr lang="ru-RU" sz="2400" dirty="0" smtClean="0"/>
          </a:p>
          <a:p>
            <a:pPr marL="457200" indent="-457200">
              <a:lnSpc>
                <a:spcPct val="60000"/>
              </a:lnSpc>
              <a:buAutoNum type="arabicPeriod"/>
            </a:pPr>
            <a:r>
              <a:rPr lang="ru-RU" sz="2400" dirty="0" smtClean="0"/>
              <a:t>Скорость – </a:t>
            </a:r>
            <a:r>
              <a:rPr lang="ru-RU" sz="2400" i="1" dirty="0" smtClean="0"/>
              <a:t>быстрота</a:t>
            </a:r>
            <a:r>
              <a:rPr lang="en-US" sz="2400" i="1" dirty="0" smtClean="0"/>
              <a:t>   </a:t>
            </a:r>
            <a:r>
              <a:rPr lang="en-US" sz="2400" dirty="0" smtClean="0"/>
              <a:t>               </a:t>
            </a:r>
            <a:r>
              <a:rPr lang="en-US" sz="2400" b="1" dirty="0" smtClean="0">
                <a:solidFill>
                  <a:srgbClr val="7030A0"/>
                </a:solidFill>
              </a:rPr>
              <a:t>v</a:t>
            </a:r>
            <a:r>
              <a:rPr lang="ru-RU" sz="2400" dirty="0" smtClean="0"/>
              <a:t>   </a:t>
            </a:r>
            <a:r>
              <a:rPr lang="ru-RU" sz="2400" b="1" dirty="0" smtClean="0">
                <a:solidFill>
                  <a:srgbClr val="00B050"/>
                </a:solidFill>
              </a:rPr>
              <a:t>м/с </a:t>
            </a:r>
            <a:r>
              <a:rPr lang="ru-RU" sz="2400" dirty="0" smtClean="0"/>
              <a:t>  3,6км/ч = 1м/с</a:t>
            </a:r>
          </a:p>
          <a:p>
            <a:pPr marL="457200" indent="-457200">
              <a:lnSpc>
                <a:spcPct val="60000"/>
              </a:lnSpc>
              <a:buAutoNum type="arabicPeriod"/>
            </a:pPr>
            <a:r>
              <a:rPr lang="ru-RU" sz="2400" dirty="0" smtClean="0"/>
              <a:t>Время – </a:t>
            </a:r>
            <a:r>
              <a:rPr lang="en-US" sz="2400" dirty="0" smtClean="0"/>
              <a:t>  </a:t>
            </a:r>
            <a:r>
              <a:rPr lang="ru-RU" sz="2400" i="1" dirty="0" smtClean="0"/>
              <a:t>длительность</a:t>
            </a:r>
            <a:r>
              <a:rPr lang="en-US" sz="2400" i="1" dirty="0" smtClean="0"/>
              <a:t> </a:t>
            </a:r>
            <a:r>
              <a:rPr lang="en-US" sz="2400" dirty="0" smtClean="0"/>
              <a:t>            </a:t>
            </a:r>
            <a:r>
              <a:rPr lang="en-US" sz="2400" b="1" dirty="0" smtClean="0">
                <a:solidFill>
                  <a:srgbClr val="7030A0"/>
                </a:solidFill>
              </a:rPr>
              <a:t>t</a:t>
            </a:r>
            <a:r>
              <a:rPr lang="ru-RU" sz="2400" dirty="0" smtClean="0"/>
              <a:t>      </a:t>
            </a:r>
            <a:r>
              <a:rPr lang="ru-RU" sz="2400" b="1" dirty="0" smtClean="0">
                <a:solidFill>
                  <a:srgbClr val="00B050"/>
                </a:solidFill>
              </a:rPr>
              <a:t>с</a:t>
            </a:r>
            <a:r>
              <a:rPr lang="ru-RU" sz="2400" dirty="0" smtClean="0"/>
              <a:t>      1ч = 3600с</a:t>
            </a:r>
          </a:p>
          <a:p>
            <a:pPr marL="457200" indent="-457200">
              <a:lnSpc>
                <a:spcPct val="60000"/>
              </a:lnSpc>
              <a:buNone/>
            </a:pPr>
            <a:r>
              <a:rPr lang="ru-RU" sz="2400" dirty="0" smtClean="0"/>
              <a:t>                                  </a:t>
            </a:r>
            <a:r>
              <a:rPr lang="ru-RU" sz="2800" b="1" dirty="0" smtClean="0">
                <a:solidFill>
                  <a:srgbClr val="002060"/>
                </a:solidFill>
              </a:rPr>
              <a:t>Виды  движения</a:t>
            </a:r>
          </a:p>
          <a:p>
            <a:pPr marL="457200" indent="-457200">
              <a:lnSpc>
                <a:spcPct val="60000"/>
              </a:lnSpc>
              <a:buNone/>
            </a:pPr>
            <a:r>
              <a:rPr lang="ru-RU" sz="2800" dirty="0" smtClean="0"/>
              <a:t>      по траектории                              по скорости</a:t>
            </a:r>
          </a:p>
          <a:p>
            <a:pPr marL="457200" indent="-457200">
              <a:lnSpc>
                <a:spcPct val="60000"/>
              </a:lnSpc>
              <a:buNone/>
            </a:pPr>
            <a:r>
              <a:rPr lang="ru-RU" sz="2800" i="1" dirty="0" err="1" smtClean="0">
                <a:solidFill>
                  <a:srgbClr val="C00000"/>
                </a:solidFill>
              </a:rPr>
              <a:t>прямолин</a:t>
            </a:r>
            <a:r>
              <a:rPr lang="ru-RU" sz="2800" i="1" dirty="0" smtClean="0">
                <a:solidFill>
                  <a:srgbClr val="C00000"/>
                </a:solidFill>
              </a:rPr>
              <a:t>    </a:t>
            </a:r>
            <a:r>
              <a:rPr lang="ru-RU" sz="2800" i="1" dirty="0" err="1" smtClean="0">
                <a:solidFill>
                  <a:srgbClr val="C00000"/>
                </a:solidFill>
              </a:rPr>
              <a:t>криволин</a:t>
            </a:r>
            <a:r>
              <a:rPr lang="ru-RU" sz="2800" i="1" dirty="0" smtClean="0">
                <a:solidFill>
                  <a:srgbClr val="C00000"/>
                </a:solidFill>
              </a:rPr>
              <a:t>           </a:t>
            </a:r>
            <a:r>
              <a:rPr lang="ru-RU" sz="2800" i="1" dirty="0" err="1" smtClean="0">
                <a:solidFill>
                  <a:srgbClr val="C00000"/>
                </a:solidFill>
              </a:rPr>
              <a:t>равномер</a:t>
            </a:r>
            <a:r>
              <a:rPr lang="ru-RU" sz="2800" i="1" dirty="0" smtClean="0">
                <a:solidFill>
                  <a:srgbClr val="C00000"/>
                </a:solidFill>
              </a:rPr>
              <a:t>    </a:t>
            </a:r>
            <a:r>
              <a:rPr lang="ru-RU" sz="2800" i="1" dirty="0" err="1" smtClean="0">
                <a:solidFill>
                  <a:srgbClr val="C00000"/>
                </a:solidFill>
              </a:rPr>
              <a:t>неравномер</a:t>
            </a:r>
            <a:endParaRPr lang="ru-RU" sz="2800" i="1" dirty="0" smtClean="0">
              <a:solidFill>
                <a:srgbClr val="C00000"/>
              </a:solidFill>
            </a:endParaRPr>
          </a:p>
          <a:p>
            <a:pPr marL="457200" indent="-457200">
              <a:lnSpc>
                <a:spcPct val="60000"/>
              </a:lnSpc>
              <a:buNone/>
            </a:pPr>
            <a:r>
              <a:rPr lang="ru-RU" sz="2800" i="1" dirty="0" smtClean="0"/>
              <a:t>                                                  </a:t>
            </a:r>
            <a:r>
              <a:rPr lang="en-US" sz="2800" i="1" dirty="0" smtClean="0"/>
              <a:t>  </a:t>
            </a:r>
            <a:r>
              <a:rPr lang="ru-RU" sz="2800" i="1" dirty="0" smtClean="0"/>
              <a:t> </a:t>
            </a:r>
            <a:r>
              <a:rPr lang="ru-RU" sz="2400" dirty="0" smtClean="0"/>
              <a:t>1с – 5м                1с – 5м</a:t>
            </a:r>
          </a:p>
          <a:p>
            <a:pPr marL="457200" indent="-457200">
              <a:lnSpc>
                <a:spcPct val="60000"/>
              </a:lnSpc>
              <a:buNone/>
            </a:pPr>
            <a:r>
              <a:rPr lang="ru-RU" sz="2400" dirty="0" smtClean="0"/>
              <a:t>                                                             </a:t>
            </a:r>
            <a:r>
              <a:rPr lang="en-US" sz="2400" dirty="0" smtClean="0"/>
              <a:t>  </a:t>
            </a:r>
            <a:r>
              <a:rPr lang="ru-RU" sz="2400" dirty="0" smtClean="0"/>
              <a:t>2с – 10м              2с – 20м</a:t>
            </a:r>
          </a:p>
          <a:p>
            <a:pPr marL="457200" indent="-457200">
              <a:lnSpc>
                <a:spcPct val="60000"/>
              </a:lnSpc>
              <a:buNone/>
            </a:pPr>
            <a:r>
              <a:rPr lang="ru-RU" sz="2400" dirty="0" smtClean="0"/>
              <a:t>                                                            </a:t>
            </a:r>
            <a:r>
              <a:rPr lang="en-US" sz="2400" dirty="0" smtClean="0"/>
              <a:t>  </a:t>
            </a:r>
            <a:r>
              <a:rPr lang="ru-RU" sz="2400" dirty="0" smtClean="0"/>
              <a:t> 3с – 15м              3с – 60м</a:t>
            </a:r>
            <a:endParaRPr lang="ru-RU" sz="24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4179091" y="3464719"/>
            <a:ext cx="164307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4594445" y="3463925"/>
            <a:ext cx="164307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5180017" y="3463925"/>
            <a:ext cx="164307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71472" y="5857892"/>
            <a:ext cx="1071570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3071802" y="5429264"/>
            <a:ext cx="1071570" cy="1000132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 rot="16200000" flipH="1">
            <a:off x="3945478" y="5546356"/>
            <a:ext cx="496476" cy="4426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000496" y="5357826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</a:t>
            </a:r>
            <a:endParaRPr lang="ru-RU" sz="2000" b="1" dirty="0"/>
          </a:p>
        </p:txBody>
      </p:sp>
      <p:sp>
        <p:nvSpPr>
          <p:cNvPr id="19" name="Полилиния 18"/>
          <p:cNvSpPr/>
          <p:nvPr/>
        </p:nvSpPr>
        <p:spPr>
          <a:xfrm>
            <a:off x="1857356" y="5437163"/>
            <a:ext cx="1110927" cy="822960"/>
          </a:xfrm>
          <a:custGeom>
            <a:avLst/>
            <a:gdLst>
              <a:gd name="connsiteX0" fmla="*/ 0 w 1041009"/>
              <a:gd name="connsiteY0" fmla="*/ 822960 h 822960"/>
              <a:gd name="connsiteX1" fmla="*/ 98474 w 1041009"/>
              <a:gd name="connsiteY1" fmla="*/ 597877 h 822960"/>
              <a:gd name="connsiteX2" fmla="*/ 239151 w 1041009"/>
              <a:gd name="connsiteY2" fmla="*/ 330591 h 822960"/>
              <a:gd name="connsiteX3" fmla="*/ 365760 w 1041009"/>
              <a:gd name="connsiteY3" fmla="*/ 133643 h 822960"/>
              <a:gd name="connsiteX4" fmla="*/ 506437 w 1041009"/>
              <a:gd name="connsiteY4" fmla="*/ 35169 h 822960"/>
              <a:gd name="connsiteX5" fmla="*/ 604911 w 1041009"/>
              <a:gd name="connsiteY5" fmla="*/ 7034 h 822960"/>
              <a:gd name="connsiteX6" fmla="*/ 731520 w 1041009"/>
              <a:gd name="connsiteY6" fmla="*/ 35169 h 822960"/>
              <a:gd name="connsiteX7" fmla="*/ 886264 w 1041009"/>
              <a:gd name="connsiteY7" fmla="*/ 218049 h 822960"/>
              <a:gd name="connsiteX8" fmla="*/ 956603 w 1041009"/>
              <a:gd name="connsiteY8" fmla="*/ 386862 h 822960"/>
              <a:gd name="connsiteX9" fmla="*/ 1012874 w 1041009"/>
              <a:gd name="connsiteY9" fmla="*/ 569742 h 822960"/>
              <a:gd name="connsiteX10" fmla="*/ 1041009 w 1041009"/>
              <a:gd name="connsiteY10" fmla="*/ 640080 h 822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41009" h="822960">
                <a:moveTo>
                  <a:pt x="0" y="822960"/>
                </a:moveTo>
                <a:cubicBezTo>
                  <a:pt x="29308" y="751449"/>
                  <a:pt x="58616" y="679938"/>
                  <a:pt x="98474" y="597877"/>
                </a:cubicBezTo>
                <a:cubicBezTo>
                  <a:pt x="138332" y="515816"/>
                  <a:pt x="194603" y="407963"/>
                  <a:pt x="239151" y="330591"/>
                </a:cubicBezTo>
                <a:cubicBezTo>
                  <a:pt x="283699" y="253219"/>
                  <a:pt x="321212" y="182880"/>
                  <a:pt x="365760" y="133643"/>
                </a:cubicBezTo>
                <a:cubicBezTo>
                  <a:pt x="410308" y="84406"/>
                  <a:pt x="466579" y="56271"/>
                  <a:pt x="506437" y="35169"/>
                </a:cubicBezTo>
                <a:cubicBezTo>
                  <a:pt x="546296" y="14068"/>
                  <a:pt x="567397" y="7034"/>
                  <a:pt x="604911" y="7034"/>
                </a:cubicBezTo>
                <a:cubicBezTo>
                  <a:pt x="642425" y="7034"/>
                  <a:pt x="684628" y="0"/>
                  <a:pt x="731520" y="35169"/>
                </a:cubicBezTo>
                <a:cubicBezTo>
                  <a:pt x="778412" y="70338"/>
                  <a:pt x="848750" y="159434"/>
                  <a:pt x="886264" y="218049"/>
                </a:cubicBezTo>
                <a:cubicBezTo>
                  <a:pt x="923778" y="276664"/>
                  <a:pt x="935501" y="328247"/>
                  <a:pt x="956603" y="386862"/>
                </a:cubicBezTo>
                <a:cubicBezTo>
                  <a:pt x="977705" y="445477"/>
                  <a:pt x="998806" y="527539"/>
                  <a:pt x="1012874" y="569742"/>
                </a:cubicBezTo>
                <a:cubicBezTo>
                  <a:pt x="1026942" y="611945"/>
                  <a:pt x="1033975" y="626012"/>
                  <a:pt x="1041009" y="640080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14348" y="5401128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</a:t>
            </a:r>
            <a:endParaRPr lang="ru-RU" sz="2000" b="1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714348" y="5729084"/>
            <a:ext cx="71438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 flipH="1" flipV="1">
            <a:off x="1829220" y="5472566"/>
            <a:ext cx="642942" cy="3571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086134" y="3529672"/>
            <a:ext cx="285752" cy="158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4057866" y="5415196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742484" y="5458498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1871424" y="5556974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815152" y="5500702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28696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Прямоугольник 67"/>
          <p:cNvSpPr/>
          <p:nvPr/>
        </p:nvSpPr>
        <p:spPr>
          <a:xfrm>
            <a:off x="214282" y="4572008"/>
            <a:ext cx="8572560" cy="2071702"/>
          </a:xfrm>
          <a:prstGeom prst="rect">
            <a:avLst/>
          </a:prstGeom>
          <a:solidFill>
            <a:schemeClr val="bg1"/>
          </a:solidFill>
          <a:ln w="38100"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ый треугольник 66"/>
          <p:cNvSpPr/>
          <p:nvPr/>
        </p:nvSpPr>
        <p:spPr>
          <a:xfrm rot="16200000">
            <a:off x="5357818" y="5643578"/>
            <a:ext cx="142876" cy="571504"/>
          </a:xfrm>
          <a:prstGeom prst="rtTriangle">
            <a:avLst/>
          </a:prstGeom>
          <a:solidFill>
            <a:srgbClr val="FFFF00">
              <a:alpha val="54000"/>
            </a:srgbClr>
          </a:solidFill>
          <a:ln w="508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2428868"/>
            <a:ext cx="8001056" cy="1214446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1428736"/>
            <a:ext cx="8358246" cy="928694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Равномерное прямолинейное движение (РПД)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57784"/>
          </a:xfrm>
        </p:spPr>
        <p:txBody>
          <a:bodyPr/>
          <a:lstStyle/>
          <a:p>
            <a:pPr marL="36000">
              <a:lnSpc>
                <a:spcPct val="50000"/>
              </a:lnSpc>
              <a:buNone/>
            </a:pPr>
            <a:r>
              <a:rPr lang="ru-RU" sz="1800" b="1" dirty="0" smtClean="0"/>
              <a:t> •     •     •     •      •     •     •          </a:t>
            </a:r>
            <a:r>
              <a:rPr lang="ru-RU" sz="1400" b="1" dirty="0" smtClean="0"/>
              <a:t> </a:t>
            </a:r>
            <a:r>
              <a:rPr lang="ru-RU" sz="1200" dirty="0" smtClean="0"/>
              <a:t>••••  </a:t>
            </a:r>
            <a:r>
              <a:rPr lang="ru-RU" sz="2800" dirty="0" smtClean="0"/>
              <a:t>любые     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</a:rPr>
              <a:t>t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36000">
              <a:lnSpc>
                <a:spcPct val="50000"/>
              </a:lnSpc>
              <a:buNone/>
            </a:pPr>
            <a:r>
              <a:rPr lang="ru-RU" sz="1800" b="1" dirty="0" smtClean="0"/>
              <a:t>•  •  •  •  •  •  •  •  •  •  •  •  •</a:t>
            </a:r>
            <a:r>
              <a:rPr lang="ru-RU" sz="1800" dirty="0" smtClean="0"/>
              <a:t>            </a:t>
            </a:r>
            <a:r>
              <a:rPr lang="ru-RU" sz="2000" dirty="0" smtClean="0"/>
              <a:t> </a:t>
            </a:r>
            <a:r>
              <a:rPr lang="ru-RU" sz="2800" dirty="0" smtClean="0"/>
              <a:t>равные </a:t>
            </a:r>
            <a:r>
              <a:rPr lang="ru-RU" sz="1100" dirty="0" smtClean="0"/>
              <a:t>••••</a:t>
            </a:r>
            <a:r>
              <a:rPr lang="ru-RU" sz="2400" dirty="0" smtClean="0"/>
              <a:t> </a:t>
            </a:r>
            <a:r>
              <a:rPr lang="ru-RU" sz="2800" dirty="0" smtClean="0"/>
              <a:t> </a:t>
            </a:r>
            <a:r>
              <a:rPr lang="ru-RU" sz="2800" b="1" dirty="0" err="1" smtClean="0">
                <a:solidFill>
                  <a:srgbClr val="C00000"/>
                </a:solidFill>
              </a:rPr>
              <a:t>s</a:t>
            </a:r>
            <a:endParaRPr lang="ru-RU" sz="1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57884" y="1428736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( всплывает пузырек, опускается парашют)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2285992"/>
            <a:ext cx="79296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600" dirty="0" smtClean="0"/>
              <a:t> </a:t>
            </a:r>
            <a:r>
              <a:rPr lang="ru-RU" sz="2800" i="1" dirty="0" smtClean="0"/>
              <a:t>В</a:t>
            </a:r>
            <a:r>
              <a:rPr lang="ru-RU" sz="3200" i="1" dirty="0" smtClean="0"/>
              <a:t>ремя</a:t>
            </a:r>
            <a:r>
              <a:rPr lang="ru-RU" sz="3200" dirty="0" smtClean="0"/>
              <a:t> </a:t>
            </a:r>
            <a:r>
              <a:rPr lang="en-US" sz="3200" dirty="0" smtClean="0"/>
              <a:t> </a:t>
            </a:r>
            <a:r>
              <a:rPr lang="ru-RU" sz="3200" dirty="0" smtClean="0"/>
              <a:t> </a:t>
            </a:r>
            <a:r>
              <a:rPr lang="ru-RU" sz="2800" b="1" dirty="0" err="1" smtClean="0">
                <a:solidFill>
                  <a:srgbClr val="C00000"/>
                </a:solidFill>
              </a:rPr>
              <a:t>t</a:t>
            </a:r>
            <a:r>
              <a:rPr lang="ru-RU" sz="3200" b="1" dirty="0" smtClean="0"/>
              <a:t> </a:t>
            </a:r>
            <a:r>
              <a:rPr lang="ru-RU" sz="3200" dirty="0" smtClean="0"/>
              <a:t>( с – </a:t>
            </a:r>
            <a:r>
              <a:rPr lang="ru-RU" sz="2800" dirty="0" smtClean="0"/>
              <a:t>секунда</a:t>
            </a:r>
            <a:r>
              <a:rPr lang="ru-RU" sz="3200" dirty="0" smtClean="0"/>
              <a:t> )            </a:t>
            </a:r>
            <a:r>
              <a:rPr lang="ru-RU" sz="2800" b="1" dirty="0" smtClean="0"/>
              <a:t>36 км/ч = 10 м/с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2800" i="1" dirty="0" smtClean="0"/>
              <a:t>Путь </a:t>
            </a:r>
            <a:r>
              <a:rPr lang="ru-RU" sz="2800" b="1" i="1" dirty="0" smtClean="0"/>
              <a:t> </a:t>
            </a:r>
            <a:r>
              <a:rPr lang="en-US" sz="2800" b="1" i="1" dirty="0" smtClean="0"/>
              <a:t> </a:t>
            </a:r>
            <a:r>
              <a:rPr lang="ru-RU" sz="2800" b="1" dirty="0" err="1" smtClean="0">
                <a:solidFill>
                  <a:srgbClr val="C00000"/>
                </a:solidFill>
              </a:rPr>
              <a:t>s</a:t>
            </a:r>
            <a:r>
              <a:rPr lang="ru-RU" sz="2800" b="1" dirty="0" smtClean="0"/>
              <a:t> </a:t>
            </a:r>
            <a:r>
              <a:rPr lang="ru-RU" sz="2800" dirty="0" smtClean="0"/>
              <a:t> ( м – метр )                       </a:t>
            </a:r>
            <a:r>
              <a:rPr lang="en-US" sz="2800" dirty="0" smtClean="0"/>
              <a:t> </a:t>
            </a:r>
            <a:r>
              <a:rPr lang="ru-RU" sz="2800" b="1" dirty="0" err="1" smtClean="0"/>
              <a:t>s</a:t>
            </a:r>
            <a:r>
              <a:rPr lang="ru-RU" sz="2800" b="1" dirty="0" smtClean="0"/>
              <a:t> = х – х</a:t>
            </a:r>
            <a:r>
              <a:rPr lang="ru-RU" b="1" dirty="0" smtClean="0"/>
              <a:t>0</a:t>
            </a:r>
            <a:r>
              <a:rPr lang="ru-RU" sz="2800" dirty="0" smtClean="0"/>
              <a:t>        </a:t>
            </a:r>
            <a:endParaRPr lang="ru-RU" dirty="0" smtClean="0"/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i="1" dirty="0" smtClean="0"/>
              <a:t>Скорость </a:t>
            </a:r>
            <a:r>
              <a:rPr lang="en-US" sz="2800" i="1" dirty="0" smtClean="0"/>
              <a:t>   </a:t>
            </a:r>
            <a:r>
              <a:rPr lang="ru-RU" sz="2800" b="1" dirty="0" err="1" smtClean="0">
                <a:solidFill>
                  <a:srgbClr val="C00000"/>
                </a:solidFill>
              </a:rPr>
              <a:t>v</a:t>
            </a:r>
            <a:r>
              <a:rPr lang="ru-RU" sz="2800" b="1" dirty="0" smtClean="0"/>
              <a:t> </a:t>
            </a:r>
            <a:r>
              <a:rPr lang="ru-RU" sz="2800" dirty="0" smtClean="0"/>
              <a:t>( м/с )</a:t>
            </a:r>
            <a:r>
              <a:rPr lang="en-US" dirty="0" smtClean="0"/>
              <a:t>       </a:t>
            </a: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                                </a:t>
            </a:r>
            <a:r>
              <a:rPr lang="ru-RU" sz="2400" b="1" dirty="0" smtClean="0"/>
              <a:t>V = S/</a:t>
            </a:r>
            <a:r>
              <a:rPr lang="ru-RU" sz="2800" b="1" dirty="0" err="1" smtClean="0"/>
              <a:t>t</a:t>
            </a:r>
            <a:r>
              <a:rPr lang="ru-RU" sz="2400" dirty="0" smtClean="0"/>
              <a:t>      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85786" y="3643314"/>
            <a:ext cx="806361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u="sng" dirty="0" smtClean="0"/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Уравнение  движения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           </a:t>
            </a:r>
            <a:r>
              <a:rPr lang="en-US" sz="2800" dirty="0" smtClean="0"/>
              <a:t>v &gt; 0</a:t>
            </a:r>
            <a:r>
              <a:rPr lang="ru-RU" sz="2800" dirty="0" smtClean="0"/>
              <a:t>   вдоль ОХ</a:t>
            </a:r>
            <a:r>
              <a:rPr lang="en-US" sz="2800" dirty="0" smtClean="0"/>
              <a:t> </a:t>
            </a:r>
            <a:r>
              <a:rPr lang="ru-RU" sz="2800" dirty="0" smtClean="0"/>
              <a:t>            </a:t>
            </a:r>
          </a:p>
          <a:p>
            <a:r>
              <a:rPr lang="ru-RU" sz="2800" dirty="0" smtClean="0"/>
              <a:t>      </a:t>
            </a:r>
            <a:r>
              <a:rPr lang="ru-RU" sz="2800" b="1" dirty="0" smtClean="0"/>
              <a:t> х = х</a:t>
            </a:r>
            <a:r>
              <a:rPr lang="ru-RU" sz="2800" b="1" baseline="-25000" dirty="0" smtClean="0"/>
              <a:t>о</a:t>
            </a:r>
            <a:r>
              <a:rPr lang="ru-RU" sz="2800" b="1" dirty="0" smtClean="0"/>
              <a:t> + </a:t>
            </a:r>
            <a:r>
              <a:rPr lang="ru-RU" sz="2800" b="1" dirty="0" err="1" smtClean="0"/>
              <a:t>v</a:t>
            </a:r>
            <a:r>
              <a:rPr lang="ru-RU" sz="2800" b="1" baseline="-25000" dirty="0" err="1" smtClean="0"/>
              <a:t>х</a:t>
            </a:r>
            <a:r>
              <a:rPr lang="ru-RU" sz="2800" b="1" dirty="0" err="1" smtClean="0"/>
              <a:t>t</a:t>
            </a:r>
            <a:r>
              <a:rPr lang="en-US" sz="2800" b="1" dirty="0" smtClean="0"/>
              <a:t>                             </a:t>
            </a:r>
            <a:r>
              <a:rPr lang="en-US" sz="2800" dirty="0" smtClean="0"/>
              <a:t>v &lt; 0</a:t>
            </a:r>
            <a:r>
              <a:rPr lang="ru-RU" sz="2800" dirty="0" smtClean="0"/>
              <a:t>   против  ОХ</a:t>
            </a:r>
          </a:p>
          <a:p>
            <a:r>
              <a:rPr lang="ru-RU" sz="2800" dirty="0" smtClean="0"/>
              <a:t>График  скорости                       График  координаты</a:t>
            </a:r>
            <a:endParaRPr lang="ru-RU" sz="28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-142114" y="5499908"/>
            <a:ext cx="1570842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4215604" y="5571346"/>
            <a:ext cx="1570842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642910" y="5857892"/>
            <a:ext cx="2000264" cy="95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5000628" y="6000768"/>
            <a:ext cx="2000264" cy="95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2910" y="5143512"/>
            <a:ext cx="1714512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2910" y="6072206"/>
            <a:ext cx="1714512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5000628" y="5072074"/>
            <a:ext cx="1714512" cy="50006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5000628" y="5500702"/>
            <a:ext cx="1714512" cy="50006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000628" y="5214950"/>
            <a:ext cx="1785950" cy="100013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14954" y="4616408"/>
            <a:ext cx="336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</a:t>
            </a:r>
            <a:endParaRPr lang="ru-RU" sz="20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17150" y="5643578"/>
            <a:ext cx="230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</a:t>
            </a:r>
            <a:endParaRPr lang="ru-RU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2571736" y="5643578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</a:t>
            </a:r>
            <a:endParaRPr lang="ru-RU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6858016" y="5929330"/>
            <a:ext cx="304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</a:t>
            </a:r>
            <a:endParaRPr lang="ru-RU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4643438" y="5786454"/>
            <a:ext cx="230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</a:t>
            </a:r>
            <a:endParaRPr lang="ru-RU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785918" y="50720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ru-RU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1769984" y="574315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</a:t>
            </a:r>
            <a:endParaRPr lang="ru-RU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2857488" y="5000636"/>
            <a:ext cx="10198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V</a:t>
            </a:r>
            <a:r>
              <a:rPr lang="en-US" sz="2000" dirty="0" smtClean="0"/>
              <a:t>1 </a:t>
            </a:r>
            <a:r>
              <a:rPr lang="en-US" sz="2800" dirty="0" smtClean="0"/>
              <a:t>&gt; 0</a:t>
            </a:r>
          </a:p>
          <a:p>
            <a:r>
              <a:rPr lang="en-US" sz="2800" dirty="0" smtClean="0"/>
              <a:t>V</a:t>
            </a:r>
            <a:r>
              <a:rPr lang="en-US" sz="2000" dirty="0" smtClean="0"/>
              <a:t>2 </a:t>
            </a:r>
            <a:r>
              <a:rPr lang="en-US" sz="2800" dirty="0" smtClean="0"/>
              <a:t>&lt; 0</a:t>
            </a:r>
            <a:endParaRPr lang="ru-RU" sz="2800" dirty="0"/>
          </a:p>
        </p:txBody>
      </p:sp>
      <p:sp>
        <p:nvSpPr>
          <p:cNvPr id="41" name="TextBox 40"/>
          <p:cNvSpPr txBox="1"/>
          <p:nvPr/>
        </p:nvSpPr>
        <p:spPr>
          <a:xfrm>
            <a:off x="6257278" y="595966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</a:t>
            </a:r>
            <a:endParaRPr lang="ru-RU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6275738" y="553103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</a:t>
            </a:r>
            <a:endParaRPr lang="ru-RU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6286512" y="50872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</a:t>
            </a:r>
            <a:endParaRPr lang="ru-RU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4630468" y="4574204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x</a:t>
            </a:r>
            <a:endParaRPr lang="ru-RU" sz="3200" dirty="0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rot="5400000">
            <a:off x="1285852" y="5500702"/>
            <a:ext cx="71438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 flipH="1" flipV="1">
            <a:off x="607191" y="5179231"/>
            <a:ext cx="357190" cy="28575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 flipH="1" flipV="1">
            <a:off x="607191" y="5179231"/>
            <a:ext cx="571504" cy="500066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750067" y="5179231"/>
            <a:ext cx="642942" cy="57150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 flipH="1" flipV="1">
            <a:off x="892943" y="5250669"/>
            <a:ext cx="642942" cy="57150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 flipH="1" flipV="1">
            <a:off x="1136491" y="5379477"/>
            <a:ext cx="500066" cy="42862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5400000" flipH="1" flipV="1">
            <a:off x="1321571" y="5536421"/>
            <a:ext cx="357190" cy="28575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000100" y="5214950"/>
            <a:ext cx="369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err="1" smtClean="0"/>
              <a:t>s</a:t>
            </a:r>
            <a:endParaRPr lang="ru-RU" sz="3600" dirty="0"/>
          </a:p>
        </p:txBody>
      </p:sp>
      <p:sp>
        <p:nvSpPr>
          <p:cNvPr id="61" name="TextBox 60"/>
          <p:cNvSpPr txBox="1"/>
          <p:nvPr/>
        </p:nvSpPr>
        <p:spPr>
          <a:xfrm>
            <a:off x="714348" y="6175074"/>
            <a:ext cx="2265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Путь = площади</a:t>
            </a:r>
            <a:endParaRPr lang="ru-RU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4572000" y="5214950"/>
            <a:ext cx="479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х</a:t>
            </a:r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7072330" y="5000636"/>
            <a:ext cx="18261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V</a:t>
            </a:r>
            <a:r>
              <a:rPr lang="en-US" sz="2000" dirty="0" smtClean="0"/>
              <a:t>1</a:t>
            </a:r>
            <a:r>
              <a:rPr lang="en-US" sz="2800" dirty="0" smtClean="0"/>
              <a:t> = V</a:t>
            </a:r>
            <a:r>
              <a:rPr lang="en-US" sz="2000" dirty="0" smtClean="0"/>
              <a:t>2</a:t>
            </a:r>
            <a:r>
              <a:rPr lang="en-US" sz="2800" dirty="0" smtClean="0"/>
              <a:t> &gt; 0</a:t>
            </a:r>
          </a:p>
          <a:p>
            <a:r>
              <a:rPr lang="en-US" sz="2800" dirty="0" smtClean="0"/>
              <a:t>V</a:t>
            </a:r>
            <a:r>
              <a:rPr lang="en-US" sz="2000" dirty="0" smtClean="0"/>
              <a:t>3</a:t>
            </a:r>
            <a:r>
              <a:rPr lang="en-US" sz="2800" dirty="0" smtClean="0"/>
              <a:t> &lt; 0</a:t>
            </a:r>
            <a:endParaRPr lang="ru-RU" sz="2800" dirty="0"/>
          </a:p>
        </p:txBody>
      </p:sp>
      <p:sp>
        <p:nvSpPr>
          <p:cNvPr id="64" name="TextBox 63"/>
          <p:cNvSpPr txBox="1"/>
          <p:nvPr/>
        </p:nvSpPr>
        <p:spPr>
          <a:xfrm>
            <a:off x="4929190" y="6215082"/>
            <a:ext cx="2890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Скорость = </a:t>
            </a:r>
            <a:r>
              <a:rPr lang="ru-RU" sz="2400" dirty="0" err="1" smtClean="0"/>
              <a:t>угл</a:t>
            </a:r>
            <a:r>
              <a:rPr lang="ru-RU" sz="2400" dirty="0" smtClean="0"/>
              <a:t>. </a:t>
            </a:r>
            <a:r>
              <a:rPr lang="ru-RU" sz="2400" dirty="0" err="1" smtClean="0"/>
              <a:t>коэф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5676371" y="5643578"/>
            <a:ext cx="35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α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94989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49"/>
          <p:cNvSpPr/>
          <p:nvPr/>
        </p:nvSpPr>
        <p:spPr>
          <a:xfrm>
            <a:off x="500034" y="1571612"/>
            <a:ext cx="1643074" cy="7143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00132"/>
          </a:xfrm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Равноускоренное движение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7030A0"/>
                </a:solidFill>
              </a:rPr>
              <a:t>Ускорение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 smtClean="0"/>
              <a:t>–  </a:t>
            </a:r>
            <a:r>
              <a:rPr lang="ru-RU" sz="2800" i="1" dirty="0" smtClean="0"/>
              <a:t>изменение скорости тела за 1с</a:t>
            </a:r>
          </a:p>
          <a:p>
            <a:pPr>
              <a:lnSpc>
                <a:spcPct val="110000"/>
              </a:lnSpc>
              <a:buNone/>
            </a:pPr>
            <a:r>
              <a:rPr lang="ru-RU" sz="2800" i="1" dirty="0" smtClean="0"/>
              <a:t>                           </a:t>
            </a:r>
            <a:r>
              <a:rPr lang="ru-RU" sz="2800" b="1" dirty="0" smtClean="0"/>
              <a:t>[ </a:t>
            </a:r>
            <a:r>
              <a:rPr lang="en-US" sz="2800" b="1" dirty="0" smtClean="0"/>
              <a:t>a</a:t>
            </a:r>
            <a:r>
              <a:rPr lang="ru-RU" sz="2800" b="1" dirty="0" smtClean="0"/>
              <a:t> ] = </a:t>
            </a:r>
            <a:r>
              <a:rPr lang="ru-RU" sz="2800" dirty="0" smtClean="0"/>
              <a:t>м/с</a:t>
            </a:r>
            <a:r>
              <a:rPr lang="ru-RU" sz="2800" baseline="30000" dirty="0" smtClean="0"/>
              <a:t>2</a:t>
            </a:r>
          </a:p>
          <a:p>
            <a:pPr>
              <a:lnSpc>
                <a:spcPct val="110000"/>
              </a:lnSpc>
              <a:buNone/>
            </a:pPr>
            <a:r>
              <a:rPr lang="ru-RU" sz="2800" b="1" dirty="0" smtClean="0">
                <a:solidFill>
                  <a:srgbClr val="00B050"/>
                </a:solidFill>
              </a:rPr>
              <a:t>а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b="1" dirty="0" smtClean="0">
                <a:solidFill>
                  <a:srgbClr val="00B050"/>
                </a:solidFill>
              </a:rPr>
              <a:t>&lt; </a:t>
            </a:r>
            <a:r>
              <a:rPr lang="ru-RU" sz="2400" b="1" dirty="0" smtClean="0">
                <a:solidFill>
                  <a:srgbClr val="00B050"/>
                </a:solidFill>
              </a:rPr>
              <a:t>0</a:t>
            </a:r>
            <a:r>
              <a:rPr lang="ru-RU" sz="2800" b="1" dirty="0" smtClean="0">
                <a:solidFill>
                  <a:srgbClr val="00B050"/>
                </a:solidFill>
              </a:rPr>
              <a:t>    </a:t>
            </a:r>
            <a:r>
              <a:rPr lang="ru-RU" sz="2800" b="1" dirty="0" smtClean="0">
                <a:solidFill>
                  <a:srgbClr val="0070C0"/>
                </a:solidFill>
              </a:rPr>
              <a:t>а      </a:t>
            </a:r>
            <a:r>
              <a:rPr lang="en-US" sz="2800" b="1" dirty="0" smtClean="0">
                <a:solidFill>
                  <a:srgbClr val="0070C0"/>
                </a:solidFill>
              </a:rPr>
              <a:t>v </a:t>
            </a:r>
            <a:r>
              <a:rPr lang="ru-RU" sz="2800" b="1" dirty="0" smtClean="0">
                <a:solidFill>
                  <a:srgbClr val="0070C0"/>
                </a:solidFill>
              </a:rPr>
              <a:t>  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r>
              <a:rPr lang="ru-RU" sz="2800" dirty="0" smtClean="0"/>
              <a:t>равнозамедленное(торможение)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  </a:t>
            </a:r>
            <a:r>
              <a:rPr lang="en-US" sz="2800" b="1" dirty="0" smtClean="0">
                <a:solidFill>
                  <a:srgbClr val="0070C0"/>
                </a:solidFill>
              </a:rPr>
              <a:t>v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endParaRPr lang="ru-RU" sz="2800" dirty="0" smtClean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a</a:t>
            </a:r>
            <a:r>
              <a:rPr lang="ru-RU" sz="2800" b="1" dirty="0" smtClean="0">
                <a:solidFill>
                  <a:srgbClr val="00B050"/>
                </a:solidFill>
              </a:rPr>
              <a:t> &gt; </a:t>
            </a:r>
            <a:r>
              <a:rPr lang="ru-RU" sz="2400" b="1" dirty="0" smtClean="0">
                <a:solidFill>
                  <a:srgbClr val="00B050"/>
                </a:solidFill>
              </a:rPr>
              <a:t>0</a:t>
            </a:r>
            <a:r>
              <a:rPr lang="ru-RU" sz="2800" b="1" dirty="0" smtClean="0">
                <a:solidFill>
                  <a:srgbClr val="00B050"/>
                </a:solidFill>
              </a:rPr>
              <a:t>    </a:t>
            </a:r>
            <a:r>
              <a:rPr lang="en-US" sz="2800" b="1" dirty="0" smtClean="0">
                <a:solidFill>
                  <a:srgbClr val="0070C0"/>
                </a:solidFill>
              </a:rPr>
              <a:t>a</a:t>
            </a:r>
            <a:r>
              <a:rPr lang="ru-RU" sz="2800" b="1" dirty="0" smtClean="0">
                <a:solidFill>
                  <a:srgbClr val="0070C0"/>
                </a:solidFill>
              </a:rPr>
              <a:t>      </a:t>
            </a:r>
            <a:r>
              <a:rPr lang="en-US" sz="2800" b="1" dirty="0" smtClean="0">
                <a:solidFill>
                  <a:srgbClr val="0070C0"/>
                </a:solidFill>
              </a:rPr>
              <a:t>v 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dirty="0" smtClean="0">
                <a:solidFill>
                  <a:srgbClr val="0070C0"/>
                </a:solidFill>
              </a:rPr>
              <a:t>  </a:t>
            </a:r>
            <a:r>
              <a:rPr lang="ru-RU" sz="2800" dirty="0" smtClean="0"/>
              <a:t>равноускоренное ( ускорение</a:t>
            </a:r>
            <a:r>
              <a:rPr lang="ru-RU" sz="2800" b="1" dirty="0" smtClean="0"/>
              <a:t> </a:t>
            </a:r>
            <a:r>
              <a:rPr lang="ru-RU" sz="2800" dirty="0" smtClean="0"/>
              <a:t>)      </a:t>
            </a:r>
            <a:r>
              <a:rPr lang="ru-RU" sz="2800" b="1" dirty="0" smtClean="0"/>
              <a:t>  </a:t>
            </a:r>
            <a:r>
              <a:rPr lang="en-US" sz="2800" b="1" dirty="0" smtClean="0">
                <a:solidFill>
                  <a:srgbClr val="0070C0"/>
                </a:solidFill>
              </a:rPr>
              <a:t>v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2800" i="1" dirty="0" smtClean="0">
              <a:solidFill>
                <a:srgbClr val="0070C0"/>
              </a:solidFill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571472" y="1422900"/>
          <a:ext cx="1495444" cy="90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3" imgW="647640" imgH="393480" progId="Equation.3">
                  <p:embed/>
                </p:oleObj>
              </mc:Choice>
              <mc:Fallback>
                <p:oleObj name="Формула" r:id="rId3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1422900"/>
                        <a:ext cx="1495444" cy="90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86314" y="1455701"/>
            <a:ext cx="35017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</a:t>
            </a:r>
            <a:r>
              <a:rPr lang="en-US" b="1" dirty="0" smtClean="0"/>
              <a:t>0</a:t>
            </a:r>
            <a:r>
              <a:rPr lang="en-US" sz="2400" dirty="0" smtClean="0"/>
              <a:t> – </a:t>
            </a:r>
            <a:r>
              <a:rPr lang="ru-RU" sz="2400" dirty="0" smtClean="0"/>
              <a:t>начальная скорость</a:t>
            </a:r>
            <a:endParaRPr lang="en-US" sz="2400" dirty="0" smtClean="0"/>
          </a:p>
          <a:p>
            <a:r>
              <a:rPr lang="en-US" sz="2400" b="1" dirty="0" smtClean="0"/>
              <a:t>V</a:t>
            </a:r>
            <a:r>
              <a:rPr lang="en-US" sz="2400" dirty="0" smtClean="0"/>
              <a:t> –</a:t>
            </a:r>
            <a:r>
              <a:rPr lang="ru-RU" sz="2400" dirty="0" smtClean="0"/>
              <a:t> мгновенная скорость </a:t>
            </a:r>
            <a:endParaRPr lang="ru-RU" sz="24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285852" y="3143248"/>
          <a:ext cx="728667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2"/>
                <a:gridCol w="2714644"/>
                <a:gridCol w="2143139"/>
              </a:tblGrid>
              <a:tr h="35719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скорость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v = </a:t>
                      </a:r>
                      <a:r>
                        <a:rPr lang="en-US" sz="2400" b="1" kern="12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2400" b="1" kern="1200" baseline="-250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+ at </a:t>
                      </a:r>
                      <a:endParaRPr lang="ru-RU" sz="2400" b="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v = at </a:t>
                      </a:r>
                      <a:r>
                        <a:rPr lang="ru-RU" sz="2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2400" b="1" kern="1200" baseline="-250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= 0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2400" dirty="0" smtClean="0"/>
                        <a:t>путь</a:t>
                      </a:r>
                      <a:endParaRPr lang="ru-RU" sz="2400" dirty="0"/>
                    </a:p>
                    <a:p>
                      <a:r>
                        <a:rPr lang="ru-RU" sz="2400" dirty="0" smtClean="0"/>
                        <a:t>(перемещение)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s = </a:t>
                      </a:r>
                      <a:r>
                        <a:rPr lang="en-US" sz="2400" b="1" kern="12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2400" b="1" kern="1200" baseline="-250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2400" b="1" kern="12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+ at</a:t>
                      </a:r>
                      <a:r>
                        <a:rPr lang="en-US" sz="2400" b="1" kern="1200" baseline="30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/2 </a:t>
                      </a:r>
                      <a:endParaRPr lang="ru-RU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s =  at</a:t>
                      </a:r>
                      <a:r>
                        <a:rPr lang="en-US" sz="2400" b="1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endParaRPr lang="ru-RU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s = ( v</a:t>
                      </a:r>
                      <a:r>
                        <a:rPr lang="en-US" sz="2400" b="1" kern="1200" baseline="30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– v</a:t>
                      </a:r>
                      <a:r>
                        <a:rPr lang="en-US" sz="2400" b="1" kern="1200" baseline="-25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2400" b="1" kern="1200" baseline="30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)/2a </a:t>
                      </a:r>
                      <a:endParaRPr lang="ru-RU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s = v</a:t>
                      </a:r>
                      <a:r>
                        <a:rPr lang="en-US" sz="2400" b="1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/2a</a:t>
                      </a:r>
                      <a:endParaRPr lang="ru-RU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координата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x = x</a:t>
                      </a:r>
                      <a:r>
                        <a:rPr lang="en-US" sz="2400" b="1" kern="1200" baseline="-25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n-US" sz="2400" b="1" kern="12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sz="2400" b="1" kern="1200" baseline="-250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2400" b="1" kern="1200" dirty="0" err="1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 + at</a:t>
                      </a:r>
                      <a:r>
                        <a:rPr lang="en-US" sz="2400" b="1" kern="1200" baseline="300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/2 </a:t>
                      </a:r>
                      <a:endParaRPr lang="ru-RU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x = x</a:t>
                      </a:r>
                      <a:r>
                        <a:rPr lang="en-US" sz="2400" b="1" kern="1200" baseline="-25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2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+ at</a:t>
                      </a:r>
                      <a:r>
                        <a:rPr lang="en-US" sz="2400" b="1" kern="1200" baseline="300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4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/2</a:t>
                      </a:r>
                      <a:endParaRPr lang="ru-RU" sz="2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rot="5400000" flipH="1" flipV="1">
            <a:off x="762" y="5785660"/>
            <a:ext cx="128588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42910" y="6215082"/>
            <a:ext cx="171451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642910" y="5286388"/>
            <a:ext cx="1285884" cy="57150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7158" y="4896161"/>
            <a:ext cx="324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endParaRPr lang="ru-RU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85720" y="5610541"/>
            <a:ext cx="428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1600" dirty="0" smtClean="0"/>
              <a:t>0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071670" y="6110607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ru-RU" sz="24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>
            <a:off x="750861" y="5965049"/>
            <a:ext cx="499272" cy="79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1143770" y="5857892"/>
            <a:ext cx="713586" cy="79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148812" y="5630699"/>
            <a:ext cx="325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</a:t>
            </a:r>
            <a:endParaRPr lang="ru-RU" sz="2800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 flipH="1" flipV="1">
            <a:off x="2929720" y="5785660"/>
            <a:ext cx="128588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571868" y="6215082"/>
            <a:ext cx="171451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6500826" y="6143644"/>
            <a:ext cx="171451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999122" y="6143644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ru-RU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7929586" y="6072206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ru-RU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3286116" y="5000636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endParaRPr lang="ru-RU" sz="2400" dirty="0"/>
          </a:p>
        </p:txBody>
      </p:sp>
      <p:cxnSp>
        <p:nvCxnSpPr>
          <p:cNvPr id="37" name="Прямая со стрелкой 36"/>
          <p:cNvCxnSpPr/>
          <p:nvPr/>
        </p:nvCxnSpPr>
        <p:spPr>
          <a:xfrm rot="5400000" flipH="1" flipV="1">
            <a:off x="5858678" y="5785660"/>
            <a:ext cx="128588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168684" y="4929198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ru-RU" sz="24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6500826" y="5715016"/>
            <a:ext cx="1285884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олилиния 41"/>
          <p:cNvSpPr/>
          <p:nvPr/>
        </p:nvSpPr>
        <p:spPr>
          <a:xfrm>
            <a:off x="3566160" y="5347062"/>
            <a:ext cx="1097280" cy="722812"/>
          </a:xfrm>
          <a:custGeom>
            <a:avLst/>
            <a:gdLst>
              <a:gd name="connsiteX0" fmla="*/ 0 w 1097280"/>
              <a:gd name="connsiteY0" fmla="*/ 505098 h 722812"/>
              <a:gd name="connsiteX1" fmla="*/ 65314 w 1097280"/>
              <a:gd name="connsiteY1" fmla="*/ 348344 h 722812"/>
              <a:gd name="connsiteX2" fmla="*/ 156754 w 1097280"/>
              <a:gd name="connsiteY2" fmla="*/ 204652 h 722812"/>
              <a:gd name="connsiteX3" fmla="*/ 248194 w 1097280"/>
              <a:gd name="connsiteY3" fmla="*/ 100149 h 722812"/>
              <a:gd name="connsiteX4" fmla="*/ 352697 w 1097280"/>
              <a:gd name="connsiteY4" fmla="*/ 21772 h 722812"/>
              <a:gd name="connsiteX5" fmla="*/ 431074 w 1097280"/>
              <a:gd name="connsiteY5" fmla="*/ 8709 h 722812"/>
              <a:gd name="connsiteX6" fmla="*/ 600891 w 1097280"/>
              <a:gd name="connsiteY6" fmla="*/ 74024 h 722812"/>
              <a:gd name="connsiteX7" fmla="*/ 796834 w 1097280"/>
              <a:gd name="connsiteY7" fmla="*/ 243841 h 722812"/>
              <a:gd name="connsiteX8" fmla="*/ 940526 w 1097280"/>
              <a:gd name="connsiteY8" fmla="*/ 426721 h 722812"/>
              <a:gd name="connsiteX9" fmla="*/ 1071154 w 1097280"/>
              <a:gd name="connsiteY9" fmla="*/ 674915 h 722812"/>
              <a:gd name="connsiteX10" fmla="*/ 1097280 w 1097280"/>
              <a:gd name="connsiteY10" fmla="*/ 714104 h 722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97280" h="722812">
                <a:moveTo>
                  <a:pt x="0" y="505098"/>
                </a:moveTo>
                <a:cubicBezTo>
                  <a:pt x="19594" y="451758"/>
                  <a:pt x="39188" y="398418"/>
                  <a:pt x="65314" y="348344"/>
                </a:cubicBezTo>
                <a:cubicBezTo>
                  <a:pt x="91440" y="298270"/>
                  <a:pt x="126274" y="246018"/>
                  <a:pt x="156754" y="204652"/>
                </a:cubicBezTo>
                <a:cubicBezTo>
                  <a:pt x="187234" y="163286"/>
                  <a:pt x="215537" y="130629"/>
                  <a:pt x="248194" y="100149"/>
                </a:cubicBezTo>
                <a:cubicBezTo>
                  <a:pt x="280851" y="69669"/>
                  <a:pt x="322217" y="37012"/>
                  <a:pt x="352697" y="21772"/>
                </a:cubicBezTo>
                <a:cubicBezTo>
                  <a:pt x="383177" y="6532"/>
                  <a:pt x="389708" y="0"/>
                  <a:pt x="431074" y="8709"/>
                </a:cubicBezTo>
                <a:cubicBezTo>
                  <a:pt x="472440" y="17418"/>
                  <a:pt x="539931" y="34835"/>
                  <a:pt x="600891" y="74024"/>
                </a:cubicBezTo>
                <a:cubicBezTo>
                  <a:pt x="661851" y="113213"/>
                  <a:pt x="740228" y="185058"/>
                  <a:pt x="796834" y="243841"/>
                </a:cubicBezTo>
                <a:cubicBezTo>
                  <a:pt x="853440" y="302624"/>
                  <a:pt x="894806" y="354875"/>
                  <a:pt x="940526" y="426721"/>
                </a:cubicBezTo>
                <a:cubicBezTo>
                  <a:pt x="986246" y="498567"/>
                  <a:pt x="1045028" y="627018"/>
                  <a:pt x="1071154" y="674915"/>
                </a:cubicBezTo>
                <a:cubicBezTo>
                  <a:pt x="1097280" y="722812"/>
                  <a:pt x="1097280" y="718458"/>
                  <a:pt x="1097280" y="714104"/>
                </a:cubicBezTo>
              </a:path>
            </a:pathLst>
          </a:cu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3208555" y="5617452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r>
              <a:rPr lang="en-US" sz="1600" dirty="0" smtClean="0"/>
              <a:t>0</a:t>
            </a:r>
            <a:endParaRPr lang="ru-RU" sz="2400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 rot="5400000" flipH="1" flipV="1">
            <a:off x="8215338" y="2903176"/>
            <a:ext cx="285752" cy="1588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8215338" y="2428868"/>
            <a:ext cx="285752" cy="1588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5400000" flipH="1" flipV="1">
            <a:off x="1715274" y="2428074"/>
            <a:ext cx="285752" cy="1588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>
            <a:off x="1929588" y="2457308"/>
            <a:ext cx="285752" cy="1588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 flipH="1" flipV="1">
            <a:off x="1715274" y="2928140"/>
            <a:ext cx="285752" cy="1588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rot="5400000" flipH="1" flipV="1">
            <a:off x="1929588" y="2928140"/>
            <a:ext cx="285752" cy="1588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6200000" flipV="1">
            <a:off x="1285852" y="5572140"/>
            <a:ext cx="214314" cy="21431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0800000">
            <a:off x="1142976" y="5643578"/>
            <a:ext cx="357190" cy="28575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10800000">
            <a:off x="1000100" y="5786454"/>
            <a:ext cx="500066" cy="42862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1000100" y="6000768"/>
            <a:ext cx="285752" cy="21431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880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712968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7437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38"/>
          <p:cNvSpPr/>
          <p:nvPr/>
        </p:nvSpPr>
        <p:spPr>
          <a:xfrm>
            <a:off x="146042" y="4714884"/>
            <a:ext cx="8929718" cy="208852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286380" y="1571612"/>
            <a:ext cx="3000396" cy="857256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57356" y="1187126"/>
            <a:ext cx="3071834" cy="3357586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1"/>
            <a:ext cx="8229600" cy="57148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Свободное  падение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557832"/>
            <a:ext cx="8589274" cy="69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i="1" dirty="0" smtClean="0"/>
              <a:t> – движение под действием силы тяжести – равноускоренное</a:t>
            </a:r>
          </a:p>
          <a:p>
            <a:pPr>
              <a:lnSpc>
                <a:spcPct val="80000"/>
              </a:lnSpc>
            </a:pPr>
            <a:r>
              <a:rPr lang="ru-RU" sz="2400" i="1" dirty="0" smtClean="0"/>
              <a:t> – тела</a:t>
            </a:r>
            <a:r>
              <a:rPr lang="en-US" sz="2400" i="1" dirty="0" smtClean="0"/>
              <a:t> </a:t>
            </a:r>
            <a:r>
              <a:rPr lang="ru-RU" sz="2400" i="1" dirty="0" smtClean="0"/>
              <a:t>разной массы падают с одинаковым ускорением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142984"/>
            <a:ext cx="1629929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000232" y="1214422"/>
          <a:ext cx="22256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Формула" r:id="rId5" imgW="672840" imgH="228600" progId="Equation.3">
                  <p:embed/>
                </p:oleObj>
              </mc:Choice>
              <mc:Fallback>
                <p:oleObj name="Формула" r:id="rId5" imgW="6728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1214422"/>
                        <a:ext cx="2225675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044374" y="1700840"/>
          <a:ext cx="23209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Формула" r:id="rId7" imgW="850680" imgH="419040" progId="Equation.3">
                  <p:embed/>
                </p:oleObj>
              </mc:Choice>
              <mc:Fallback>
                <p:oleObj name="Формула" r:id="rId7" imgW="8506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374" y="1700840"/>
                        <a:ext cx="232092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2000232" y="2519021"/>
          <a:ext cx="1943100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Формула" r:id="rId9" imgW="711000" imgH="444240" progId="Equation.3">
                  <p:embed/>
                </p:oleObj>
              </mc:Choice>
              <mc:Fallback>
                <p:oleObj name="Формула" r:id="rId9" imgW="7110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2519021"/>
                        <a:ext cx="1943100" cy="1214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1785918" y="3429000"/>
          <a:ext cx="31178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Формула" r:id="rId11" imgW="1143000" imgH="419040" progId="Equation.3">
                  <p:embed/>
                </p:oleObj>
              </mc:Choice>
              <mc:Fallback>
                <p:oleObj name="Формула" r:id="rId11" imgW="11430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18" y="3429000"/>
                        <a:ext cx="311785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286380" y="1088392"/>
            <a:ext cx="3267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a = g = 9</a:t>
            </a:r>
            <a:r>
              <a:rPr lang="ru-RU" sz="2800" b="1" dirty="0" smtClean="0">
                <a:solidFill>
                  <a:srgbClr val="002060"/>
                </a:solidFill>
              </a:rPr>
              <a:t>,8</a:t>
            </a:r>
            <a:r>
              <a:rPr lang="en-US" sz="2800" b="1" dirty="0" smtClean="0">
                <a:solidFill>
                  <a:srgbClr val="002060"/>
                </a:solidFill>
              </a:rPr>
              <a:t>1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cs typeface="Times New Roman"/>
              </a:rPr>
              <a:t>≈ 10м/с²</a:t>
            </a:r>
            <a:endParaRPr lang="en-US" sz="2800" b="1" dirty="0" smtClean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57818" y="1476076"/>
            <a:ext cx="29289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24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вниз </a:t>
            </a:r>
            <a:r>
              <a:rPr lang="en-US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 </a:t>
            </a:r>
            <a:r>
              <a:rPr lang="en-US" sz="28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g &gt; 0  (+)</a:t>
            </a:r>
            <a:endParaRPr lang="en-US" sz="2800" dirty="0" smtClean="0"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 marL="514350" indent="-514350"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вверх </a:t>
            </a:r>
            <a:r>
              <a:rPr lang="en-US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g &lt; 0  (</a:t>
            </a:r>
            <a:r>
              <a:rPr lang="ru-RU" sz="2800" dirty="0" smtClean="0"/>
              <a:t>–</a:t>
            </a:r>
            <a:r>
              <a:rPr lang="en-US" sz="2800" b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)</a:t>
            </a:r>
            <a:endParaRPr lang="ru-RU" sz="2800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 flipH="1" flipV="1">
            <a:off x="4537075" y="3535363"/>
            <a:ext cx="2070908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572132" y="3714752"/>
            <a:ext cx="264320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572132" y="2714620"/>
            <a:ext cx="2357454" cy="18573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14942" y="34290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5072066" y="2500306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000" dirty="0" smtClean="0"/>
              <a:t>0</a:t>
            </a:r>
            <a:endParaRPr lang="ru-RU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8072462" y="3643314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</a:t>
            </a:r>
            <a:endParaRPr lang="ru-RU" sz="2400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5572132" y="4500570"/>
            <a:ext cx="2286016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113010" y="4214818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000" dirty="0" smtClean="0"/>
              <a:t>k</a:t>
            </a:r>
            <a:endParaRPr lang="ru-RU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6800226" y="2643182"/>
            <a:ext cx="132921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V</a:t>
            </a:r>
            <a:r>
              <a:rPr lang="en-US" sz="2000" dirty="0" smtClean="0"/>
              <a:t>0</a:t>
            </a:r>
            <a:r>
              <a:rPr lang="en-US" sz="2800" dirty="0" smtClean="0"/>
              <a:t> = V</a:t>
            </a:r>
            <a:r>
              <a:rPr lang="en-US" sz="2400" dirty="0" smtClean="0"/>
              <a:t>k</a:t>
            </a:r>
          </a:p>
          <a:p>
            <a:r>
              <a:rPr lang="en-US" sz="2400" dirty="0" smtClean="0"/>
              <a:t>t(  ) = t(  )</a:t>
            </a:r>
            <a:endParaRPr lang="ru-RU" sz="2800" dirty="0"/>
          </a:p>
        </p:txBody>
      </p:sp>
      <p:cxnSp>
        <p:nvCxnSpPr>
          <p:cNvPr id="29" name="Прямая со стрелкой 28"/>
          <p:cNvCxnSpPr/>
          <p:nvPr/>
        </p:nvCxnSpPr>
        <p:spPr>
          <a:xfrm rot="5400000" flipH="1" flipV="1">
            <a:off x="7001686" y="3285330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 flipV="1">
            <a:off x="7716066" y="3332670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14282" y="4578395"/>
            <a:ext cx="24193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" name="TextBox 36"/>
          <p:cNvSpPr txBox="1"/>
          <p:nvPr/>
        </p:nvSpPr>
        <p:spPr>
          <a:xfrm>
            <a:off x="2786050" y="4786322"/>
            <a:ext cx="6357950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Тело брошено горизонтально</a:t>
            </a:r>
            <a:endParaRPr lang="en-US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ОХ: движение равномерное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S = 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ОУ: свободное падение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7883112" y="5686322"/>
          <a:ext cx="1189482" cy="95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Формула" r:id="rId14" imgW="520560" imgH="419040" progId="Equation.3">
                  <p:embed/>
                </p:oleObj>
              </mc:Choice>
              <mc:Fallback>
                <p:oleObj name="Формула" r:id="rId14" imgW="5205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3112" y="5686322"/>
                        <a:ext cx="1189482" cy="95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238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98806"/>
            <a:ext cx="8401113" cy="5954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97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07481"/>
            <a:ext cx="2857488" cy="2423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925166" y="885368"/>
            <a:ext cx="6218834" cy="2456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dirty="0" smtClean="0"/>
              <a:t>                    </a:t>
            </a:r>
            <a:r>
              <a:rPr lang="ru-RU" sz="2400" b="1" dirty="0" smtClean="0">
                <a:solidFill>
                  <a:srgbClr val="0070C0"/>
                </a:solidFill>
              </a:rPr>
              <a:t>Особенности:</a:t>
            </a:r>
          </a:p>
          <a:p>
            <a:pPr>
              <a:lnSpc>
                <a:spcPct val="80000"/>
              </a:lnSpc>
            </a:pPr>
            <a:r>
              <a:rPr lang="ru-RU" sz="2400" i="1" dirty="0" smtClean="0"/>
              <a:t>– криволинейное, путь  </a:t>
            </a:r>
            <a:r>
              <a:rPr lang="ru-RU" sz="2400" b="1" i="1" dirty="0" smtClean="0">
                <a:latin typeface="Times New Roman"/>
                <a:cs typeface="Times New Roman"/>
              </a:rPr>
              <a:t>≠</a:t>
            </a:r>
            <a:r>
              <a:rPr lang="ru-RU" sz="2400" i="1" dirty="0" smtClean="0"/>
              <a:t>  перемещению</a:t>
            </a:r>
          </a:p>
          <a:p>
            <a:pPr>
              <a:lnSpc>
                <a:spcPct val="80000"/>
              </a:lnSpc>
            </a:pPr>
            <a:r>
              <a:rPr lang="ru-RU" sz="2400" i="1" dirty="0" smtClean="0"/>
              <a:t>– скорость направлена по касательной</a:t>
            </a:r>
          </a:p>
          <a:p>
            <a:pPr>
              <a:lnSpc>
                <a:spcPct val="80000"/>
              </a:lnSpc>
            </a:pPr>
            <a:r>
              <a:rPr lang="ru-RU" sz="2400" i="1" dirty="0" smtClean="0"/>
              <a:t>– ускорение направлено к центру</a:t>
            </a:r>
          </a:p>
          <a:p>
            <a:pPr>
              <a:lnSpc>
                <a:spcPct val="80000"/>
              </a:lnSpc>
            </a:pPr>
            <a:r>
              <a:rPr lang="ru-RU" sz="2400" dirty="0" smtClean="0"/>
              <a:t>                       </a:t>
            </a:r>
            <a:r>
              <a:rPr lang="ru-RU" sz="2400" b="1" dirty="0" smtClean="0">
                <a:solidFill>
                  <a:srgbClr val="0070C0"/>
                </a:solidFill>
              </a:rPr>
              <a:t>Параметры:</a:t>
            </a:r>
          </a:p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srgbClr val="7030A0"/>
                </a:solidFill>
              </a:rPr>
              <a:t>Период</a:t>
            </a:r>
            <a:r>
              <a:rPr lang="ru-RU" sz="2400" dirty="0" smtClean="0"/>
              <a:t> – </a:t>
            </a:r>
            <a:r>
              <a:rPr lang="ru-RU" sz="2400" i="1" dirty="0" smtClean="0"/>
              <a:t>время одного оборота</a:t>
            </a:r>
          </a:p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srgbClr val="7030A0"/>
                </a:solidFill>
              </a:rPr>
              <a:t>Частота</a:t>
            </a:r>
            <a:r>
              <a:rPr lang="ru-RU" sz="2400" dirty="0" smtClean="0"/>
              <a:t> – </a:t>
            </a:r>
            <a:r>
              <a:rPr lang="ru-RU" sz="2400" i="1" dirty="0" smtClean="0"/>
              <a:t>число оборотов за 1с</a:t>
            </a:r>
          </a:p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srgbClr val="7030A0"/>
                </a:solidFill>
              </a:rPr>
              <a:t>Угловая скорость </a:t>
            </a:r>
            <a:r>
              <a:rPr lang="ru-RU" sz="2400" dirty="0" smtClean="0"/>
              <a:t>– </a:t>
            </a:r>
            <a:r>
              <a:rPr lang="ru-RU" sz="2400" i="1" dirty="0" smtClean="0"/>
              <a:t>число оборотов за 2</a:t>
            </a:r>
            <a:r>
              <a:rPr lang="el-GR" sz="2400" i="1" dirty="0" smtClean="0">
                <a:latin typeface="Times New Roman"/>
                <a:cs typeface="Times New Roman"/>
              </a:rPr>
              <a:t>π</a:t>
            </a:r>
            <a:r>
              <a:rPr lang="ru-RU" sz="2400" i="1" dirty="0" smtClean="0">
                <a:latin typeface="Times New Roman"/>
                <a:cs typeface="Times New Roman"/>
              </a:rPr>
              <a:t>(с)</a:t>
            </a:r>
            <a:endParaRPr lang="ru-RU" sz="2000" i="1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0"/>
            <a:ext cx="8229600" cy="857232"/>
          </a:xfrm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Движение  по  окружности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2876" y="3398668"/>
          <a:ext cx="8858280" cy="3221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656"/>
                <a:gridCol w="1771656"/>
                <a:gridCol w="1771656"/>
                <a:gridCol w="1771656"/>
                <a:gridCol w="1771656"/>
              </a:tblGrid>
              <a:tr h="10304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Период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Частота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Линейная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скорость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Угловая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скорость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Ускорение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09538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09538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00034" y="4572008"/>
          <a:ext cx="884237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4" imgW="444240" imgH="393480" progId="Equation.3">
                  <p:embed/>
                </p:oleObj>
              </mc:Choice>
              <mc:Fallback>
                <p:oleObj name="Equation" r:id="rId4" imgW="444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4572008"/>
                        <a:ext cx="884237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69890" y="5715016"/>
          <a:ext cx="7874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6" imgW="406080" imgH="393480" progId="Equation.3">
                  <p:embed/>
                </p:oleObj>
              </mc:Choice>
              <mc:Fallback>
                <p:oleObj name="Equation" r:id="rId6" imgW="406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890" y="5715016"/>
                        <a:ext cx="787400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285984" y="4572008"/>
          <a:ext cx="100012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8" imgW="431640" imgH="393480" progId="Equation.3">
                  <p:embed/>
                </p:oleObj>
              </mc:Choice>
              <mc:Fallback>
                <p:oleObj name="Equation" r:id="rId8" imgW="431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4572008"/>
                        <a:ext cx="1000125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285984" y="5643578"/>
          <a:ext cx="100012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0" imgW="406080" imgH="393480" progId="Equation.3">
                  <p:embed/>
                </p:oleObj>
              </mc:Choice>
              <mc:Fallback>
                <p:oleObj name="Equation" r:id="rId10" imgW="406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5643578"/>
                        <a:ext cx="1000125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929058" y="4643446"/>
          <a:ext cx="1143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2" imgW="571320" imgH="393480" progId="Equation.3">
                  <p:embed/>
                </p:oleObj>
              </mc:Choice>
              <mc:Fallback>
                <p:oleObj name="Equation" r:id="rId12" imgW="5713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4643446"/>
                        <a:ext cx="11430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5715008" y="5572140"/>
          <a:ext cx="1244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Формула" r:id="rId14" imgW="507960" imgH="393480" progId="Equation.3">
                  <p:embed/>
                </p:oleObj>
              </mc:Choice>
              <mc:Fallback>
                <p:oleObj name="Формула" r:id="rId14" imgW="507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8" y="5572140"/>
                        <a:ext cx="12446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7500958" y="4500570"/>
          <a:ext cx="950912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6" imgW="469800" imgH="419040" progId="Equation.3">
                  <p:embed/>
                </p:oleObj>
              </mc:Choice>
              <mc:Fallback>
                <p:oleObj name="Equation" r:id="rId16" imgW="4698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58" y="4500570"/>
                        <a:ext cx="950912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5643570" y="4714884"/>
          <a:ext cx="13684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Формула" r:id="rId18" imgW="558720" imgH="177480" progId="Equation.3">
                  <p:embed/>
                </p:oleObj>
              </mc:Choice>
              <mc:Fallback>
                <p:oleObj name="Формула" r:id="rId18" imgW="5587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4714884"/>
                        <a:ext cx="1368425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3786182" y="5857892"/>
          <a:ext cx="1571637" cy="431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Формула" r:id="rId20" imgW="647640" imgH="177480" progId="Equation.3">
                  <p:embed/>
                </p:oleObj>
              </mc:Choice>
              <mc:Fallback>
                <p:oleObj name="Формула" r:id="rId20" imgW="6476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2" y="5857892"/>
                        <a:ext cx="1571637" cy="4314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7392988" y="5643563"/>
          <a:ext cx="131127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Формула" r:id="rId22" imgW="647640" imgH="419040" progId="Equation.3">
                  <p:embed/>
                </p:oleObj>
              </mc:Choice>
              <mc:Fallback>
                <p:oleObj name="Формула" r:id="rId22" imgW="6476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988" y="5643563"/>
                        <a:ext cx="1311275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444554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Поток">
      <a:dk1>
        <a:sysClr val="windowText" lastClr="000000"/>
      </a:dk1>
      <a:lt1>
        <a:sysClr val="window" lastClr="F4F4F4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479</Words>
  <Application>Microsoft Office PowerPoint</Application>
  <PresentationFormat>Экран (4:3)</PresentationFormat>
  <Paragraphs>111</Paragraphs>
  <Slides>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Тема Office</vt:lpstr>
      <vt:lpstr>Аспект</vt:lpstr>
      <vt:lpstr>Формула</vt:lpstr>
      <vt:lpstr>Equation</vt:lpstr>
      <vt:lpstr>Опорный конспект по кинематике</vt:lpstr>
      <vt:lpstr>МЕХАНИЧЕСКОЕ   ДВИЖЕНИЕ</vt:lpstr>
      <vt:lpstr>Равномерное прямолинейное движение (РПД)</vt:lpstr>
      <vt:lpstr>Равноускоренное движение</vt:lpstr>
      <vt:lpstr>Презентация PowerPoint</vt:lpstr>
      <vt:lpstr>Свободное  падение</vt:lpstr>
      <vt:lpstr>Презентация PowerPoint</vt:lpstr>
      <vt:lpstr>Движение  по  окружности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Опорный конспект по кинематике</dc:title>
  <dc:creator>Admin</dc:creator>
  <cp:lastModifiedBy>Admin</cp:lastModifiedBy>
  <cp:revision>2</cp:revision>
  <dcterms:created xsi:type="dcterms:W3CDTF">2018-09-25T17:44:05Z</dcterms:created>
  <dcterms:modified xsi:type="dcterms:W3CDTF">2018-09-25T18:37:28Z</dcterms:modified>
</cp:coreProperties>
</file>