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E124-2013-4917-8AE0-456CEF91D953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E66C-F168-46E0-AB90-93026B1A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dirty="0" smtClean="0"/>
              <a:t>История как наука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136904" cy="4680520"/>
          </a:xfrm>
        </p:spPr>
        <p:txBody>
          <a:bodyPr>
            <a:normAutofit fontScale="92500" lnSpcReduction="10000"/>
          </a:bodyPr>
          <a:lstStyle/>
          <a:p>
            <a:pPr marL="514350" indent="-514350" algn="l"/>
            <a:r>
              <a:rPr lang="ru-RU" dirty="0" smtClean="0"/>
              <a:t>1.Происхождение и значение понятия                   « история».</a:t>
            </a:r>
            <a:endParaRPr lang="ru-RU" dirty="0"/>
          </a:p>
          <a:p>
            <a:pPr marL="514350" indent="-514350" algn="l"/>
            <a:r>
              <a:rPr lang="ru-RU" dirty="0" smtClean="0"/>
              <a:t>2.Функции истории как науки.</a:t>
            </a:r>
          </a:p>
          <a:p>
            <a:pPr marL="514350" indent="-514350" algn="l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Историческое событие и исторический факт. </a:t>
            </a:r>
          </a:p>
          <a:p>
            <a:pPr marL="514350" indent="-514350" algn="l"/>
            <a:r>
              <a:rPr lang="ru-RU" dirty="0" smtClean="0"/>
              <a:t>4. </a:t>
            </a:r>
            <a:r>
              <a:rPr lang="ru-RU" dirty="0"/>
              <a:t>Исторические источники, их </a:t>
            </a:r>
            <a:r>
              <a:rPr lang="ru-RU" dirty="0" smtClean="0"/>
              <a:t>виды</a:t>
            </a:r>
            <a:r>
              <a:rPr lang="ru-RU" dirty="0"/>
              <a:t>.</a:t>
            </a:r>
            <a:endParaRPr lang="ru-RU" dirty="0" smtClean="0"/>
          </a:p>
          <a:p>
            <a:pPr marL="514350" indent="-514350" algn="l"/>
            <a:r>
              <a:rPr lang="ru-RU" dirty="0" smtClean="0"/>
              <a:t>5</a:t>
            </a:r>
            <a:r>
              <a:rPr lang="ru-RU" dirty="0"/>
              <a:t>. Вспомогательные исторические </a:t>
            </a:r>
            <a:r>
              <a:rPr lang="ru-RU" dirty="0" smtClean="0"/>
              <a:t>дисциплины.</a:t>
            </a:r>
          </a:p>
          <a:p>
            <a:pPr marL="514350" indent="-514350" algn="l"/>
            <a:r>
              <a:rPr lang="ru-RU" dirty="0" smtClean="0"/>
              <a:t>6</a:t>
            </a:r>
            <a:r>
              <a:rPr lang="ru-RU" dirty="0"/>
              <a:t>. Концепции исторического развития. </a:t>
            </a:r>
            <a:endParaRPr lang="ru-RU" dirty="0" smtClean="0"/>
          </a:p>
          <a:p>
            <a:pPr marL="514350" indent="-514350" algn="l"/>
            <a:r>
              <a:rPr lang="ru-RU" dirty="0" smtClean="0"/>
              <a:t>7</a:t>
            </a:r>
            <a:r>
              <a:rPr lang="ru-RU" dirty="0"/>
              <a:t>. Периодизация всемирной истории. </a:t>
            </a:r>
            <a:endParaRPr lang="ru-RU" dirty="0" smtClean="0"/>
          </a:p>
          <a:p>
            <a:pPr marL="514350" indent="-514350" algn="l"/>
            <a:r>
              <a:rPr lang="ru-RU" dirty="0" smtClean="0"/>
              <a:t>8</a:t>
            </a:r>
            <a:r>
              <a:rPr lang="ru-RU" dirty="0"/>
              <a:t>. История России — часть всемирной истории.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Значение изучения истории</a:t>
            </a:r>
            <a:endParaRPr lang="ru-RU" dirty="0"/>
          </a:p>
        </p:txBody>
      </p:sp>
      <p:pic>
        <p:nvPicPr>
          <p:cNvPr id="1026" name="Picture 2" descr="C:\Users\Вадим\Desktop\3283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222722"/>
            <a:ext cx="3672407" cy="247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3970784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История </a:t>
            </a:r>
            <a:r>
              <a:rPr lang="ru-RU" sz="2000" dirty="0"/>
              <a:t>(с греч. </a:t>
            </a:r>
            <a:r>
              <a:rPr lang="ru-RU" sz="2000" dirty="0" err="1"/>
              <a:t>historia</a:t>
            </a:r>
            <a:r>
              <a:rPr lang="ru-RU" sz="2000" dirty="0"/>
              <a:t> – рассказ о прошлых событиях) – наука о прошлом; одна из древнейших наук (около 2500 лет). </a:t>
            </a:r>
            <a:endParaRPr lang="ru-RU" sz="2000" dirty="0" smtClean="0"/>
          </a:p>
          <a:p>
            <a:r>
              <a:rPr lang="ru-RU" sz="2000" dirty="0" smtClean="0"/>
              <a:t>Основоположник </a:t>
            </a:r>
            <a:r>
              <a:rPr lang="ru-RU" sz="2000" dirty="0"/>
              <a:t>- древнегреческий историк Геродот (V в. до н. э. книга «История» ).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История – </a:t>
            </a:r>
            <a:r>
              <a:rPr lang="ru-RU" sz="2000" dirty="0" smtClean="0"/>
              <a:t>наука ,изучающая развитие общества с древнейших времен.</a:t>
            </a:r>
          </a:p>
          <a:p>
            <a:r>
              <a:rPr lang="ru-RU" sz="2000" dirty="0" smtClean="0"/>
              <a:t>Предмет </a:t>
            </a:r>
            <a:r>
              <a:rPr lang="ru-RU" sz="2000" dirty="0"/>
              <a:t>исторической науки - изучение закономерностей развития общества. В. О. Ключевский (1841— 1911 гг. )</a:t>
            </a:r>
          </a:p>
        </p:txBody>
      </p:sp>
      <p:pic>
        <p:nvPicPr>
          <p:cNvPr id="1027" name="Picture 3" descr="C:\Users\Вадим\Desktop\5hzmb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309634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2.Функции истории как науки </a:t>
            </a:r>
            <a:endParaRPr lang="ru-RU" dirty="0"/>
          </a:p>
        </p:txBody>
      </p:sp>
      <p:pic>
        <p:nvPicPr>
          <p:cNvPr id="2050" name="Picture 2" descr="C:\Users\Вадим\Desktop\drevniy_mir_5_24070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3"/>
            <a:ext cx="4038600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Познавательная </a:t>
            </a:r>
            <a:r>
              <a:rPr lang="ru-RU" sz="1800" b="1" dirty="0"/>
              <a:t>- </a:t>
            </a:r>
            <a:r>
              <a:rPr lang="ru-RU" sz="1800" dirty="0"/>
              <a:t>непосредственное изучение исторического пути </a:t>
            </a:r>
            <a:r>
              <a:rPr lang="ru-RU" sz="1800" dirty="0" smtClean="0"/>
              <a:t>народов и государств.</a:t>
            </a:r>
          </a:p>
          <a:p>
            <a:r>
              <a:rPr lang="ru-RU" sz="1800" b="1" dirty="0" smtClean="0"/>
              <a:t>Практически-политическая </a:t>
            </a:r>
            <a:r>
              <a:rPr lang="ru-RU" sz="1800" dirty="0"/>
              <a:t>- выявление закономерностей развития обществ, выработка </a:t>
            </a:r>
            <a:r>
              <a:rPr lang="ru-RU" sz="1800" dirty="0" smtClean="0"/>
              <a:t>научно-обоснованного </a:t>
            </a:r>
            <a:r>
              <a:rPr lang="ru-RU" sz="1800" dirty="0"/>
              <a:t>политического курса. </a:t>
            </a:r>
            <a:endParaRPr lang="ru-RU" sz="1800" dirty="0" smtClean="0"/>
          </a:p>
          <a:p>
            <a:r>
              <a:rPr lang="ru-RU" sz="1800" b="1" dirty="0" smtClean="0"/>
              <a:t>Мировоззренческая </a:t>
            </a:r>
            <a:r>
              <a:rPr lang="ru-RU" sz="1800" b="1" dirty="0"/>
              <a:t>-</a:t>
            </a:r>
            <a:r>
              <a:rPr lang="ru-RU" sz="1800" dirty="0"/>
              <a:t> формирование </a:t>
            </a:r>
            <a:r>
              <a:rPr lang="ru-RU" sz="1800" dirty="0" smtClean="0"/>
              <a:t>научного </a:t>
            </a:r>
            <a:r>
              <a:rPr lang="ru-RU" sz="1800" dirty="0"/>
              <a:t>мировоззрения под воздействием </a:t>
            </a:r>
            <a:r>
              <a:rPr lang="ru-RU" sz="1800" dirty="0" smtClean="0"/>
              <a:t> </a:t>
            </a:r>
            <a:r>
              <a:rPr lang="ru-RU" sz="1800" dirty="0"/>
              <a:t>изучения истории (</a:t>
            </a:r>
            <a:r>
              <a:rPr lang="ru-RU" sz="1800" dirty="0" smtClean="0"/>
              <a:t>причинно-следственные </a:t>
            </a:r>
            <a:r>
              <a:rPr lang="ru-RU" sz="1800" dirty="0"/>
              <a:t>связи). </a:t>
            </a:r>
            <a:endParaRPr lang="ru-RU" sz="1800" dirty="0" smtClean="0"/>
          </a:p>
          <a:p>
            <a:r>
              <a:rPr lang="ru-RU" sz="1800" b="1" dirty="0" smtClean="0"/>
              <a:t>Воспитательная</a:t>
            </a:r>
            <a:r>
              <a:rPr lang="ru-RU" sz="1800" dirty="0" smtClean="0"/>
              <a:t> </a:t>
            </a:r>
            <a:r>
              <a:rPr lang="ru-RU" sz="1800" dirty="0"/>
              <a:t>- формирование гражданских (патриотизма, толерантности); нравственных качеств (честь, долг, др. 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2051" name="Picture 3" descr="C:\Users\Вадим\Desktop\drevniy_mir_4_2407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3.Историческое событие и исторический факт</a:t>
            </a:r>
            <a:endParaRPr lang="ru-RU" dirty="0"/>
          </a:p>
        </p:txBody>
      </p:sp>
      <p:pic>
        <p:nvPicPr>
          <p:cNvPr id="3074" name="Picture 2" descr="C:\Users\Вадим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Историческое </a:t>
            </a:r>
            <a:r>
              <a:rPr lang="ru-RU" sz="2000" b="1" dirty="0"/>
              <a:t>событие </a:t>
            </a:r>
            <a:r>
              <a:rPr lang="ru-RU" sz="2000" b="1" dirty="0" smtClean="0"/>
              <a:t> </a:t>
            </a:r>
            <a:r>
              <a:rPr lang="ru-RU" sz="2000" dirty="0"/>
              <a:t>- нечто </a:t>
            </a:r>
            <a:r>
              <a:rPr lang="ru-RU" sz="2000" dirty="0" smtClean="0"/>
              <a:t> произошедшее </a:t>
            </a:r>
            <a:r>
              <a:rPr lang="ru-RU" sz="2000" dirty="0"/>
              <a:t>что </a:t>
            </a:r>
            <a:r>
              <a:rPr lang="ru-RU" sz="2000" dirty="0" smtClean="0"/>
              <a:t>попало в сферу внимания исследователя;</a:t>
            </a:r>
          </a:p>
          <a:p>
            <a:r>
              <a:rPr lang="ru-RU" sz="2000" b="1" dirty="0" smtClean="0"/>
              <a:t> Исторический факт- </a:t>
            </a:r>
            <a:r>
              <a:rPr lang="ru-RU" sz="2000" dirty="0" smtClean="0"/>
              <a:t>событие, имевшее место в конкретное время, в определенном пространстве</a:t>
            </a:r>
          </a:p>
          <a:p>
            <a:r>
              <a:rPr lang="ru-RU" sz="2000" b="1" dirty="0" smtClean="0"/>
              <a:t>Научно-исторический факт </a:t>
            </a:r>
            <a:r>
              <a:rPr lang="ru-RU" sz="2000" dirty="0" smtClean="0"/>
              <a:t> добыт и описан историком, имеет научное обоснование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Исторические источники, их виды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Исторический источник </a:t>
            </a:r>
            <a:r>
              <a:rPr lang="ru-RU" dirty="0" smtClean="0"/>
              <a:t>– всё, что отражает исторический процесс и позволяет изучать прошлое.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Виды исторических источников:</a:t>
            </a:r>
          </a:p>
          <a:p>
            <a:r>
              <a:rPr lang="ru-RU" dirty="0" smtClean="0"/>
              <a:t>Вещественные- орудия труда, оружие, предметы быта, сооружения</a:t>
            </a:r>
          </a:p>
          <a:p>
            <a:r>
              <a:rPr lang="ru-RU" dirty="0" smtClean="0"/>
              <a:t>Письменные- летописи, договоры, законы, письма</a:t>
            </a:r>
            <a:endParaRPr lang="ru-RU" dirty="0"/>
          </a:p>
        </p:txBody>
      </p:sp>
      <p:pic>
        <p:nvPicPr>
          <p:cNvPr id="4098" name="Picture 2" descr="C:\Users\Вадим\Desktop\povest-vremennyh-l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29200"/>
            <a:ext cx="583264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Вадим\Desktop\arheologicheskie-raskop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0243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Вспомогательные исторические дисциплины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Археология </a:t>
            </a:r>
          </a:p>
          <a:p>
            <a:r>
              <a:rPr lang="ru-RU" dirty="0" smtClean="0"/>
              <a:t>Палеография</a:t>
            </a:r>
          </a:p>
          <a:p>
            <a:r>
              <a:rPr lang="ru-RU" dirty="0" smtClean="0"/>
              <a:t>Нумизматика</a:t>
            </a:r>
          </a:p>
          <a:p>
            <a:r>
              <a:rPr lang="ru-RU" dirty="0" smtClean="0"/>
              <a:t>Сфрагистика</a:t>
            </a:r>
          </a:p>
          <a:p>
            <a:r>
              <a:rPr lang="ru-RU" dirty="0" smtClean="0"/>
              <a:t>Геральдика</a:t>
            </a:r>
          </a:p>
          <a:p>
            <a:r>
              <a:rPr lang="ru-RU" dirty="0" smtClean="0"/>
              <a:t>Топонимика</a:t>
            </a:r>
          </a:p>
          <a:p>
            <a:r>
              <a:rPr lang="ru-RU" dirty="0" smtClean="0"/>
              <a:t>Ономастика</a:t>
            </a:r>
          </a:p>
          <a:p>
            <a:r>
              <a:rPr lang="ru-RU" dirty="0" smtClean="0"/>
              <a:t>Хронология</a:t>
            </a:r>
            <a:endParaRPr lang="ru-RU" dirty="0"/>
          </a:p>
        </p:txBody>
      </p:sp>
      <p:pic>
        <p:nvPicPr>
          <p:cNvPr id="5122" name="Picture 2" descr="C:\Users\Вадим\Desktop\klassifikacziya-istoricheskih-istori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564760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6.Концепции исторического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0013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Стадиальная (формационная)</a:t>
            </a:r>
            <a:r>
              <a:rPr lang="ru-RU" dirty="0" smtClean="0"/>
              <a:t>- история государств и обществ проходит одни стадии развития.</a:t>
            </a:r>
          </a:p>
          <a:p>
            <a:r>
              <a:rPr lang="ru-RU" dirty="0" smtClean="0"/>
              <a:t>Формационная теория развития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(Маркс, Ленин)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Стадиальная теория развития (</a:t>
            </a:r>
            <a:r>
              <a:rPr lang="ru-RU" dirty="0" err="1" smtClean="0"/>
              <a:t>Ростоу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Цивилизационная</a:t>
            </a:r>
            <a:r>
              <a:rPr lang="ru-RU" dirty="0" smtClean="0"/>
              <a:t> - </a:t>
            </a:r>
            <a:r>
              <a:rPr lang="ru-RU" dirty="0"/>
              <a:t>о</a:t>
            </a:r>
            <a:r>
              <a:rPr lang="ru-RU" dirty="0" smtClean="0"/>
              <a:t>бщей истории человечества - нет существуют лишь уникальные «цивилизации» , которые рождаются, расцветают, умирают.( Н. Я. Данилевский, А. Тойнби, О. Шпенглер</a:t>
            </a:r>
            <a:r>
              <a:rPr lang="ru-RU" dirty="0" smtClean="0"/>
              <a:t>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Вадим\Desktop\slide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5365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7.Периодизация всемирной истории</a:t>
            </a:r>
            <a:endParaRPr lang="ru-RU" dirty="0"/>
          </a:p>
        </p:txBody>
      </p:sp>
      <p:pic>
        <p:nvPicPr>
          <p:cNvPr id="6146" name="Picture 2" descr="C:\Users\Вадим\Desktop\1495404134159186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59696"/>
            <a:ext cx="4038600" cy="280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0733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Периодизация</a:t>
            </a:r>
            <a:r>
              <a:rPr lang="ru-RU" dirty="0" smtClean="0"/>
              <a:t> </a:t>
            </a:r>
            <a:r>
              <a:rPr lang="ru-RU" dirty="0"/>
              <a:t>– условное установление последовательных этапов на основе общих для всех стран факторов. </a:t>
            </a:r>
            <a:endParaRPr lang="ru-RU" dirty="0" smtClean="0"/>
          </a:p>
          <a:p>
            <a:r>
              <a:rPr lang="ru-RU" b="1" dirty="0" smtClean="0"/>
              <a:t>Первобытное </a:t>
            </a:r>
            <a:r>
              <a:rPr lang="ru-RU" b="1" dirty="0"/>
              <a:t>общество </a:t>
            </a:r>
            <a:r>
              <a:rPr lang="ru-RU" dirty="0"/>
              <a:t>Около 2 млн. лет назад- 4 -е тыс. Около 2 млн. лет до н. э. </a:t>
            </a:r>
          </a:p>
          <a:p>
            <a:r>
              <a:rPr lang="ru-RU" b="1" dirty="0" smtClean="0"/>
              <a:t>Древний </a:t>
            </a:r>
            <a:r>
              <a:rPr lang="ru-RU" b="1" dirty="0"/>
              <a:t>мир </a:t>
            </a:r>
            <a:r>
              <a:rPr lang="ru-RU" dirty="0"/>
              <a:t>5 -е тыс. до н. э. – середина 1 </a:t>
            </a:r>
            <a:r>
              <a:rPr lang="ru-RU" dirty="0" smtClean="0"/>
              <a:t>–го тыс. н.э. </a:t>
            </a:r>
            <a:r>
              <a:rPr lang="ru-RU" dirty="0"/>
              <a:t>Около 4 тыс. лет тыс. н. э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Средние века </a:t>
            </a:r>
            <a:r>
              <a:rPr lang="ru-RU" dirty="0"/>
              <a:t>476 г. – XVI в. Около 1200 лет </a:t>
            </a:r>
            <a:endParaRPr lang="ru-RU" dirty="0" smtClean="0"/>
          </a:p>
          <a:p>
            <a:r>
              <a:rPr lang="ru-RU" b="1" dirty="0" smtClean="0"/>
              <a:t>Новое </a:t>
            </a:r>
            <a:r>
              <a:rPr lang="ru-RU" b="1" dirty="0"/>
              <a:t>время XVII-XIX вв</a:t>
            </a:r>
            <a:r>
              <a:rPr lang="ru-RU" dirty="0"/>
              <a:t>. Около 300 лет (3 века) </a:t>
            </a:r>
            <a:endParaRPr lang="ru-RU" dirty="0" smtClean="0"/>
          </a:p>
          <a:p>
            <a:r>
              <a:rPr lang="ru-RU" b="1" dirty="0" smtClean="0"/>
              <a:t>Новейшая </a:t>
            </a:r>
            <a:r>
              <a:rPr lang="ru-RU" b="1" dirty="0"/>
              <a:t>история XX – начало XXI </a:t>
            </a:r>
            <a:r>
              <a:rPr lang="ru-RU" dirty="0"/>
              <a:t>вв. Около 100 лет (1 век)</a:t>
            </a:r>
          </a:p>
        </p:txBody>
      </p:sp>
      <p:pic>
        <p:nvPicPr>
          <p:cNvPr id="6147" name="Picture 3" descr="C:\Users\Вадим\Desktop\Drevniy-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3089"/>
            <a:ext cx="4032448" cy="208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России – часть всемирной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Западники -Россия есть часть западного мира </a:t>
            </a:r>
          </a:p>
          <a:p>
            <a:pPr>
              <a:buNone/>
            </a:pPr>
            <a:r>
              <a:rPr lang="ru-RU" dirty="0" smtClean="0"/>
              <a:t>(Т.Н.Грановский, К. Д. </a:t>
            </a:r>
            <a:r>
              <a:rPr lang="ru-RU" dirty="0" err="1" smtClean="0"/>
              <a:t>Кавелин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Славянофилы - Россия есть уникальная цивилизация </a:t>
            </a:r>
          </a:p>
          <a:p>
            <a:pPr>
              <a:buNone/>
            </a:pPr>
            <a:r>
              <a:rPr lang="ru-RU" dirty="0" smtClean="0"/>
              <a:t>(А.С. Хомяков, К.С. Аксаков)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7170" name="Picture 2" descr="C:\Users\Вадим\Desktop\hram_vasiliya_blazhennogo_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77680"/>
            <a:ext cx="5211366" cy="284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Вадим\Desktop\petropavlovskaya_krepost_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037299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506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как наука</vt:lpstr>
      <vt:lpstr>1. Значение изучения истории</vt:lpstr>
      <vt:lpstr>2.Функции истории как науки </vt:lpstr>
      <vt:lpstr>3.Историческое событие и исторический факт</vt:lpstr>
      <vt:lpstr> 4. Исторические источники, их виды  </vt:lpstr>
      <vt:lpstr>5. Вспомогательные исторические дисциплины</vt:lpstr>
      <vt:lpstr>6.Концепции исторического развития</vt:lpstr>
      <vt:lpstr>7.Периодизация всемирной истории</vt:lpstr>
      <vt:lpstr>История России – часть всемирной истории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как наука</dc:title>
  <dc:creator>Вадим</dc:creator>
  <cp:lastModifiedBy>Вадим</cp:lastModifiedBy>
  <cp:revision>22</cp:revision>
  <dcterms:created xsi:type="dcterms:W3CDTF">2021-09-01T15:43:51Z</dcterms:created>
  <dcterms:modified xsi:type="dcterms:W3CDTF">2022-08-22T14:55:12Z</dcterms:modified>
</cp:coreProperties>
</file>