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Shape 278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Shape 309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Shape 371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917575" y="744537"/>
            <a:ext cx="4962525" cy="3722687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layout with centered title and subtitle placeholders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ject  only" type="objOnly">
  <p:cSld name="OBJECT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5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2.png"/><Relationship Id="rId4" Type="http://schemas.openxmlformats.org/officeDocument/2006/relationships/image" Target="../media/image24.png"/><Relationship Id="rId5" Type="http://schemas.openxmlformats.org/officeDocument/2006/relationships/image" Target="../media/image23.png"/><Relationship Id="rId6" Type="http://schemas.openxmlformats.org/officeDocument/2006/relationships/image" Target="../media/image25.png"/><Relationship Id="rId7" Type="http://schemas.openxmlformats.org/officeDocument/2006/relationships/image" Target="../media/image2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8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9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x="755650" y="6207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ТОЭ</a:t>
            </a:r>
            <a:endParaRPr/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1331912" y="27082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Электрическое поле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Подготовлено Степановым К.С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/>
        </p:nvSpPr>
        <p:spPr>
          <a:xfrm>
            <a:off x="468312" y="1268412"/>
            <a:ext cx="8085137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∙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Силовая и энергетическая характеристики поля связаны между собой соотношением</a:t>
            </a:r>
            <a:endParaRPr/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6237" y="2420937"/>
            <a:ext cx="3024187" cy="808037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 txBox="1"/>
          <p:nvPr/>
        </p:nvSpPr>
        <p:spPr>
          <a:xfrm>
            <a:off x="1331912" y="476250"/>
            <a:ext cx="66246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Работа электрического поля</a:t>
            </a: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0" y="31956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1775" y="4810125"/>
            <a:ext cx="3168650" cy="153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Shape 193"/>
          <p:cNvSpPr txBox="1"/>
          <p:nvPr/>
        </p:nvSpPr>
        <p:spPr>
          <a:xfrm>
            <a:off x="323850" y="3357562"/>
            <a:ext cx="7991475" cy="1554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Если поле однородно (например, поле плоского конденсатора), то модуль напряженности определяется по формуле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4294967295" type="body"/>
          </p:nvPr>
        </p:nvSpPr>
        <p:spPr>
          <a:xfrm>
            <a:off x="179387" y="1052512"/>
            <a:ext cx="8734425" cy="403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Вычисление напряженности поля большой системы электрических зарядов с помощью принципа суперпозиции электростатических полей можно упростить, используя </a:t>
            </a:r>
            <a:r>
              <a:rPr b="0" i="1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теорему Гаусса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Теорема Гаусса</a:t>
            </a:r>
            <a:endParaRPr/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468312" y="1125537"/>
            <a:ext cx="8229600" cy="3557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Поток вектора напряженности электростатического поля в вакууме сквозь произвольную замкнутую поверхность равен алгебраической сумме заключенных внутри этой поверхности зарядов, деленной  на электрическую постоянную.</a:t>
            </a: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Shape 208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Shape 2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00337" y="4686300"/>
            <a:ext cx="3240087" cy="135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6831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Теорема Гаусса для поля в диэлектрике</a:t>
            </a:r>
            <a:endParaRPr/>
          </a:p>
        </p:txBody>
      </p:sp>
      <p:sp>
        <p:nvSpPr>
          <p:cNvPr id="215" name="Shape 215"/>
          <p:cNvSpPr txBox="1"/>
          <p:nvPr/>
        </p:nvSpPr>
        <p:spPr>
          <a:xfrm>
            <a:off x="250825" y="1196975"/>
            <a:ext cx="8604250" cy="3503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Поток вектора смещения электростатического поля в диэлектрике сквозь произвольную замкнутую поверхность равен алгебраической сумме заключенных внутри этой поверхности свободных электрических зарядов,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т.е.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9612" y="4292600"/>
            <a:ext cx="4679950" cy="1169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395287" y="2349500"/>
            <a:ext cx="8497887" cy="1366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Способность проводника накапливать электрические заряды характеризуется </a:t>
            </a:r>
            <a:r>
              <a:rPr b="0" i="1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электрической ёмкостью</a:t>
            </a: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0" y="33004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8037" y="1557337"/>
            <a:ext cx="2303462" cy="7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 txBox="1"/>
          <p:nvPr/>
        </p:nvSpPr>
        <p:spPr>
          <a:xfrm>
            <a:off x="539750" y="3333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Где      </a:t>
            </a:r>
            <a:r>
              <a:rPr b="0" i="1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вектор электрического смещения (электрической индукции)</a:t>
            </a:r>
            <a:r>
              <a:rPr b="0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47812" y="476250"/>
            <a:ext cx="360362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Shape 2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35375" y="3789362"/>
            <a:ext cx="1192212" cy="955675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Shape 230"/>
          <p:cNvSpPr txBox="1"/>
          <p:nvPr/>
        </p:nvSpPr>
        <p:spPr>
          <a:xfrm>
            <a:off x="468312" y="4724400"/>
            <a:ext cx="8208962" cy="1800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Электрическая ёмкость не зависит от заряда проводника, но зависит от геометрических размеров, расположения относительно других проводников и свойствами окружающей среды.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457200" y="274637"/>
            <a:ext cx="822960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Емкость конденсатора</a:t>
            </a:r>
            <a:endParaRPr/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0" y="1196975"/>
            <a:ext cx="9144000" cy="5661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Емкостью конденсатора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называется физическая величина, равная отношению заряда       накопленного в конденсаторе, к разности потенциалов между обкладками: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Электрическая ёмкость плоского конденсатора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Shape 2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8175" y="2276475"/>
            <a:ext cx="485775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Shape 23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Shape 2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48037" y="3284537"/>
            <a:ext cx="2038350" cy="113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Shape 24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19475" y="5013325"/>
            <a:ext cx="2016125" cy="123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0" y="1125537"/>
            <a:ext cx="9144000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Взаимодействие между проводниками с током, т.е. взаимодействие между движущимися электрическими зарядами, осуществляется посредством особой формы материи – </a:t>
            </a:r>
            <a:r>
              <a:rPr b="0" i="1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магнитного поля</a:t>
            </a: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Магнитное поле, как и электрическое, является одной из сторон единого электромагнитного поля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457200" y="274637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457200" y="981075"/>
            <a:ext cx="8229600" cy="5876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Основной характеристикой магнитного поля является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вектор магнитной индукции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. Магнитная индукция в данной точке однородного магнитного поля определяется максимальным вращающим моментом, действующим на рамку с единичным магнитным моментом, когда нормаль к рамке перпендикулярна направлению поля:</a:t>
            </a: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0" y="31765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" name="Shape 2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2137" y="5411787"/>
            <a:ext cx="2211387" cy="1446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457200" y="1268412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Магнитная индукция поля в некоторой точке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создаваемого элементом проводника  с током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определяется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законом Био-Савара-Лапласа</a:t>
            </a:r>
            <a:endParaRPr/>
          </a:p>
          <a:p>
            <a:pPr indent="-1397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где - радиус-вектор, проведенный из элемента  проводника в точку А.</a:t>
            </a: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0" y="31956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7" name="Shape 2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5150" y="3068637"/>
            <a:ext cx="4824412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движущуюся заряженную частицу в магнитном поле действует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сила Лоренца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1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1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где - угол между  и . Направление силы Лоренца определяется по правилу левой руки. Магнитное поле действует только на движущиеся в нем заряды.</a:t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0" y="33099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4437" y="2636837"/>
            <a:ext cx="4103687" cy="884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/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b="1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6" name="Shape 46"/>
          <p:cNvSpPr/>
          <p:nvPr>
            <p:ph idx="4294967295" type="title"/>
          </p:nvPr>
        </p:nvSpPr>
        <p:spPr>
          <a:xfrm>
            <a:off x="468312" y="404812"/>
            <a:ext cx="8229600" cy="115252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ЭЛЕКТРОСТАТИЧЕСКОЕ ПОЛЕ</a:t>
            </a:r>
            <a:endParaRPr/>
          </a:p>
        </p:txBody>
      </p:sp>
      <p:sp>
        <p:nvSpPr>
          <p:cNvPr id="47" name="Shape 47"/>
          <p:cNvSpPr txBox="1"/>
          <p:nvPr/>
        </p:nvSpPr>
        <p:spPr>
          <a:xfrm>
            <a:off x="6588125" y="6453187"/>
            <a:ext cx="2303462" cy="198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Подготовлено Степановым К.С.</a:t>
            </a:r>
            <a:endParaRPr/>
          </a:p>
        </p:txBody>
      </p:sp>
      <p:sp>
        <p:nvSpPr>
          <p:cNvPr id="48" name="Shape 48"/>
          <p:cNvSpPr txBox="1"/>
          <p:nvPr/>
        </p:nvSpPr>
        <p:spPr>
          <a:xfrm>
            <a:off x="684212" y="1671637"/>
            <a:ext cx="7921625" cy="4478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03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∙"/>
            </a:pP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Электрическое поле </a:t>
            </a: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это особая форма существования материи, связанная с электрическими зарядами и осуществляющая взаимодействие между заряженными телами. Электрический заряд является физической величиной, определяющей интенсивность электромагнитных взаимодействий.</a:t>
            </a:r>
            <a:endParaRPr/>
          </a:p>
        </p:txBody>
      </p:sp>
      <p:sp>
        <p:nvSpPr>
          <p:cNvPr id="49" name="Shape 49"/>
          <p:cNvSpPr txBox="1"/>
          <p:nvPr/>
        </p:nvSpPr>
        <p:spPr>
          <a:xfrm>
            <a:off x="6588125" y="6453187"/>
            <a:ext cx="2303462" cy="198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Подготовлено Степановым К.С.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457200" y="1196975"/>
            <a:ext cx="8229600" cy="4929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движущуюся заряженную частицу одновременно в электрическом и магнитном полях действует сила (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формула Лоренца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Электрическое поле изменяет скорость, а следовательно, кинетическую энергию частицы; магнитное поле изменяет только направление ее движения.</a:t>
            </a: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0" y="33004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3" name="Shape 2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5150" y="2852737"/>
            <a:ext cx="5113337" cy="1014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type="title"/>
          </p:nvPr>
        </p:nvSpPr>
        <p:spPr>
          <a:xfrm>
            <a:off x="457200" y="274637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0" y="981075"/>
            <a:ext cx="9144000" cy="5876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Циркуляция вектора  по произвольному замкнутому контуру в вакууме равна произведению магнитной постоянной  на алгебраическую сумму токов, охватываемых этим контуром:</a:t>
            </a:r>
            <a:endParaRPr/>
          </a:p>
          <a:p>
            <a:pPr indent="-1651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где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число проводников с токами, охватываемых контуром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произвольной формы. Циркуляция вектора  электростатического поля всегда равна нулю, т.е. электростатическое поле является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потенциальным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Циркуляция вектора  магнитного поля не равна нулю, такое поле называется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вихревым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Shape 290"/>
          <p:cNvSpPr/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9975" y="2636837"/>
            <a:ext cx="3600450" cy="95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x="457200" y="274637"/>
            <a:ext cx="8229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магнитноe полe</a:t>
            </a:r>
            <a:endParaRPr/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0" y="981075"/>
            <a:ext cx="9144000" cy="5145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Поток вектора магнитной индукции сквозь произвольную замкнутую поверхность равен нулю (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теорема Гаусса для поля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):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Shape 298"/>
          <p:cNvSpPr/>
          <p:nvPr/>
        </p:nvSpPr>
        <p:spPr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Shape 2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875" y="2781300"/>
            <a:ext cx="4175125" cy="1281112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Shape 300"/>
          <p:cNvSpPr txBox="1"/>
          <p:nvPr/>
        </p:nvSpPr>
        <p:spPr>
          <a:xfrm>
            <a:off x="323850" y="4076700"/>
            <a:ext cx="8496300" cy="252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Эта теорема отражает факт отсутствия в природе магнитных зарядов, вследствие чего линии магнитной индукции не имеют ни начала, ни конца и являются замкнутыми.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Согласно гипотезе Максвелла,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всякое переменное магнитное поле возбуждает в окружающем  пространстве электрическое поле, которое и является причиной возникновения индукционного тока в контуре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Электрическое поле , возбуждаемое переменным магнитным полем, как и само магнитное поле, является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вихревым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Максвеллу, должна иметь место симметрия во взаимозависимости электрических и магнитных полей: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всякое изменение электрического поля должно вызывать появление в окружающем пространстве вихревого магнитного поля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endParaRPr/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установления количественных соотношений между изменяющимся электрическим полем и возбуждаемым им магнитным полем, Максвеллом введено понятие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тока смещения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Току смещения Максвелл приписал способность создавать в окружающем пространстве магнитное поле.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endParaRPr/>
          </a:p>
        </p:txBody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0" y="1412875"/>
            <a:ext cx="9144000" cy="544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интегральной форме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Величины, входящие в эти уравнения связаны между собой соотношениями</a:t>
            </a: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0" y="31861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6" name="Shape 3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187" y="2060575"/>
            <a:ext cx="3455987" cy="1006475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Shape 327"/>
          <p:cNvSpPr/>
          <p:nvPr/>
        </p:nvSpPr>
        <p:spPr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8" name="Shape 3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08625" y="2133600"/>
            <a:ext cx="2270125" cy="10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Shape 3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4212" y="3068637"/>
            <a:ext cx="3168650" cy="1163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Shape 33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48262" y="3141662"/>
            <a:ext cx="3168650" cy="873125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Shape 331"/>
          <p:cNvSpPr/>
          <p:nvPr/>
        </p:nvSpPr>
        <p:spPr>
          <a:xfrm>
            <a:off x="0" y="33004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2" name="Shape 3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03350" y="5516562"/>
            <a:ext cx="5976937" cy="69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endParaRPr/>
          </a:p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дифференциальной форме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0" y="26622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Shape 3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87675" y="2205037"/>
            <a:ext cx="3106737" cy="403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endParaRPr/>
          </a:p>
        </p:txBody>
      </p:sp>
      <p:sp>
        <p:nvSpPr>
          <p:cNvPr id="346" name="Shape 34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отражают тот факт, что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источниками электрического поля могут быть либо электрические заряды, либо изменяющиеся во времени магнитные поля. Магнитные поля могут возбуждаться либо движущимися электрическими зарядами (электрическими токами), либо переменными электрическими полями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для электромагнитного поля</a:t>
            </a:r>
            <a:endParaRPr/>
          </a:p>
        </p:txBody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Уравнения Максвелла не обладают симметрией относительно электрического и магнитного полей. Это связано с тем, что в природе существуют электрические заряды, но нет зарядов магнитных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Электрическое и магнитное поля неразрывно связаны друг с другом и образуют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единое электромагнитное поле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b="1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55" name="Shape 55"/>
          <p:cNvSpPr/>
          <p:nvPr>
            <p:ph idx="4294967295" type="title"/>
          </p:nvPr>
        </p:nvSpPr>
        <p:spPr>
          <a:xfrm>
            <a:off x="0" y="620712"/>
            <a:ext cx="8785225" cy="836612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0" lIns="91425" spcFirstLastPara="1" rIns="91425" wrap="square" tIns="1188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ЭЛЕКТРОСТАТИЧЕСКОЕ ПОЛЕ</a:t>
            </a: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468312" y="2081212"/>
            <a:ext cx="755967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Суммарный</a:t>
            </a: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заряд электрически изолированной системы</a:t>
            </a: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 изменяется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(закон сохранения электрического заряда). </a:t>
            </a: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6804025" y="6453187"/>
            <a:ext cx="2160587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Подготовлено Степановым К.С.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Теорема Стокса</a:t>
            </a:r>
            <a:endParaRPr/>
          </a:p>
        </p:txBody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Циркуляция векторного поля  по замкнутой кривой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равна потоку ротора этого поля через поверхность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опирающуюся на кривую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359" name="Shape 359"/>
          <p:cNvSpPr/>
          <p:nvPr/>
        </p:nvSpPr>
        <p:spPr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0" name="Shape 3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1050" y="3933825"/>
            <a:ext cx="5040312" cy="1493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Формула Гаусса-Остроградского</a:t>
            </a:r>
            <a:endParaRPr/>
          </a:p>
        </p:txBody>
      </p:sp>
      <p:sp>
        <p:nvSpPr>
          <p:cNvPr id="366" name="Shape 366"/>
          <p:cNvSpPr txBox="1"/>
          <p:nvPr>
            <p:ph idx="1" type="body"/>
          </p:nvPr>
        </p:nvSpPr>
        <p:spPr>
          <a:xfrm>
            <a:off x="0" y="1600200"/>
            <a:ext cx="91440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пространственной области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ограниченной замкнутой поверхностью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8" name="Shape 3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3284537"/>
            <a:ext cx="6842125" cy="15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ОБЩИЙ КУРС ФИЗИКИ</a:t>
            </a:r>
            <a:endParaRPr/>
          </a:p>
        </p:txBody>
      </p:sp>
      <p:sp>
        <p:nvSpPr>
          <p:cNvPr id="374" name="Shape 374"/>
          <p:cNvSpPr txBox="1"/>
          <p:nvPr>
            <p:ph idx="1" type="body"/>
          </p:nvPr>
        </p:nvSpPr>
        <p:spPr>
          <a:xfrm>
            <a:off x="457200" y="1196975"/>
            <a:ext cx="8229600" cy="482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ФИЗИЧЕСКИЕ ОСНОВЫ ЭЛЕКТРОМАГНИТНЫХ</a:t>
            </a:r>
            <a:endParaRPr/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ЯВЛЕНИЙ</a:t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Конспект лекций</a:t>
            </a:r>
            <a:endParaRPr/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 Александр Федорович</a:t>
            </a:r>
            <a:endParaRPr/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САМОХИН Анатолий Васильевич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/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b="1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63" name="Shape 63"/>
          <p:cNvSpPr/>
          <p:nvPr>
            <p:ph idx="4294967295" type="title"/>
          </p:nvPr>
        </p:nvSpPr>
        <p:spPr>
          <a:xfrm>
            <a:off x="539750" y="115887"/>
            <a:ext cx="8280400" cy="1081087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ЭЛЕКТРОСТАТИЧЕСКОЕ ПОЛЕ</a:t>
            </a: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684212" y="1468437"/>
            <a:ext cx="7848600" cy="49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Электростатикой 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называется раздел электродинамики, в котором изучается взаимодействие неподвижных электрических зарядов.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Неподвижные точечные электрические заряды взаимодействуют в вакууме с силой, определяемой </a:t>
            </a: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законом Кулона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7312" y="4868862"/>
            <a:ext cx="3313112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b="1" i="0" lang="en-US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2" name="Shape 72"/>
          <p:cNvSpPr/>
          <p:nvPr>
            <p:ph idx="4294967295" type="title"/>
          </p:nvPr>
        </p:nvSpPr>
        <p:spPr>
          <a:xfrm>
            <a:off x="755650" y="1341437"/>
            <a:ext cx="7991475" cy="446405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i="1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Напряженность электростатического поля</a:t>
            </a: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это сила, действующая со стороны поля на единичный положительный заряд, помещенный в данную точку поля, то есть </a:t>
            </a:r>
            <a:r>
              <a:rPr b="1" i="1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напряженность электростатического поля </a:t>
            </a:r>
            <a: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является силовой характеристикой.</a:t>
            </a:r>
            <a:b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где: </a:t>
            </a:r>
            <a:r>
              <a:rPr b="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 – </a:t>
            </a: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сила, действующая на заряд</a:t>
            </a:r>
            <a:b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q0 – единичный заряд</a:t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933825"/>
            <a:ext cx="1368425" cy="11303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395287" y="333375"/>
            <a:ext cx="82089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ЭЛЕКТРОСТАТИЧЕСКОЕ ПОЛЕ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/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b="1" i="0" lang="en-US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grpSp>
        <p:nvGrpSpPr>
          <p:cNvPr id="82" name="Shape 82"/>
          <p:cNvGrpSpPr/>
          <p:nvPr/>
        </p:nvGrpSpPr>
        <p:grpSpPr>
          <a:xfrm>
            <a:off x="548640" y="1955798"/>
            <a:ext cx="8290560" cy="3937002"/>
            <a:chOff x="3108325" y="11256301"/>
            <a:chExt cx="12954000" cy="6150637"/>
          </a:xfrm>
        </p:grpSpPr>
        <p:sp>
          <p:nvSpPr>
            <p:cNvPr id="83" name="Shape 83"/>
            <p:cNvSpPr/>
            <p:nvPr/>
          </p:nvSpPr>
          <p:spPr>
            <a:xfrm>
              <a:off x="39655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1" i="0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75850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1" i="0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112045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1" i="0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40620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1" i="0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cxnSp>
          <p:nvCxnSpPr>
            <p:cNvPr id="87" name="Shape 87"/>
            <p:cNvCxnSpPr/>
            <p:nvPr/>
          </p:nvCxnSpPr>
          <p:spPr>
            <a:xfrm rot="10800000">
              <a:off x="4537075" y="12263437"/>
              <a:ext cx="0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88" name="Shape 88"/>
            <p:cNvCxnSpPr/>
            <p:nvPr/>
          </p:nvCxnSpPr>
          <p:spPr>
            <a:xfrm flipH="1">
              <a:off x="4537075" y="1426368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89" name="Shape 89"/>
            <p:cNvCxnSpPr/>
            <p:nvPr/>
          </p:nvCxnSpPr>
          <p:spPr>
            <a:xfrm flipH="1" rot="-5400000">
              <a:off x="5504656" y="132627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0" name="Shape 90"/>
            <p:cNvCxnSpPr/>
            <p:nvPr/>
          </p:nvCxnSpPr>
          <p:spPr>
            <a:xfrm flipH="1" rot="5400000">
              <a:off x="3536156" y="1326435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1" name="Shape 91"/>
            <p:cNvCxnSpPr/>
            <p:nvPr/>
          </p:nvCxnSpPr>
          <p:spPr>
            <a:xfrm flipH="1" rot="-8520000">
              <a:off x="5170487" y="12517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2" name="Shape 92"/>
            <p:cNvCxnSpPr/>
            <p:nvPr/>
          </p:nvCxnSpPr>
          <p:spPr>
            <a:xfrm flipH="1" rot="2280000">
              <a:off x="3868737" y="14041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3" name="Shape 93"/>
            <p:cNvCxnSpPr/>
            <p:nvPr/>
          </p:nvCxnSpPr>
          <p:spPr>
            <a:xfrm flipH="1" rot="8160000">
              <a:off x="3775075" y="1254918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4" name="Shape 94"/>
            <p:cNvCxnSpPr/>
            <p:nvPr/>
          </p:nvCxnSpPr>
          <p:spPr>
            <a:xfrm flipH="1" rot="-2580000">
              <a:off x="5202237" y="1397793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5" name="Shape 95"/>
            <p:cNvCxnSpPr/>
            <p:nvPr/>
          </p:nvCxnSpPr>
          <p:spPr>
            <a:xfrm flipH="1" rot="10800000">
              <a:off x="8154987" y="1426368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6" name="Shape 96"/>
            <p:cNvCxnSpPr/>
            <p:nvPr/>
          </p:nvCxnSpPr>
          <p:spPr>
            <a:xfrm flipH="1">
              <a:off x="8154987" y="12263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7" name="Shape 97"/>
            <p:cNvCxnSpPr/>
            <p:nvPr/>
          </p:nvCxnSpPr>
          <p:spPr>
            <a:xfrm flipH="1" rot="5400000">
              <a:off x="9203531" y="13216732"/>
              <a:ext cx="1587" cy="9525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8" name="Shape 98"/>
            <p:cNvCxnSpPr/>
            <p:nvPr/>
          </p:nvCxnSpPr>
          <p:spPr>
            <a:xfrm flipH="1" rot="-5400000">
              <a:off x="7155656" y="132627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99" name="Shape 99"/>
            <p:cNvCxnSpPr/>
            <p:nvPr/>
          </p:nvCxnSpPr>
          <p:spPr>
            <a:xfrm flipH="1" rot="-3000000">
              <a:off x="7377906" y="1259601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0" name="Shape 100"/>
            <p:cNvCxnSpPr/>
            <p:nvPr/>
          </p:nvCxnSpPr>
          <p:spPr>
            <a:xfrm flipH="1" rot="8100000">
              <a:off x="8442325" y="14358937"/>
              <a:ext cx="857250" cy="1587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1" name="Shape 101"/>
            <p:cNvCxnSpPr/>
            <p:nvPr/>
          </p:nvCxnSpPr>
          <p:spPr>
            <a:xfrm flipH="1" rot="-8040000">
              <a:off x="7473156" y="139612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2" name="Shape 102"/>
            <p:cNvCxnSpPr/>
            <p:nvPr/>
          </p:nvCxnSpPr>
          <p:spPr>
            <a:xfrm flipH="1" rot="2880000">
              <a:off x="8854281" y="1259760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3" name="Shape 103"/>
            <p:cNvCxnSpPr/>
            <p:nvPr/>
          </p:nvCxnSpPr>
          <p:spPr>
            <a:xfrm flipH="1" rot="5520000">
              <a:off x="10775156" y="13262769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4" name="Shape 104"/>
            <p:cNvCxnSpPr/>
            <p:nvPr/>
          </p:nvCxnSpPr>
          <p:spPr>
            <a:xfrm flipH="1" rot="5400000">
              <a:off x="15632906" y="1326435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5" name="Shape 105"/>
            <p:cNvCxnSpPr/>
            <p:nvPr/>
          </p:nvCxnSpPr>
          <p:spPr>
            <a:xfrm>
              <a:off x="12347575" y="13692188"/>
              <a:ext cx="17145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6" name="Shape 106"/>
            <p:cNvCxnSpPr/>
            <p:nvPr/>
          </p:nvCxnSpPr>
          <p:spPr>
            <a:xfrm flipH="1" rot="2880000">
              <a:off x="12426949" y="12549187"/>
              <a:ext cx="1524000" cy="14287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07" name="Shape 107"/>
            <p:cNvCxnSpPr/>
            <p:nvPr/>
          </p:nvCxnSpPr>
          <p:spPr>
            <a:xfrm flipH="1" rot="-8340000">
              <a:off x="12379325" y="13438187"/>
              <a:ext cx="1524000" cy="14287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8" name="Shape 108"/>
            <p:cNvCxnSpPr/>
            <p:nvPr/>
          </p:nvCxnSpPr>
          <p:spPr>
            <a:xfrm flipH="1" rot="-10680000">
              <a:off x="11710987" y="13592176"/>
              <a:ext cx="2922587" cy="23447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09" name="Shape 109"/>
            <p:cNvCxnSpPr/>
            <p:nvPr/>
          </p:nvCxnSpPr>
          <p:spPr>
            <a:xfrm flipH="1" rot="300000">
              <a:off x="11776075" y="11379200"/>
              <a:ext cx="2922587" cy="23447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10" name="Shape 110"/>
            <p:cNvCxnSpPr/>
            <p:nvPr/>
          </p:nvCxnSpPr>
          <p:spPr>
            <a:xfrm flipH="1" rot="8640000">
              <a:off x="14717713" y="12252325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11" name="Shape 111"/>
            <p:cNvCxnSpPr/>
            <p:nvPr/>
          </p:nvCxnSpPr>
          <p:spPr>
            <a:xfrm flipH="1" rot="7200000">
              <a:off x="14425612" y="14249400"/>
              <a:ext cx="957262" cy="7318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12" name="Shape 112"/>
            <p:cNvCxnSpPr/>
            <p:nvPr/>
          </p:nvCxnSpPr>
          <p:spPr>
            <a:xfrm flipH="1" rot="-2220000">
              <a:off x="10793412" y="14281150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13" name="Shape 113"/>
            <p:cNvCxnSpPr/>
            <p:nvPr/>
          </p:nvCxnSpPr>
          <p:spPr>
            <a:xfrm flipH="1" rot="-4200000">
              <a:off x="10840243" y="12373768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sp>
          <p:nvSpPr>
            <p:cNvPr id="114" name="Shape 114"/>
            <p:cNvSpPr txBox="1"/>
            <p:nvPr/>
          </p:nvSpPr>
          <p:spPr>
            <a:xfrm>
              <a:off x="37750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73945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б</a:t>
              </a:r>
              <a:endParaRPr/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112045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</a:t>
              </a: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7775575" y="16549688"/>
              <a:ext cx="3810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Shape 118"/>
          <p:cNvGrpSpPr/>
          <p:nvPr/>
        </p:nvGrpSpPr>
        <p:grpSpPr>
          <a:xfrm>
            <a:off x="548640" y="1970086"/>
            <a:ext cx="8290560" cy="3937002"/>
            <a:chOff x="3108325" y="11256301"/>
            <a:chExt cx="12954000" cy="6150637"/>
          </a:xfrm>
        </p:grpSpPr>
        <p:sp>
          <p:nvSpPr>
            <p:cNvPr id="119" name="Shape 119"/>
            <p:cNvSpPr/>
            <p:nvPr/>
          </p:nvSpPr>
          <p:spPr>
            <a:xfrm>
              <a:off x="39655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75850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112045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14062075" y="13120688"/>
              <a:ext cx="1143000" cy="11430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3" name="Shape 123"/>
            <p:cNvCxnSpPr/>
            <p:nvPr/>
          </p:nvCxnSpPr>
          <p:spPr>
            <a:xfrm rot="10800000">
              <a:off x="4537075" y="12263437"/>
              <a:ext cx="0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4" name="Shape 124"/>
            <p:cNvCxnSpPr/>
            <p:nvPr/>
          </p:nvCxnSpPr>
          <p:spPr>
            <a:xfrm flipH="1">
              <a:off x="4537075" y="1426368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5" name="Shape 125"/>
            <p:cNvCxnSpPr/>
            <p:nvPr/>
          </p:nvCxnSpPr>
          <p:spPr>
            <a:xfrm flipH="1" rot="-5400000">
              <a:off x="5504656" y="132627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6" name="Shape 126"/>
            <p:cNvCxnSpPr/>
            <p:nvPr/>
          </p:nvCxnSpPr>
          <p:spPr>
            <a:xfrm flipH="1" rot="5400000">
              <a:off x="3536156" y="1326435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7" name="Shape 127"/>
            <p:cNvCxnSpPr/>
            <p:nvPr/>
          </p:nvCxnSpPr>
          <p:spPr>
            <a:xfrm flipH="1" rot="-8520000">
              <a:off x="5170487" y="12517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8" name="Shape 128"/>
            <p:cNvCxnSpPr/>
            <p:nvPr/>
          </p:nvCxnSpPr>
          <p:spPr>
            <a:xfrm flipH="1" rot="2280000">
              <a:off x="3868737" y="14041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29" name="Shape 129"/>
            <p:cNvCxnSpPr/>
            <p:nvPr/>
          </p:nvCxnSpPr>
          <p:spPr>
            <a:xfrm flipH="1" rot="8160000">
              <a:off x="3775075" y="1254918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0" name="Shape 130"/>
            <p:cNvCxnSpPr/>
            <p:nvPr/>
          </p:nvCxnSpPr>
          <p:spPr>
            <a:xfrm flipH="1" rot="-2580000">
              <a:off x="5202237" y="1397793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1" name="Shape 131"/>
            <p:cNvCxnSpPr/>
            <p:nvPr/>
          </p:nvCxnSpPr>
          <p:spPr>
            <a:xfrm flipH="1" rot="10800000">
              <a:off x="8154987" y="1426368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2" name="Shape 132"/>
            <p:cNvCxnSpPr/>
            <p:nvPr/>
          </p:nvCxnSpPr>
          <p:spPr>
            <a:xfrm flipH="1">
              <a:off x="8154987" y="12263437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3" name="Shape 133"/>
            <p:cNvCxnSpPr/>
            <p:nvPr/>
          </p:nvCxnSpPr>
          <p:spPr>
            <a:xfrm flipH="1" rot="5400000">
              <a:off x="9203531" y="13216732"/>
              <a:ext cx="1587" cy="9525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4" name="Shape 134"/>
            <p:cNvCxnSpPr/>
            <p:nvPr/>
          </p:nvCxnSpPr>
          <p:spPr>
            <a:xfrm flipH="1" rot="-5400000">
              <a:off x="7155656" y="132627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5" name="Shape 135"/>
            <p:cNvCxnSpPr/>
            <p:nvPr/>
          </p:nvCxnSpPr>
          <p:spPr>
            <a:xfrm flipH="1" rot="-3000000">
              <a:off x="7377906" y="1259601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6" name="Shape 136"/>
            <p:cNvCxnSpPr/>
            <p:nvPr/>
          </p:nvCxnSpPr>
          <p:spPr>
            <a:xfrm flipH="1" rot="8100000">
              <a:off x="8442325" y="14358937"/>
              <a:ext cx="857250" cy="1587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7" name="Shape 137"/>
            <p:cNvCxnSpPr/>
            <p:nvPr/>
          </p:nvCxnSpPr>
          <p:spPr>
            <a:xfrm flipH="1" rot="-8040000">
              <a:off x="7473156" y="13961268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8" name="Shape 138"/>
            <p:cNvCxnSpPr/>
            <p:nvPr/>
          </p:nvCxnSpPr>
          <p:spPr>
            <a:xfrm flipH="1" rot="2880000">
              <a:off x="8854281" y="1259760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39" name="Shape 139"/>
            <p:cNvCxnSpPr/>
            <p:nvPr/>
          </p:nvCxnSpPr>
          <p:spPr>
            <a:xfrm flipH="1" rot="5520000">
              <a:off x="10775156" y="13262769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0" name="Shape 140"/>
            <p:cNvCxnSpPr/>
            <p:nvPr/>
          </p:nvCxnSpPr>
          <p:spPr>
            <a:xfrm flipH="1" rot="5400000">
              <a:off x="15632906" y="13264356"/>
              <a:ext cx="1587" cy="85725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1" name="Shape 141"/>
            <p:cNvCxnSpPr/>
            <p:nvPr/>
          </p:nvCxnSpPr>
          <p:spPr>
            <a:xfrm>
              <a:off x="12347575" y="13692188"/>
              <a:ext cx="17145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2" name="Shape 142"/>
            <p:cNvCxnSpPr/>
            <p:nvPr/>
          </p:nvCxnSpPr>
          <p:spPr>
            <a:xfrm flipH="1" rot="2880000">
              <a:off x="12426949" y="12549187"/>
              <a:ext cx="1524000" cy="14287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43" name="Shape 143"/>
            <p:cNvCxnSpPr/>
            <p:nvPr/>
          </p:nvCxnSpPr>
          <p:spPr>
            <a:xfrm flipH="1" rot="-8340000">
              <a:off x="12379325" y="13438187"/>
              <a:ext cx="1524000" cy="14287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4" name="Shape 144"/>
            <p:cNvCxnSpPr/>
            <p:nvPr/>
          </p:nvCxnSpPr>
          <p:spPr>
            <a:xfrm flipH="1" rot="-10680000">
              <a:off x="11710987" y="13592176"/>
              <a:ext cx="2922587" cy="23447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5" name="Shape 145"/>
            <p:cNvCxnSpPr/>
            <p:nvPr/>
          </p:nvCxnSpPr>
          <p:spPr>
            <a:xfrm flipH="1" rot="300000">
              <a:off x="11776075" y="11379200"/>
              <a:ext cx="2922587" cy="23447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46" name="Shape 146"/>
            <p:cNvCxnSpPr/>
            <p:nvPr/>
          </p:nvCxnSpPr>
          <p:spPr>
            <a:xfrm flipH="1" rot="8640000">
              <a:off x="14717713" y="12252325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cxnSp>
          <p:nvCxnSpPr>
            <p:cNvPr id="147" name="Shape 147"/>
            <p:cNvCxnSpPr/>
            <p:nvPr/>
          </p:nvCxnSpPr>
          <p:spPr>
            <a:xfrm flipH="1" rot="7200000">
              <a:off x="14425612" y="14249400"/>
              <a:ext cx="957262" cy="731837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8" name="Shape 148"/>
            <p:cNvCxnSpPr/>
            <p:nvPr/>
          </p:nvCxnSpPr>
          <p:spPr>
            <a:xfrm flipH="1" rot="-2220000">
              <a:off x="10793412" y="14281150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49" name="Shape 149"/>
            <p:cNvCxnSpPr/>
            <p:nvPr/>
          </p:nvCxnSpPr>
          <p:spPr>
            <a:xfrm flipH="1" rot="-4200000">
              <a:off x="10840243" y="12373768"/>
              <a:ext cx="950912" cy="857250"/>
            </a:xfrm>
            <a:prstGeom prst="curvedConnector2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  <p:sp>
          <p:nvSpPr>
            <p:cNvPr id="150" name="Shape 150"/>
            <p:cNvSpPr txBox="1"/>
            <p:nvPr/>
          </p:nvSpPr>
          <p:spPr>
            <a:xfrm>
              <a:off x="37750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  <a:endParaRPr/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73945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б</a:t>
              </a:r>
              <a:endParaRPr/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11204575" y="15120938"/>
              <a:ext cx="762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1" lang="en-US" sz="1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</a:t>
              </a:r>
              <a:endParaRPr/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7775575" y="16549688"/>
              <a:ext cx="3810000" cy="857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4" name="Shape 154"/>
          <p:cNvSpPr txBox="1"/>
          <p:nvPr/>
        </p:nvSpPr>
        <p:spPr>
          <a:xfrm>
            <a:off x="395287" y="333375"/>
            <a:ext cx="8208962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Графическое изображение электрического поля</a:t>
            </a:r>
            <a:endParaRPr/>
          </a:p>
        </p:txBody>
      </p:sp>
      <p:sp>
        <p:nvSpPr>
          <p:cNvPr id="155" name="Shape 155"/>
          <p:cNvSpPr txBox="1"/>
          <p:nvPr/>
        </p:nvSpPr>
        <p:spPr>
          <a:xfrm>
            <a:off x="1331912" y="3357562"/>
            <a:ext cx="3175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3635375" y="3357562"/>
            <a:ext cx="33178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/>
          </a:p>
        </p:txBody>
      </p:sp>
      <p:sp>
        <p:nvSpPr>
          <p:cNvPr id="157" name="Shape 157"/>
          <p:cNvSpPr txBox="1"/>
          <p:nvPr/>
        </p:nvSpPr>
        <p:spPr>
          <a:xfrm>
            <a:off x="5940425" y="3357562"/>
            <a:ext cx="3175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</p:txBody>
      </p:sp>
      <p:sp>
        <p:nvSpPr>
          <p:cNvPr id="158" name="Shape 158"/>
          <p:cNvSpPr txBox="1"/>
          <p:nvPr/>
        </p:nvSpPr>
        <p:spPr>
          <a:xfrm>
            <a:off x="7812087" y="3357562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12" y="2133600"/>
            <a:ext cx="7848600" cy="336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395287" y="333375"/>
            <a:ext cx="8208962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Графическое изображение электрического поля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Работа электрического поля</a:t>
            </a:r>
            <a:endParaRPr/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Электростатическое поле является потенциальным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т.е. работа, совершаемая при перемещении заряда, не зависит от траектории, а определяется лишь начальным и конечным положениями заряда. Эта работа численно равна изменению потенциальной энергии: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539750" y="1916112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Введение в проектный менеджмент</a:t>
            </a: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0" y="31765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12" y="981075"/>
            <a:ext cx="8137525" cy="16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 txBox="1"/>
          <p:nvPr/>
        </p:nvSpPr>
        <p:spPr>
          <a:xfrm>
            <a:off x="1331912" y="333375"/>
            <a:ext cx="66246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Работа электрического поля</a:t>
            </a: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468312" y="2708275"/>
            <a:ext cx="8424862" cy="25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∙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Энергетической характеристикой поля является </a:t>
            </a:r>
            <a:r>
              <a:rPr b="1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потенциал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Он характеризует потенциальную энергию, которой обладал бы единичный положительный заряд, помещенный в данную точку поля: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048000" y="3470275"/>
            <a:ext cx="581025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/>
        </p:nvSpPr>
        <p:spPr>
          <a:xfrm>
            <a:off x="-2743200" y="396557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" name="Shape 18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19475" y="4652962"/>
            <a:ext cx="1657350" cy="141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