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9" r:id="rId5"/>
    <p:sldId id="273" r:id="rId6"/>
    <p:sldId id="276" r:id="rId7"/>
    <p:sldId id="257" r:id="rId8"/>
    <p:sldId id="271" r:id="rId9"/>
    <p:sldId id="278" r:id="rId10"/>
    <p:sldId id="258" r:id="rId11"/>
    <p:sldId id="259" r:id="rId12"/>
    <p:sldId id="260" r:id="rId13"/>
    <p:sldId id="274" r:id="rId14"/>
    <p:sldId id="264" r:id="rId15"/>
    <p:sldId id="261" r:id="rId16"/>
    <p:sldId id="279" r:id="rId17"/>
    <p:sldId id="280" r:id="rId18"/>
    <p:sldId id="281" r:id="rId19"/>
    <p:sldId id="265" r:id="rId20"/>
    <p:sldId id="266" r:id="rId21"/>
    <p:sldId id="282" r:id="rId22"/>
    <p:sldId id="267" r:id="rId23"/>
    <p:sldId id="277" r:id="rId24"/>
    <p:sldId id="268" r:id="rId25"/>
    <p:sldId id="275" r:id="rId26"/>
    <p:sldId id="27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F0B5-10AB-4872-A96D-959A993BD3D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7AE0-770C-4040-B0D2-43B598C6E6A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tpechatau.ru/wp-content/uploads/2017/03/FB-Dvortsy-i-zamki-11.jpg"/>
          <p:cNvPicPr>
            <a:picLocks noChangeAspect="1" noChangeArrowheads="1"/>
          </p:cNvPicPr>
          <p:nvPr/>
        </p:nvPicPr>
        <p:blipFill>
          <a:blip r:embed="rId1" cstate="print"/>
          <a:srcRect l="3912" r="4548"/>
          <a:stretch>
            <a:fillRect/>
          </a:stretch>
        </p:blipFill>
        <p:spPr bwMode="auto">
          <a:xfrm>
            <a:off x="2168182" y="631398"/>
            <a:ext cx="9055608" cy="679170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9804" y="-146815"/>
            <a:ext cx="9144000" cy="778213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605" y="631398"/>
            <a:ext cx="11138171" cy="5564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Основные  черты западноевропейского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феодализма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s://i.pinimg.com/736x/98/d0/d0/98d0d0b5f8d8fa9ff4c403dc1916942b.jpg"/>
          <p:cNvPicPr>
            <a:picLocks noChangeAspect="1" noChangeArrowheads="1"/>
          </p:cNvPicPr>
          <p:nvPr/>
        </p:nvPicPr>
        <p:blipFill>
          <a:blip r:embed="rId2" cstate="print"/>
          <a:srcRect l="6249" t="1309" r="-3" b="11784"/>
          <a:stretch>
            <a:fillRect/>
          </a:stretch>
        </p:blipFill>
        <p:spPr bwMode="auto">
          <a:xfrm>
            <a:off x="0" y="1714583"/>
            <a:ext cx="3214678" cy="421484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4">
                <a:alpha val="84000"/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464"/>
            <a:ext cx="10515600" cy="7879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Сословия феодального общества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072" y="1021404"/>
            <a:ext cx="5152417" cy="5155559"/>
          </a:xfrm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Обязательным признаком феодализма является </a:t>
            </a:r>
            <a:r>
              <a:rPr lang="ru-RU" sz="2400" b="1" dirty="0">
                <a:solidFill>
                  <a:srgbClr val="00B050"/>
                </a:solidFill>
              </a:rPr>
              <a:t>сословное деление общества.</a:t>
            </a:r>
            <a:endParaRPr lang="ru-RU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Сословие </a:t>
            </a:r>
            <a:r>
              <a:rPr lang="ru-RU" sz="2400" dirty="0" smtClean="0"/>
              <a:t>- это </a:t>
            </a:r>
            <a:r>
              <a:rPr lang="ru-RU" sz="2400" dirty="0"/>
              <a:t>группа людей, отличающаяся </a:t>
            </a:r>
            <a:r>
              <a:rPr lang="ru-RU" sz="2400" dirty="0" smtClean="0"/>
              <a:t>по своим правам и обязанностям. </a:t>
            </a:r>
            <a:r>
              <a:rPr lang="ru-RU" sz="2400" dirty="0"/>
              <a:t>Принадлежность к сословию как правило </a:t>
            </a:r>
            <a:r>
              <a:rPr lang="ru-RU" sz="2400" dirty="0" smtClean="0"/>
              <a:t>передавалась </a:t>
            </a:r>
            <a:r>
              <a:rPr lang="ru-RU" sz="2400" dirty="0"/>
              <a:t>по наследству.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b="1" dirty="0">
                <a:solidFill>
                  <a:srgbClr val="00B050"/>
                </a:solidFill>
              </a:rPr>
              <a:t>В Европе выделяют три сословия:</a:t>
            </a:r>
            <a:endParaRPr lang="ru-RU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dirty="0" smtClean="0"/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Воюющие </a:t>
            </a:r>
            <a:r>
              <a:rPr lang="ru-RU" sz="2400" dirty="0"/>
              <a:t>- феодалы. Имели право владеть землей и управлять </a:t>
            </a:r>
            <a:r>
              <a:rPr lang="ru-RU" sz="2400" dirty="0" smtClean="0"/>
              <a:t>людьми.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ru-RU" sz="2400" b="1" dirty="0">
                <a:solidFill>
                  <a:srgbClr val="FF0000"/>
                </a:solidFill>
              </a:rPr>
              <a:t>Работающие </a:t>
            </a:r>
            <a:r>
              <a:rPr lang="ru-RU" sz="2400" dirty="0"/>
              <a:t>- крестьяне и ремесленники. Не имели земли. Подчинялись собственнику </a:t>
            </a:r>
            <a:r>
              <a:rPr lang="ru-RU" sz="2400" dirty="0" smtClean="0"/>
              <a:t>земли.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3. </a:t>
            </a:r>
            <a:r>
              <a:rPr lang="ru-RU" sz="2400" b="1" dirty="0">
                <a:solidFill>
                  <a:srgbClr val="FF0000"/>
                </a:solidFill>
              </a:rPr>
              <a:t>Молящиеся </a:t>
            </a:r>
            <a:r>
              <a:rPr lang="ru-RU" sz="2400" dirty="0"/>
              <a:t>- духовенство. Богослужение. Собственники земли.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98" y="1021403"/>
            <a:ext cx="6235430" cy="5155559"/>
          </a:xfr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9" y="107005"/>
            <a:ext cx="10517221" cy="43774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Крестьяне в феодальном обществе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459" y="544749"/>
            <a:ext cx="5914417" cy="6313252"/>
          </a:xfrm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Крестьяне не имели земли и жили на земле феодала. </a:t>
            </a:r>
            <a:r>
              <a:rPr lang="ru-RU" sz="2400" b="1" dirty="0">
                <a:solidFill>
                  <a:srgbClr val="FF0000"/>
                </a:solidFill>
              </a:rPr>
              <a:t>Крестьяне делились на свободных и крепостных: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Свободные крестьяне (вилланы)- </a:t>
            </a:r>
            <a:r>
              <a:rPr lang="ru-RU" sz="2400" dirty="0"/>
              <a:t>за право жить на земле феодала платили </a:t>
            </a:r>
            <a:r>
              <a:rPr lang="ru-RU" sz="2400" b="1" dirty="0">
                <a:solidFill>
                  <a:srgbClr val="00B050"/>
                </a:solidFill>
              </a:rPr>
              <a:t>оброк (часть урожая или деньгами) </a:t>
            </a:r>
            <a:r>
              <a:rPr lang="ru-RU" sz="2400" dirty="0"/>
              <a:t>и отрабатывали </a:t>
            </a:r>
            <a:r>
              <a:rPr lang="ru-RU" sz="2400" b="1" dirty="0">
                <a:solidFill>
                  <a:srgbClr val="00B050"/>
                </a:solidFill>
              </a:rPr>
              <a:t>барщину ( работали на земле феодала бесплатно своими орудиями труда несколько дней в неделю).</a:t>
            </a:r>
            <a:r>
              <a:rPr lang="ru-RU" sz="2400" dirty="0"/>
              <a:t> Они имели право уйти от своего феодала, земля оставалась у феодала.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Крепостные крестьяне (</a:t>
            </a:r>
            <a:r>
              <a:rPr lang="ru-RU" sz="2400" b="1" dirty="0" err="1">
                <a:solidFill>
                  <a:srgbClr val="FF0000"/>
                </a:solidFill>
              </a:rPr>
              <a:t>сервы</a:t>
            </a:r>
            <a:r>
              <a:rPr lang="ru-RU" sz="2400" b="1" dirty="0">
                <a:solidFill>
                  <a:srgbClr val="FF0000"/>
                </a:solidFill>
              </a:rPr>
              <a:t>)- </a:t>
            </a:r>
            <a:r>
              <a:rPr lang="ru-RU" sz="2400" dirty="0"/>
              <a:t>«прикрепленные» к земле. Платили оброк, отрабатывали барщину, но не могли уйти от своего феодала. Феодал мог распоряжаться личной жизнью крепостного: продать с землей, подарить, обменять и т.п.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544748"/>
            <a:ext cx="6019801" cy="6313253"/>
          </a:xfr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9" y="107005"/>
            <a:ext cx="10517221" cy="43774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Крестьяне в феодальном обществе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avatars.mds.yandex.net/get-zen_doc/1841592/pub_5c76760000500800b3d6e662_5c767fd64fbfea00b319b8e9/scale_120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39" y="544748"/>
            <a:ext cx="8063687" cy="61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225" y="77822"/>
            <a:ext cx="10254573" cy="5155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Занятия и повинности крестьян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4061" y="712650"/>
            <a:ext cx="4931923" cy="5953326"/>
          </a:xfrm>
          <a:ln w="190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Основные занятия крестьян: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Земледелие</a:t>
            </a:r>
            <a:r>
              <a:rPr lang="ru-RU" dirty="0"/>
              <a:t>, скотоводство, охота, рыболовство, сбор меда, шили одежду, строили жилища и т.п.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Усовершенствование орудий труда и обработки земли: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тяжелый плуг с сошником;</a:t>
            </a:r>
            <a:endParaRPr lang="ru-RU" dirty="0"/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трехполье</a:t>
            </a:r>
            <a:r>
              <a:rPr lang="ru-RU" dirty="0"/>
              <a:t> (озимые, яровые, пар)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использовали навоз в качестве удобрения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Жили крестьяне </a:t>
            </a:r>
            <a:r>
              <a:rPr lang="ru-RU" b="1" dirty="0">
                <a:solidFill>
                  <a:srgbClr val="FF0000"/>
                </a:solidFill>
              </a:rPr>
              <a:t>общинами.</a:t>
            </a:r>
            <a:r>
              <a:rPr lang="ru-RU" dirty="0"/>
              <a:t> Крестьяне избирали </a:t>
            </a:r>
            <a:r>
              <a:rPr lang="ru-RU" b="1" dirty="0">
                <a:solidFill>
                  <a:srgbClr val="00B050"/>
                </a:solidFill>
              </a:rPr>
              <a:t>старосту. </a:t>
            </a:r>
            <a:r>
              <a:rPr lang="ru-RU" dirty="0"/>
              <a:t>Община поддерживала и помогала своим общинникам.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5168"/>
          <a:stretch>
            <a:fillRect/>
          </a:stretch>
        </p:blipFill>
        <p:spPr>
          <a:xfrm>
            <a:off x="5196840" y="1325880"/>
            <a:ext cx="6894576" cy="49509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461"/>
            <a:ext cx="10515600" cy="5836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Жизнь феодалов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534" y="710119"/>
            <a:ext cx="5359940" cy="5904690"/>
          </a:xfrm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На холме или высокой скале, подобно гнезду хищной птицы, возвышался над окружающей  местностью замок. Это было </a:t>
            </a:r>
            <a:r>
              <a:rPr lang="ru-RU" sz="2200" b="1" dirty="0">
                <a:solidFill>
                  <a:srgbClr val="FF0000"/>
                </a:solidFill>
              </a:rPr>
              <a:t>жилище феодала и его крепость</a:t>
            </a:r>
            <a:r>
              <a:rPr lang="ru-RU" sz="2200" dirty="0"/>
              <a:t>. В замке феодал укрывался от восставших крестьян и нападений других феодалов</a:t>
            </a:r>
            <a:r>
              <a:rPr lang="ru-RU" sz="2200" dirty="0" smtClean="0"/>
              <a:t>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Феодалы проводили время в войнах, </a:t>
            </a:r>
            <a:r>
              <a:rPr lang="ru-RU" sz="2200" b="1" dirty="0">
                <a:solidFill>
                  <a:srgbClr val="FF0000"/>
                </a:solidFill>
              </a:rPr>
              <a:t>пирах и  забавах</a:t>
            </a:r>
            <a:r>
              <a:rPr lang="ru-RU" sz="2200" dirty="0"/>
              <a:t>. Любимые развлечения феодалов - охота и турниры - были связаны с военным делом.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Любимейшим занятием феодалов и их дам была </a:t>
            </a:r>
            <a:r>
              <a:rPr lang="ru-RU" sz="2200" b="1" dirty="0">
                <a:solidFill>
                  <a:srgbClr val="FF0000"/>
                </a:solidFill>
              </a:rPr>
              <a:t>охота</a:t>
            </a:r>
            <a:r>
              <a:rPr lang="ru-RU" sz="2200" dirty="0"/>
              <a:t>. Пойманная дичь занимала главное место в рационе обитателей замка</a:t>
            </a:r>
            <a:r>
              <a:rPr lang="ru-RU" sz="2200" dirty="0" smtClean="0"/>
              <a:t>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Но главное </a:t>
            </a:r>
            <a:r>
              <a:rPr lang="ru-RU" sz="2200" b="1" dirty="0" smtClean="0">
                <a:solidFill>
                  <a:srgbClr val="FF0000"/>
                </a:solidFill>
              </a:rPr>
              <a:t>занятие - </a:t>
            </a:r>
            <a:r>
              <a:rPr lang="ru-RU" sz="2200" b="1" dirty="0">
                <a:solidFill>
                  <a:srgbClr val="FF0000"/>
                </a:solidFill>
              </a:rPr>
              <a:t>военная </a:t>
            </a:r>
            <a:r>
              <a:rPr lang="ru-RU" sz="2200" b="1" dirty="0" smtClean="0">
                <a:solidFill>
                  <a:srgbClr val="FF0000"/>
                </a:solidFill>
              </a:rPr>
              <a:t>служба.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23" y="987552"/>
            <a:ext cx="6437376" cy="4828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461"/>
            <a:ext cx="10515600" cy="5836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Жизнь феодалов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814508"/>
            <a:ext cx="8860536" cy="595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461"/>
            <a:ext cx="10515600" cy="5836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Жизнь феодалов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710120"/>
            <a:ext cx="9627414" cy="60171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461"/>
            <a:ext cx="10515600" cy="5836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Жизнь феодалов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801560"/>
            <a:ext cx="9468968" cy="59181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31" y="402336"/>
            <a:ext cx="3881726" cy="96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Рыцарство </a:t>
            </a: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88153" y="320041"/>
            <a:ext cx="6021226" cy="6400800"/>
          </a:xfrm>
          <a:ln w="1905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Сыновья феодалов начинали готовиться к рыцарской службе с детства. Без многолетней тренировки невозможно было не только сражаться в тяжелых доспехах рыцаря, но даже передвигаться в них.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 7 лет мальчики становились </a:t>
            </a:r>
            <a:r>
              <a:rPr lang="ru-RU" b="1" dirty="0">
                <a:solidFill>
                  <a:srgbClr val="FF0000"/>
                </a:solidFill>
              </a:rPr>
              <a:t>пажами</a:t>
            </a:r>
            <a:r>
              <a:rPr lang="ru-RU" dirty="0"/>
              <a:t>, а с 14 лет </a:t>
            </a:r>
            <a:r>
              <a:rPr lang="ru-RU" b="1" dirty="0">
                <a:solidFill>
                  <a:srgbClr val="FF0000"/>
                </a:solidFill>
              </a:rPr>
              <a:t>— оруженосцами рыцарей</a:t>
            </a:r>
            <a:r>
              <a:rPr lang="ru-RU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Рыцари приходили на службу к сеньору с пажами и оруженосцами, с легковооруженными слугами. Этот небольшой отряд во главе с рыцарем назывался </a:t>
            </a:r>
            <a:r>
              <a:rPr lang="ru-RU" b="1" dirty="0">
                <a:solidFill>
                  <a:srgbClr val="FF0000"/>
                </a:solidFill>
              </a:rPr>
              <a:t>«копьем», </a:t>
            </a:r>
            <a:r>
              <a:rPr lang="ru-RU" dirty="0"/>
              <a:t>феодальное войско состояло из таких отрядов.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бою рыцарь дрался с рыцарем, оруженосец — с оруженосцем, остальные воины осыпали противника стрелами. В 18 лет оруженосцы становились рыцарями. Сеньор при этом вручал ему пояс, меч и шпоры.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2" y="1490472"/>
            <a:ext cx="5477868" cy="43822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640080"/>
            <a:ext cx="5254752" cy="8268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Средневековый город как центр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ремесла и торговли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29" y="227986"/>
            <a:ext cx="5711303" cy="6392270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Первые города нового типа сложились как поселения купцов. Особенно крупными стали города </a:t>
            </a:r>
            <a:r>
              <a:rPr lang="ru-RU" sz="2200" b="1" dirty="0">
                <a:solidFill>
                  <a:srgbClr val="FF0000"/>
                </a:solidFill>
              </a:rPr>
              <a:t>Пиза, Генуя, Марсель, Барселона, Венеция. </a:t>
            </a:r>
            <a:endParaRPr lang="ru-RU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dirty="0"/>
              <a:t>Возникли места обмена товарами — </a:t>
            </a:r>
            <a:r>
              <a:rPr lang="ru-RU" sz="2200" b="1" i="1" dirty="0">
                <a:solidFill>
                  <a:srgbClr val="FF0000"/>
                </a:solidFill>
              </a:rPr>
              <a:t>ярмарки </a:t>
            </a:r>
            <a:r>
              <a:rPr lang="ru-RU" sz="2200" b="1" dirty="0">
                <a:solidFill>
                  <a:srgbClr val="FF0000"/>
                </a:solidFill>
              </a:rPr>
              <a:t>(ежегодные рынки)</a:t>
            </a:r>
            <a:r>
              <a:rPr lang="ru-RU" sz="2200" dirty="0"/>
              <a:t>. Особенно </a:t>
            </a:r>
            <a:r>
              <a:rPr lang="ru-RU" sz="2200" dirty="0" smtClean="0"/>
              <a:t>много </a:t>
            </a:r>
            <a:r>
              <a:rPr lang="ru-RU" sz="2200" dirty="0"/>
              <a:t>их было в графстве Шампань во Франции.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На севере Европы также возникают торговые города — </a:t>
            </a:r>
            <a:r>
              <a:rPr lang="ru-RU" sz="2200" b="1" dirty="0">
                <a:solidFill>
                  <a:srgbClr val="FF0000"/>
                </a:solidFill>
              </a:rPr>
              <a:t>Гамбург, Бремен, Любек, Данциг </a:t>
            </a:r>
            <a:r>
              <a:rPr lang="ru-RU" sz="2200" dirty="0"/>
              <a:t>и др. Здесь купцы перевозили товары по Северному и Балтийскому морям. Их суда нередко становились добычей стихии, а еще чаще — пиратов, приходилось иметь дело с разбойниками. Поэтому торговые города объединялись для защиты морских и сухопутных караванов. Союз городов Северной Европы назывался </a:t>
            </a:r>
            <a:r>
              <a:rPr lang="ru-RU" sz="2200" b="1" dirty="0">
                <a:solidFill>
                  <a:srgbClr val="FF0000"/>
                </a:solidFill>
              </a:rPr>
              <a:t>Ганза. </a:t>
            </a:r>
            <a:endParaRPr lang="ru-RU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16" y="2011680"/>
            <a:ext cx="6049500" cy="41197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91.beon.ru/29/21/412129/7/60345407/14701471GalleriaSabaudaTurin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25980" y="813817"/>
            <a:ext cx="8503180" cy="5257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3464" y="704639"/>
            <a:ext cx="4187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Цель </a:t>
            </a:r>
            <a:r>
              <a:rPr lang="ru-RU" sz="3200" b="1" dirty="0" smtClean="0">
                <a:solidFill>
                  <a:srgbClr val="FF0000"/>
                </a:solidFill>
              </a:rPr>
              <a:t>урока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latin typeface="+mj-lt"/>
                <a:cs typeface="Arial" panose="020B0604020202020204" pitchFamily="34" charset="0"/>
              </a:rPr>
              <a:t> выяснить характерные </a:t>
            </a:r>
            <a:r>
              <a:rPr lang="ru-RU" sz="2800" b="1" dirty="0" smtClean="0">
                <a:latin typeface="+mj-lt"/>
                <a:cs typeface="Arial" panose="020B0604020202020204" pitchFamily="34" charset="0"/>
              </a:rPr>
              <a:t>черты </a:t>
            </a:r>
            <a:r>
              <a:rPr lang="ru-RU" sz="2800" b="1" dirty="0">
                <a:latin typeface="+mj-lt"/>
                <a:cs typeface="Arial" panose="020B0604020202020204" pitchFamily="34" charset="0"/>
              </a:rPr>
              <a:t>западноевропейского </a:t>
            </a:r>
            <a:r>
              <a:rPr lang="ru-RU" sz="2800" b="1" dirty="0" smtClean="0">
                <a:latin typeface="+mj-lt"/>
                <a:cs typeface="Arial" panose="020B0604020202020204" pitchFamily="34" charset="0"/>
              </a:rPr>
              <a:t>феодализма;</a:t>
            </a:r>
            <a:endParaRPr lang="ru-RU" sz="2800" b="1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latin typeface="+mj-lt"/>
                <a:cs typeface="Arial" panose="020B0604020202020204" pitchFamily="34" charset="0"/>
              </a:rPr>
              <a:t> проследить изменения в структуре средневекового общества в связи с развитием феодализма.</a:t>
            </a:r>
            <a:endParaRPr lang="ru-RU" sz="2800" b="1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64" y="210312"/>
            <a:ext cx="10515600" cy="8268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Средневековый город как центр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ремесла и торговли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881" y="1389889"/>
            <a:ext cx="4303127" cy="5394960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XI в. города росли особенно быстро. Крупным в Средние века считался город населением 5—10 тыс. жителей. Самыми большими городами в Европе стали </a:t>
            </a:r>
            <a:r>
              <a:rPr lang="ru-RU" b="1" dirty="0">
                <a:solidFill>
                  <a:srgbClr val="FF0000"/>
                </a:solidFill>
              </a:rPr>
              <a:t>Париж, Лондон, Флоренция, Милан, Венеция, Севилья, Кордова.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3" y="1212261"/>
            <a:ext cx="7320388" cy="54902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9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Ремесленные цехи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106" y="856034"/>
            <a:ext cx="5476673" cy="5593403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Люди одной профессии селились обычно вместе, холили в одну церковь, тесно общались друг с другом. Они создавали свои</a:t>
            </a:r>
            <a:r>
              <a:rPr lang="ru-RU" sz="2400" b="1" dirty="0"/>
              <a:t> </a:t>
            </a:r>
            <a:r>
              <a:rPr lang="ru-RU" sz="2400" dirty="0"/>
              <a:t>союзы —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i="1" dirty="0">
                <a:solidFill>
                  <a:srgbClr val="0070C0"/>
                </a:solidFill>
              </a:rPr>
              <a:t>ремесленные цехи </a:t>
            </a:r>
            <a:r>
              <a:rPr lang="ru-RU" sz="2400" b="1" dirty="0">
                <a:solidFill>
                  <a:srgbClr val="0070C0"/>
                </a:solidFill>
              </a:rPr>
              <a:t>и </a:t>
            </a:r>
            <a:r>
              <a:rPr lang="ru-RU" sz="2400" b="1" i="1" dirty="0">
                <a:solidFill>
                  <a:srgbClr val="0070C0"/>
                </a:solidFill>
              </a:rPr>
              <a:t>торговые гильдии. </a:t>
            </a:r>
            <a:endParaRPr lang="ru-RU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Ремесленный цех- это объединение ремесленников одной специализации (кожевенники, гончары, ювелиры и т.п.)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Цехи следили за качеством ремесленных изделий, устанавливали порядок работы в мастерских, охраняли имущество своих членов, боролись с конкурентами в виде </a:t>
            </a:r>
            <a:r>
              <a:rPr lang="ru-RU" sz="2400" dirty="0" err="1"/>
              <a:t>нецеховых</a:t>
            </a:r>
            <a:r>
              <a:rPr lang="ru-RU" sz="2400" dirty="0"/>
              <a:t> ремесленников, крестьян и т.д.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50" y="856034"/>
            <a:ext cx="5933872" cy="5593403"/>
          </a:xfr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9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Ремесленные цехи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2802" y="856034"/>
            <a:ext cx="5476673" cy="5593403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Основным </a:t>
            </a:r>
            <a:r>
              <a:rPr lang="ru-RU" dirty="0"/>
              <a:t>органом цехового управления было общее собрание всех членов цеха, на котором присутствовали только самостоятельные члены цеха — мастера. Мастеру становилось сложно работать в одиночку. </a:t>
            </a:r>
            <a:r>
              <a:rPr lang="ru-RU" dirty="0" smtClean="0"/>
              <a:t>Так появились</a:t>
            </a:r>
            <a:r>
              <a:rPr lang="ru-RU" dirty="0"/>
              <a:t> ученики, потом подмастерья</a:t>
            </a:r>
            <a:r>
              <a:rPr lang="ru-RU" dirty="0" smtClean="0"/>
              <a:t>. Ученик </a:t>
            </a:r>
            <a:r>
              <a:rPr lang="ru-RU" dirty="0"/>
              <a:t>давал клятву не покидать мастера до окончания обучения: мастер же обязывался обучать его честно своему ремеслу и полностью содержать. 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26" y="1453896"/>
            <a:ext cx="6398738" cy="45740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281"/>
            <a:ext cx="10515600" cy="4863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Города и сеньоры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286" y="690664"/>
            <a:ext cx="6177064" cy="6060332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Все города возникали на земле феодалов. Многие горожане находились в личной зависимости от сеньора. Феодалы при помощи слуг управляли городами.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Горожане собирались вместе для обсуждения вопросов городского управления, выбирали главу города </a:t>
            </a:r>
            <a:r>
              <a:rPr lang="ru-RU" sz="2400" b="1" dirty="0">
                <a:solidFill>
                  <a:srgbClr val="0070C0"/>
                </a:solidFill>
              </a:rPr>
              <a:t>(мэра или бургомистра)</a:t>
            </a:r>
            <a:r>
              <a:rPr lang="ru-RU" sz="2400" dirty="0"/>
              <a:t>, собирали ополчение для защиты от врагов.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 мере роста богатств горожан феодалы увеличивали поборы с них. Городские общины —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b="1" i="1" dirty="0">
                <a:solidFill>
                  <a:srgbClr val="0070C0"/>
                </a:solidFill>
              </a:rPr>
              <a:t>коммуны</a:t>
            </a:r>
            <a:r>
              <a:rPr lang="ru-RU" sz="2400" b="1" i="1" dirty="0">
                <a:solidFill>
                  <a:srgbClr val="00B050"/>
                </a:solidFill>
              </a:rPr>
              <a:t> </a:t>
            </a:r>
            <a:r>
              <a:rPr lang="ru-RU" sz="2400" dirty="0"/>
              <a:t>со временем начинали сопротивляться таким действиям феодалов. Развертывалась упорная борьба между  феодалами и коммунами.</a:t>
            </a:r>
            <a:endParaRPr lang="ru-RU" sz="24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13" y="690663"/>
            <a:ext cx="5321030" cy="6060333"/>
          </a:xfr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281"/>
            <a:ext cx="10515600" cy="4863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Города и сеньоры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9574" y="713816"/>
            <a:ext cx="6177064" cy="6060332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Богатые </a:t>
            </a:r>
            <a:r>
              <a:rPr lang="ru-RU" dirty="0"/>
              <a:t>города Италии освободились от власти феодалов и отняли у них все земли. Окрестные крестьяне попали в зависимость от городов. Многие города (</a:t>
            </a:r>
            <a:r>
              <a:rPr lang="ru-RU" b="1" dirty="0">
                <a:solidFill>
                  <a:srgbClr val="0070C0"/>
                </a:solidFill>
              </a:rPr>
              <a:t>Флоренция, Генуя, Венеция, Милан)</a:t>
            </a:r>
            <a:r>
              <a:rPr lang="ru-RU" dirty="0"/>
              <a:t> стали центрами небольших </a:t>
            </a:r>
            <a:r>
              <a:rPr lang="ru-RU" b="1" dirty="0">
                <a:solidFill>
                  <a:srgbClr val="0070C0"/>
                </a:solidFill>
              </a:rPr>
              <a:t>государств-республик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Ведущее положение в городах занимали </a:t>
            </a:r>
            <a:r>
              <a:rPr lang="ru-RU" b="1" dirty="0">
                <a:solidFill>
                  <a:srgbClr val="0070C0"/>
                </a:solidFill>
              </a:rPr>
              <a:t>крупные купцы, владельцы городской земли и домов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dirty="0"/>
              <a:t> Они держали в своих руках городское управление.</a:t>
            </a:r>
            <a:endParaRPr lang="ru-RU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2" y="705613"/>
            <a:ext cx="4893564" cy="60453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281"/>
            <a:ext cx="10515600" cy="4863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 черты  феодализма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20496" y="1094104"/>
            <a:ext cx="10811256" cy="54072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Аграрный тип экономики. Господство натурального хозяйства.</a:t>
            </a:r>
            <a:endParaRPr lang="ru-RU" dirty="0" smtClean="0"/>
          </a:p>
          <a:p>
            <a:r>
              <a:rPr lang="ru-RU" dirty="0" smtClean="0"/>
              <a:t>Крупное землевладение феодалов + мелкое крестьянское землепользование.</a:t>
            </a:r>
            <a:endParaRPr lang="ru-RU" dirty="0" smtClean="0"/>
          </a:p>
          <a:p>
            <a:r>
              <a:rPr lang="ru-RU" dirty="0" smtClean="0"/>
              <a:t>Личная зависимость крестьян от феодалов. Внеэкономические методы принуждения к труду и распределения продуктов.</a:t>
            </a:r>
            <a:endParaRPr lang="ru-RU" dirty="0" smtClean="0"/>
          </a:p>
          <a:p>
            <a:r>
              <a:rPr lang="ru-RU" dirty="0" smtClean="0"/>
              <a:t>Рутинное состояние техники и знаний.</a:t>
            </a:r>
            <a:endParaRPr lang="ru-RU" dirty="0" smtClean="0"/>
          </a:p>
          <a:p>
            <a:r>
              <a:rPr lang="ru-RU" dirty="0" smtClean="0"/>
              <a:t>Рентные отношения – за пользование землей крестьянин отдавал прибавочный продукт в виде ренты.</a:t>
            </a:r>
            <a:endParaRPr lang="ru-RU" dirty="0" smtClean="0"/>
          </a:p>
          <a:p>
            <a:r>
              <a:rPr lang="ru-RU" dirty="0" smtClean="0"/>
              <a:t>Сословный характер общества.</a:t>
            </a:r>
            <a:endParaRPr lang="ru-RU" dirty="0" smtClean="0"/>
          </a:p>
          <a:p>
            <a:r>
              <a:rPr lang="ru-RU" dirty="0" smtClean="0"/>
              <a:t>Иерархическая структура класса феодалов.</a:t>
            </a:r>
            <a:endParaRPr lang="ru-RU" dirty="0" smtClean="0"/>
          </a:p>
          <a:p>
            <a:r>
              <a:rPr lang="ru-RU" dirty="0" smtClean="0"/>
              <a:t>Широкое развитие корпоративных организаций.</a:t>
            </a:r>
            <a:endParaRPr lang="ru-RU" dirty="0" smtClean="0"/>
          </a:p>
          <a:p>
            <a:r>
              <a:rPr lang="ru-RU" dirty="0" smtClean="0"/>
              <a:t>Господство религиозного мировоззрения, особая роль церкви.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281"/>
            <a:ext cx="10515600" cy="4863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Определите  правильные  суждения (да/нет)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919932"/>
            <a:ext cx="10811256" cy="5407279"/>
          </a:xfrm>
        </p:spPr>
        <p:txBody>
          <a:bodyPr>
            <a:normAutofit/>
          </a:bodyPr>
          <a:lstStyle/>
          <a:p>
            <a:r>
              <a:rPr lang="ru-RU" dirty="0" smtClean="0"/>
              <a:t>Между феодалами во время раздробленности постоянно шли войны.</a:t>
            </a:r>
            <a:endParaRPr lang="ru-RU" dirty="0" smtClean="0"/>
          </a:p>
          <a:p>
            <a:r>
              <a:rPr lang="ru-RU" dirty="0" smtClean="0"/>
              <a:t>Феодал, старший по отношению к другим – это  граф.</a:t>
            </a:r>
            <a:endParaRPr lang="ru-RU" dirty="0" smtClean="0"/>
          </a:p>
          <a:p>
            <a:r>
              <a:rPr lang="ru-RU" dirty="0" smtClean="0"/>
              <a:t>Вассал – это приближенный королевской семьи.</a:t>
            </a:r>
            <a:endParaRPr lang="ru-RU" dirty="0" smtClean="0"/>
          </a:p>
          <a:p>
            <a:r>
              <a:rPr lang="ru-RU" dirty="0" smtClean="0"/>
              <a:t>За каждым сословием были закреплены свои права и обязанности.</a:t>
            </a:r>
            <a:endParaRPr lang="ru-RU" dirty="0" smtClean="0"/>
          </a:p>
          <a:p>
            <a:r>
              <a:rPr lang="ru-RU" dirty="0" smtClean="0"/>
              <a:t>Сословия работающих – это крестьяне и ремесленники.</a:t>
            </a:r>
            <a:endParaRPr lang="ru-RU" dirty="0" smtClean="0"/>
          </a:p>
          <a:p>
            <a:r>
              <a:rPr lang="ru-RU" dirty="0" smtClean="0"/>
              <a:t>Сеньор – это тот, кто получает феод.</a:t>
            </a:r>
            <a:endParaRPr lang="ru-RU" dirty="0" smtClean="0"/>
          </a:p>
          <a:p>
            <a:r>
              <a:rPr lang="ru-RU" dirty="0" smtClean="0"/>
              <a:t>В средние века один и тот же человек мог быть  и сеньором и вассалом одновременно.</a:t>
            </a:r>
            <a:endParaRPr lang="ru-RU" dirty="0" smtClean="0"/>
          </a:p>
          <a:p>
            <a:r>
              <a:rPr lang="ru-RU" dirty="0" smtClean="0"/>
              <a:t>Рыцарь – это тот, кто трудится.</a:t>
            </a:r>
            <a:endParaRPr lang="ru-RU" dirty="0" smtClean="0"/>
          </a:p>
          <a:p>
            <a:r>
              <a:rPr lang="ru-RU" dirty="0" smtClean="0"/>
              <a:t>В средние века в экономике господствовало натуральное хозяйство.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alpha val="84000"/>
                <a:lumMod val="32000"/>
                <a:lumOff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281"/>
            <a:ext cx="10515600" cy="4863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Определите  правильные  суждения (да/нет)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919932"/>
            <a:ext cx="10811256" cy="5407279"/>
          </a:xfrm>
        </p:spPr>
        <p:txBody>
          <a:bodyPr>
            <a:normAutofit/>
          </a:bodyPr>
          <a:lstStyle/>
          <a:p>
            <a:r>
              <a:rPr lang="ru-RU" dirty="0" smtClean="0"/>
              <a:t>Община – это объединение нескольких замков.</a:t>
            </a:r>
            <a:endParaRPr lang="ru-RU" dirty="0" smtClean="0"/>
          </a:p>
          <a:p>
            <a:r>
              <a:rPr lang="ru-RU" dirty="0" smtClean="0"/>
              <a:t>Сословия молящихся – это духовенство.</a:t>
            </a:r>
            <a:endParaRPr lang="ru-RU" dirty="0" smtClean="0"/>
          </a:p>
          <a:p>
            <a:r>
              <a:rPr lang="ru-RU" dirty="0" smtClean="0"/>
              <a:t>Зависимые крестьяне не входили в феодальную лестницу.</a:t>
            </a:r>
            <a:endParaRPr lang="ru-RU" dirty="0" smtClean="0"/>
          </a:p>
          <a:p>
            <a:r>
              <a:rPr lang="ru-RU" dirty="0" smtClean="0"/>
              <a:t>Повинности – это обязанности сеньора перед крестьянами.</a:t>
            </a:r>
            <a:endParaRPr lang="ru-RU" dirty="0" smtClean="0"/>
          </a:p>
          <a:p>
            <a:r>
              <a:rPr lang="ru-RU" dirty="0" smtClean="0"/>
              <a:t>Вассал ничего не должен был сеньору за владение феодом.</a:t>
            </a:r>
            <a:endParaRPr lang="ru-RU" dirty="0" smtClean="0"/>
          </a:p>
          <a:p>
            <a:r>
              <a:rPr lang="ru-RU" dirty="0" smtClean="0"/>
              <a:t>Феод – это наследственное земельное владение.</a:t>
            </a:r>
            <a:endParaRPr lang="ru-RU" dirty="0" smtClean="0"/>
          </a:p>
          <a:p>
            <a:r>
              <a:rPr lang="ru-RU" dirty="0" smtClean="0"/>
              <a:t>Иерархия феодалов – это феодальная пирамида.</a:t>
            </a:r>
            <a:endParaRPr lang="ru-RU" dirty="0" smtClean="0"/>
          </a:p>
          <a:p>
            <a:r>
              <a:rPr lang="ru-RU" dirty="0" smtClean="0"/>
              <a:t>Империя Карла Великого распалась, потому что  была завоевана норманнами.</a:t>
            </a:r>
            <a:endParaRPr lang="ru-RU" dirty="0" smtClean="0"/>
          </a:p>
          <a:p>
            <a:r>
              <a:rPr lang="ru-RU" dirty="0" smtClean="0"/>
              <a:t>В Средние века действовало правило «Вассал моего вассала – не мой вассал».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2374"/>
            <a:ext cx="9144000" cy="77821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Основные черты феодализма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757" y="1050587"/>
            <a:ext cx="11138171" cy="5564222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 л а н</a:t>
            </a:r>
            <a:endParaRPr lang="ru-RU" sz="3600" b="1" dirty="0">
              <a:solidFill>
                <a:srgbClr val="002060"/>
              </a:solidFill>
            </a:endParaRPr>
          </a:p>
          <a:p>
            <a:pPr marL="742950" indent="-742950" algn="l">
              <a:buAutoNum type="arabicPeriod"/>
            </a:pPr>
            <a:r>
              <a:rPr lang="ru-RU" sz="3600" dirty="0" smtClean="0"/>
              <a:t>Основные понятия</a:t>
            </a:r>
            <a:endParaRPr lang="ru-RU" sz="3600" dirty="0" smtClean="0"/>
          </a:p>
          <a:p>
            <a:pPr marL="742950" indent="-742950" algn="l">
              <a:buAutoNum type="arabicPeriod"/>
            </a:pPr>
            <a:r>
              <a:rPr lang="ru-RU" sz="3600" dirty="0" smtClean="0"/>
              <a:t>Феодальная </a:t>
            </a:r>
            <a:r>
              <a:rPr lang="ru-RU" sz="3600" dirty="0"/>
              <a:t>собственность на </a:t>
            </a:r>
            <a:r>
              <a:rPr lang="ru-RU" sz="3600" dirty="0" smtClean="0"/>
              <a:t>землю.</a:t>
            </a:r>
            <a:endParaRPr lang="ru-RU" sz="3600" dirty="0"/>
          </a:p>
          <a:p>
            <a:pPr marL="742950" indent="-742950" algn="l">
              <a:buAutoNum type="arabicPeriod"/>
            </a:pPr>
            <a:r>
              <a:rPr lang="ru-RU" sz="3600" dirty="0" smtClean="0"/>
              <a:t>Феодалы </a:t>
            </a:r>
            <a:r>
              <a:rPr lang="ru-RU" sz="3600" dirty="0"/>
              <a:t>и вассально-сеньориальная </a:t>
            </a:r>
            <a:r>
              <a:rPr lang="ru-RU" sz="3600" dirty="0" smtClean="0"/>
              <a:t>зависимость.</a:t>
            </a:r>
            <a:endParaRPr lang="ru-RU" sz="3600" dirty="0"/>
          </a:p>
          <a:p>
            <a:pPr marL="742950" indent="-742950" algn="l">
              <a:buAutoNum type="arabicPeriod"/>
            </a:pPr>
            <a:r>
              <a:rPr lang="ru-RU" sz="3600" dirty="0" smtClean="0"/>
              <a:t>Сословия </a:t>
            </a:r>
            <a:r>
              <a:rPr lang="ru-RU" sz="3600" dirty="0"/>
              <a:t>феодального </a:t>
            </a:r>
            <a:r>
              <a:rPr lang="ru-RU" sz="3600" dirty="0" smtClean="0"/>
              <a:t>общества.</a:t>
            </a:r>
            <a:endParaRPr lang="ru-RU" sz="3600" dirty="0"/>
          </a:p>
          <a:p>
            <a:pPr marL="742950" indent="-742950" algn="l">
              <a:buAutoNum type="arabicPeriod"/>
            </a:pPr>
            <a:r>
              <a:rPr lang="ru-RU" sz="3600" dirty="0" smtClean="0"/>
              <a:t>Крестьяне  </a:t>
            </a:r>
            <a:r>
              <a:rPr lang="ru-RU" sz="3600" dirty="0"/>
              <a:t>в феодальном </a:t>
            </a:r>
            <a:r>
              <a:rPr lang="ru-RU" sz="3600" dirty="0" smtClean="0"/>
              <a:t>обществе.</a:t>
            </a:r>
            <a:endParaRPr lang="ru-RU" sz="3600" dirty="0"/>
          </a:p>
          <a:p>
            <a:pPr marL="742950" indent="-742950" algn="l">
              <a:buAutoNum type="arabicPeriod"/>
            </a:pPr>
            <a:r>
              <a:rPr lang="ru-RU" sz="3600" dirty="0" smtClean="0"/>
              <a:t>Жизнь </a:t>
            </a:r>
            <a:r>
              <a:rPr lang="ru-RU" sz="3600" dirty="0"/>
              <a:t>феодалов и </a:t>
            </a:r>
            <a:r>
              <a:rPr lang="ru-RU" sz="3600" dirty="0" smtClean="0"/>
              <a:t>рыцарей.</a:t>
            </a:r>
            <a:endParaRPr lang="ru-RU" sz="3600" dirty="0"/>
          </a:p>
          <a:p>
            <a:pPr marL="742950" indent="-742950" algn="l">
              <a:buAutoNum type="arabicPeriod"/>
            </a:pPr>
            <a:r>
              <a:rPr lang="ru-RU" sz="3600" dirty="0" smtClean="0"/>
              <a:t>Средневековый </a:t>
            </a:r>
            <a:r>
              <a:rPr lang="ru-RU" sz="3600" dirty="0"/>
              <a:t>город, как центр ремесла и </a:t>
            </a:r>
            <a:r>
              <a:rPr lang="ru-RU" sz="3600" dirty="0" smtClean="0"/>
              <a:t>торговли.</a:t>
            </a:r>
            <a:endParaRPr lang="ru-RU" sz="3600" dirty="0"/>
          </a:p>
          <a:p>
            <a:pPr marL="742950" indent="-742950" algn="l">
              <a:buAutoNum type="arabicPeriod"/>
            </a:pPr>
            <a:r>
              <a:rPr lang="ru-RU" sz="3600" dirty="0" smtClean="0"/>
              <a:t>Цеховые организации.</a:t>
            </a:r>
            <a:endParaRPr lang="ru-RU" sz="3600" dirty="0"/>
          </a:p>
          <a:p>
            <a:pPr algn="l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3502"/>
            <a:ext cx="9144000" cy="77821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421" y="1547573"/>
            <a:ext cx="5934651" cy="556422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</a:rPr>
              <a:t>Средневековье</a:t>
            </a:r>
            <a:r>
              <a:rPr lang="ru-RU" sz="3600" dirty="0"/>
              <a:t>: </a:t>
            </a:r>
            <a:r>
              <a:rPr lang="ru-RU" sz="3600" dirty="0">
                <a:solidFill>
                  <a:srgbClr val="002060"/>
                </a:solidFill>
              </a:rPr>
              <a:t>476 -1500 гг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476 г. – падение Рима (конец истории </a:t>
            </a:r>
            <a:r>
              <a:rPr lang="ru-RU" sz="3600" dirty="0">
                <a:solidFill>
                  <a:srgbClr val="FF0000"/>
                </a:solidFill>
              </a:rPr>
              <a:t>Д</a:t>
            </a:r>
            <a:r>
              <a:rPr lang="ru-RU" sz="3600" dirty="0" smtClean="0">
                <a:solidFill>
                  <a:srgbClr val="FF0000"/>
                </a:solidFill>
              </a:rPr>
              <a:t>ревнего мира </a:t>
            </a:r>
            <a:r>
              <a:rPr lang="ru-RU" sz="3600" dirty="0" smtClean="0">
                <a:solidFill>
                  <a:srgbClr val="002060"/>
                </a:solidFill>
              </a:rPr>
              <a:t>и  начало 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Средневековья</a:t>
            </a:r>
            <a:r>
              <a:rPr lang="ru-RU" sz="3600" dirty="0" smtClean="0">
                <a:solidFill>
                  <a:srgbClr val="002060"/>
                </a:solidFill>
              </a:rPr>
              <a:t>).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Классическое Средневековье в Европе (</a:t>
            </a:r>
            <a:r>
              <a:rPr lang="en-US" sz="3600" dirty="0" smtClean="0">
                <a:solidFill>
                  <a:srgbClr val="002060"/>
                </a:solidFill>
              </a:rPr>
              <a:t>X-XIII</a:t>
            </a:r>
            <a:r>
              <a:rPr lang="ru-RU" sz="3600" dirty="0" smtClean="0">
                <a:solidFill>
                  <a:srgbClr val="002060"/>
                </a:solidFill>
              </a:rPr>
              <a:t> вв.) – время расцвета феодализма.</a:t>
            </a:r>
            <a:endParaRPr lang="ru-RU" sz="3600" dirty="0">
              <a:solidFill>
                <a:srgbClr val="002060"/>
              </a:solidFill>
            </a:endParaRPr>
          </a:p>
          <a:p>
            <a:pPr algn="l"/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35" y="931715"/>
            <a:ext cx="5110693" cy="584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078"/>
            <a:ext cx="9144000" cy="77821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54" y="969068"/>
            <a:ext cx="6410138" cy="556422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Средневековые королевства: Англия, Франция, Германия, </a:t>
            </a:r>
            <a:r>
              <a:rPr lang="ru-RU" sz="3200" dirty="0"/>
              <a:t>испанские королевства (Кастилия, Арагон, Леон, Наварра), Португальское графство, итальянские государства (Сицилийское королевство, теократическое государство римских пап, королевство Италия и др.), Бургундское герцогство, королевства </a:t>
            </a:r>
            <a:r>
              <a:rPr lang="ru-RU" sz="3200" dirty="0" smtClean="0"/>
              <a:t>Чехия, Польша, Венгрия.</a:t>
            </a:r>
            <a:endParaRPr lang="ru-RU" sz="3200" dirty="0"/>
          </a:p>
          <a:p>
            <a:pPr algn="l"/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92" y="968291"/>
            <a:ext cx="5273040" cy="581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14" y="552930"/>
            <a:ext cx="10515600" cy="6465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Основные  понятия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1792" y="1012147"/>
            <a:ext cx="10424160" cy="5564220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Феодализм</a:t>
            </a:r>
            <a:r>
              <a:rPr lang="ru-RU" dirty="0" smtClean="0"/>
              <a:t> </a:t>
            </a:r>
            <a:r>
              <a:rPr lang="ru-RU" dirty="0"/>
              <a:t>– общество, состоящее из феодалов – собственников земли и зависимых крестьян, обрабатывающих землю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Феод</a:t>
            </a:r>
            <a:r>
              <a:rPr lang="ru-RU" dirty="0"/>
              <a:t> – </a:t>
            </a:r>
            <a:r>
              <a:rPr lang="ru-RU" dirty="0" smtClean="0"/>
              <a:t> наследственное земельное </a:t>
            </a:r>
            <a:r>
              <a:rPr lang="ru-RU" dirty="0"/>
              <a:t>владение, дававшееся при условии несения военной </a:t>
            </a:r>
            <a:r>
              <a:rPr lang="ru-RU" dirty="0" smtClean="0"/>
              <a:t>службы, </a:t>
            </a:r>
            <a:r>
              <a:rPr lang="ru-RU" dirty="0"/>
              <a:t>если</a:t>
            </a:r>
            <a:r>
              <a:rPr lang="ru-RU" dirty="0">
                <a:solidFill>
                  <a:srgbClr val="0070C0"/>
                </a:solidFill>
              </a:rPr>
              <a:t> вассал </a:t>
            </a:r>
            <a:r>
              <a:rPr lang="ru-RU" dirty="0"/>
              <a:t>переставал служить </a:t>
            </a:r>
            <a:r>
              <a:rPr lang="ru-RU" dirty="0">
                <a:solidFill>
                  <a:srgbClr val="0070C0"/>
                </a:solidFill>
              </a:rPr>
              <a:t>сеньору</a:t>
            </a:r>
            <a:r>
              <a:rPr lang="ru-RU" dirty="0"/>
              <a:t>,  </a:t>
            </a:r>
            <a:r>
              <a:rPr lang="ru-RU" dirty="0" smtClean="0"/>
              <a:t>тот  </a:t>
            </a:r>
            <a:r>
              <a:rPr lang="ru-RU" dirty="0"/>
              <a:t>мог передать  феод </a:t>
            </a:r>
            <a:r>
              <a:rPr lang="ru-RU" dirty="0" smtClean="0"/>
              <a:t> другому </a:t>
            </a:r>
            <a:r>
              <a:rPr lang="ru-RU" dirty="0"/>
              <a:t>вассалу.</a:t>
            </a:r>
            <a:endParaRPr lang="ru-RU" dirty="0"/>
          </a:p>
          <a:p>
            <a:pPr marL="0" indent="0" algn="ctr">
              <a:buNone/>
              <a:defRPr/>
            </a:pPr>
            <a:endParaRPr lang="ru-RU" dirty="0"/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Феодал</a:t>
            </a:r>
            <a:r>
              <a:rPr lang="ru-RU" dirty="0"/>
              <a:t>  - владелец феода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Сеньор</a:t>
            </a:r>
            <a:r>
              <a:rPr lang="ru-RU" dirty="0" smtClean="0"/>
              <a:t> (старший) – человек, предоставлявший феод.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Вассал</a:t>
            </a:r>
            <a:r>
              <a:rPr lang="ru-RU" dirty="0" smtClean="0"/>
              <a:t> (подчиненный)- человек, получивший феод.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Сеньоры и вассалы - феодалы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724" y="680476"/>
            <a:ext cx="10515600" cy="6465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Основные  понятия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7744" y="410846"/>
            <a:ext cx="5030724" cy="6130930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Натуральное хозяйство </a:t>
            </a:r>
            <a:r>
              <a:rPr lang="ru-RU" dirty="0" smtClean="0"/>
              <a:t>– тип хозяйствования, который направлен только на  удовлетворение собственных потребностей (не на продажу). 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Феодальная раздробленность </a:t>
            </a:r>
            <a:r>
              <a:rPr lang="ru-RU" dirty="0" smtClean="0"/>
              <a:t>- период истории государства, когда происходит распад его территорий на отдельные, более мелкие самостоятельные владения.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Феодальная усобица </a:t>
            </a:r>
            <a:r>
              <a:rPr lang="ru-RU" dirty="0" smtClean="0"/>
              <a:t>– феодальные войны между феодалами (герцогами, князьями, баронами и т.д.)</a:t>
            </a:r>
            <a:endParaRPr lang="ru-RU" dirty="0" smtClean="0"/>
          </a:p>
          <a:p>
            <a:pPr marL="0" indent="0" algn="ctr">
              <a:buNone/>
              <a:defRPr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18" y="2057400"/>
            <a:ext cx="6713728" cy="377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996062"/>
            <a:ext cx="10515600" cy="6465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Причины </a:t>
            </a:r>
            <a:r>
              <a:rPr lang="ru-RU" b="1" dirty="0" smtClean="0">
                <a:solidFill>
                  <a:srgbClr val="FF0000"/>
                </a:solidFill>
              </a:rPr>
              <a:t> феодальной  раздробленности  в </a:t>
            </a:r>
            <a:r>
              <a:rPr lang="ru-RU" b="1" dirty="0">
                <a:solidFill>
                  <a:srgbClr val="FF0000"/>
                </a:solidFill>
              </a:rPr>
              <a:t>Западной </a:t>
            </a:r>
            <a:r>
              <a:rPr lang="ru-RU" b="1" dirty="0" smtClean="0">
                <a:solidFill>
                  <a:srgbClr val="FF0000"/>
                </a:solidFill>
              </a:rPr>
              <a:t> Европе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6152" y="1721674"/>
            <a:ext cx="9774936" cy="4852862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3200" dirty="0"/>
            </a:br>
            <a:r>
              <a:rPr lang="ru-RU" sz="3200" dirty="0"/>
              <a:t>1. Укрепление собственности феодалов на землю.</a:t>
            </a:r>
            <a:br>
              <a:rPr lang="ru-RU" sz="3200" dirty="0"/>
            </a:br>
            <a:r>
              <a:rPr lang="ru-RU" sz="3200" dirty="0"/>
              <a:t>2. Феодалы не нуждались в сильной централизованной власти.</a:t>
            </a:r>
            <a:br>
              <a:rPr lang="ru-RU" sz="3200" dirty="0"/>
            </a:br>
            <a:r>
              <a:rPr lang="ru-RU" sz="3200" dirty="0"/>
              <a:t>3. Господство натурального хозяйства.</a:t>
            </a:r>
            <a:br>
              <a:rPr lang="ru-RU" sz="3200" dirty="0"/>
            </a:br>
            <a:r>
              <a:rPr lang="ru-RU" sz="3200" dirty="0"/>
              <a:t>4. Отсутствовали хозяйственные связи между областями и народами, объединенными силой оружия.</a:t>
            </a:r>
            <a:br>
              <a:rPr lang="ru-RU" sz="3200" dirty="0"/>
            </a:br>
            <a:r>
              <a:rPr lang="ru-RU" sz="3200" dirty="0"/>
              <a:t>5. Нужда феодалов в собственных силах и средствах для подчинения зависимых крестьян.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4">
                <a:alpha val="84000"/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22" y="87549"/>
            <a:ext cx="10476978" cy="10019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Феодалы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и сеньориально-вассальная зависимость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281" y="1089498"/>
            <a:ext cx="6206247" cy="5505855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Феодалы были разные по своему имущественному положению и роли в обществе: король, герцог, граф, барон, маркиз т.п.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Между феодалами устанавливались отношения </a:t>
            </a:r>
            <a:r>
              <a:rPr lang="ru-RU" sz="2400" b="1" dirty="0">
                <a:solidFill>
                  <a:srgbClr val="FF0000"/>
                </a:solidFill>
              </a:rPr>
              <a:t>вассалитета. </a:t>
            </a:r>
            <a:r>
              <a:rPr lang="ru-RU" sz="2400" dirty="0" smtClean="0"/>
              <a:t>Феодал, </a:t>
            </a:r>
            <a:r>
              <a:rPr lang="ru-RU" sz="2400" dirty="0"/>
              <a:t>давший землю в условное владение (феод) назывался </a:t>
            </a:r>
            <a:r>
              <a:rPr lang="ru-RU" sz="2400" b="1" dirty="0">
                <a:solidFill>
                  <a:srgbClr val="00B050"/>
                </a:solidFill>
              </a:rPr>
              <a:t>сеньором.</a:t>
            </a:r>
            <a:r>
              <a:rPr lang="ru-RU" sz="2400" dirty="0"/>
              <a:t> Дворянин, принявший феод назывался- </a:t>
            </a:r>
            <a:r>
              <a:rPr lang="ru-RU" sz="2400" b="1" dirty="0">
                <a:solidFill>
                  <a:srgbClr val="00B050"/>
                </a:solidFill>
              </a:rPr>
              <a:t>вассалом. </a:t>
            </a:r>
            <a:endParaRPr lang="ru-RU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400" dirty="0"/>
              <a:t>Вассал обязан был служить своему сеньору за феод- такие отношения назывались </a:t>
            </a:r>
            <a:r>
              <a:rPr lang="ru-RU" sz="2400" b="1" dirty="0">
                <a:solidFill>
                  <a:srgbClr val="FF0000"/>
                </a:solidFill>
              </a:rPr>
              <a:t>сеньориально-вассальные.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В Европе сложилась </a:t>
            </a:r>
            <a:r>
              <a:rPr lang="ru-RU" sz="2400" b="1" dirty="0">
                <a:solidFill>
                  <a:srgbClr val="00B050"/>
                </a:solidFill>
              </a:rPr>
              <a:t>иерархическая лестница </a:t>
            </a:r>
            <a:r>
              <a:rPr lang="ru-RU" sz="2400" dirty="0"/>
              <a:t>феодалов и действовал долгое время принцип- </a:t>
            </a:r>
            <a:r>
              <a:rPr lang="ru-RU" sz="2400" b="1" dirty="0">
                <a:solidFill>
                  <a:srgbClr val="FF0000"/>
                </a:solidFill>
              </a:rPr>
              <a:t>«вассал моего вассала не мой вассал»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28" y="1324826"/>
            <a:ext cx="5781472" cy="4902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9854</Words>
  <Application>WPS Presentation</Application>
  <PresentationFormat>Произвольный</PresentationFormat>
  <Paragraphs>196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Урок  №  11</vt:lpstr>
      <vt:lpstr>PowerPoint 演示文稿</vt:lpstr>
      <vt:lpstr>Основные черты феодализма</vt:lpstr>
      <vt:lpstr>Основные  понятия</vt:lpstr>
      <vt:lpstr>Основные  понятия</vt:lpstr>
      <vt:lpstr>Основные  понятия </vt:lpstr>
      <vt:lpstr>Основные  понятия </vt:lpstr>
      <vt:lpstr>Причины  феодальной  раздробленности  в Западной  Европе </vt:lpstr>
      <vt:lpstr>Феодалы  и сеньориально-вассальная зависимость</vt:lpstr>
      <vt:lpstr>Сословия феодального общества</vt:lpstr>
      <vt:lpstr>Крестьяне в феодальном обществе</vt:lpstr>
      <vt:lpstr>Крестьяне в феодальном обществе</vt:lpstr>
      <vt:lpstr>Занятия и повинности крестьян</vt:lpstr>
      <vt:lpstr>Жизнь феодалов</vt:lpstr>
      <vt:lpstr>Жизнь феодалов</vt:lpstr>
      <vt:lpstr>Жизнь феодалов</vt:lpstr>
      <vt:lpstr>Жизнь феодалов</vt:lpstr>
      <vt:lpstr> Рыцарство   </vt:lpstr>
      <vt:lpstr>Средневековый город как центр  ремесла и торговли</vt:lpstr>
      <vt:lpstr>Средневековый город как центр  ремесла и торговли</vt:lpstr>
      <vt:lpstr>Ремесленные цехи</vt:lpstr>
      <vt:lpstr>Ремесленные цехи</vt:lpstr>
      <vt:lpstr>Города и сеньоры</vt:lpstr>
      <vt:lpstr>Города и сеньоры</vt:lpstr>
      <vt:lpstr>Основные  черты  феодализма</vt:lpstr>
      <vt:lpstr>Определите  правильные  суждения (да/нет)</vt:lpstr>
      <vt:lpstr>Определите  правильные  суждения (да/нет)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черты феодализма</dc:title>
  <dc:creator>AS</dc:creator>
  <cp:lastModifiedBy>student11</cp:lastModifiedBy>
  <cp:revision>112</cp:revision>
  <dcterms:created xsi:type="dcterms:W3CDTF">2017-09-23T14:20:00Z</dcterms:created>
  <dcterms:modified xsi:type="dcterms:W3CDTF">2022-10-25T08:47:04Z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B2CA485D0E5C4B50B34462824FF67634</vt:lpwstr>
  </property>
  <property fmtid="{D5CDD505-2E9C-101B-9397-08002B2CF9AE}" pid="3" name="KSOProductBuildVer">
    <vt:lpwstr>1049-11.2.0.11341</vt:lpwstr>
  </property>
</Properties>
</file>