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6" r:id="rId14"/>
    <p:sldId id="268" r:id="rId15"/>
    <p:sldId id="269" r:id="rId16"/>
    <p:sldId id="270" r:id="rId17"/>
    <p:sldId id="271" r:id="rId18"/>
    <p:sldId id="276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00"/>
    <a:srgbClr val="FFFFCC"/>
    <a:srgbClr val="0000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568EB-0131-44E4-AA0C-C2BEAF0023D4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un.org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0-tub-ru.yandex.net/i?id=103808194-08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://im3-tub-ru.yandex.net/i?id=163636025-38-72&amp;n=2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ru.wikipedia.org/wiki/%D0%A4%D0%B0%D0%B9%D0%BB:Flag_of_Italy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im6-tub-ru.yandex.net/i?id=73070957-02-72&amp;n=2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im2-tub-ru.yandex.net/i?id=873938570-47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hyperlink" Target="http://ru.wikipedia.org/wiki/%D0%A4%D0%B0%D0%B9%D0%BB:Flag_of_the_United_Kingdom.sv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rasthaber.com/resimler/haberler/83074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6-tub-ru.yandex.net/i?id=274783439-26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im2-tub-ru.yandex.net/i?id=303051894-57-72&amp;n=2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4-tub-ru.yandex.net/i?id=31364553-36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im7-tub-ru.yandex.net/i?id=139849162-28-72&amp;n=21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7-tub-ru.yandex.net/i?id=805298379-45-72&amp;n=21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Flag_of_the_United_States.svg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ru.wikipedia.org/wiki/%D0%A4%D0%B0%D0%B9%D0%BB:Flag_of_Switzerland.sv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4%D0%B0%D0%B9%D0%BB:Flag_of_Kenya.svg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9.jpeg"/><Relationship Id="rId4" Type="http://schemas.openxmlformats.org/officeDocument/2006/relationships/hyperlink" Target="http://ru.wikipedia.org/wiki/%D0%A4%D0%B0%D0%B9%D0%BB:Flag_of_Austria.svg" TargetMode="Externa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348880"/>
            <a:ext cx="8420472" cy="1470025"/>
          </a:xfrm>
        </p:spPr>
        <p:txBody>
          <a:bodyPr>
            <a:noAutofit/>
          </a:bodyPr>
          <a:lstStyle/>
          <a:p>
            <a:r>
              <a:rPr lang="ru-RU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Политическая география и геополитика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f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Международный Валютный Фонд (МВФ)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- 181 страна,  в т.ч. Россия; </a:t>
            </a:r>
          </a:p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Цель-регулирование валютно-кредитных отношений, содействие стабильности курсов валют, мировой торговли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Штаб-квартира - Вашингтон.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184877"/>
              </p:ext>
            </p:extLst>
          </p:nvPr>
        </p:nvGraphicFramePr>
        <p:xfrm>
          <a:off x="2915816" y="4936926"/>
          <a:ext cx="6096000" cy="188976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000" b="1" dirty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Основание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Создание хартии МВФ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июля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Официальная дата создания МВФ</a:t>
                      </a:r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декабря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Начало деятельности</a:t>
                      </a:r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марта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1947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635795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Всемирная торговая организация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(ВТО)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 1995 году сменила ГАТТ  (Ген. ассамблею по тарифам и торговле). </a:t>
            </a:r>
          </a:p>
          <a:p>
            <a:pPr lvl="0" indent="381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Насчитывает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153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страны и 27 стран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т.ч. Россия - кандидаты.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Цель- укрепление мировой экономики посредством расширения, и либерализации международной торговли (регулирование тарифной политики, разработка принципов, правил, пошлин, стандартизации и сертификации продукции, лицензирование импорта, субсидирование экспорта, урегулирование спорных позиций и др.). </a:t>
            </a: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Штаб-квартира - Женева.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302344081803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0"/>
            <a:ext cx="2714612" cy="2595940"/>
          </a:xfrm>
          <a:prstGeom prst="rect">
            <a:avLst/>
          </a:prstGeom>
        </p:spPr>
      </p:pic>
      <p:pic>
        <p:nvPicPr>
          <p:cNvPr id="4" name="Рисунок 3" descr="5988-040744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578" y="5000636"/>
            <a:ext cx="2064973" cy="1581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8715404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Продовольственная и с/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организация (ФАО)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170 стран +ЕС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ликвидация голода, совершенствование производства, переработки и сбыта продовольствия и продукции сельского хозяйства, лесоводства, рыболовства. Под ее эгидой действует Мировая продовольственная программа, которая организует распределение продовольственной помощи.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419406"/>
              </p:ext>
            </p:extLst>
          </p:nvPr>
        </p:nvGraphicFramePr>
        <p:xfrm>
          <a:off x="2786050" y="2857496"/>
          <a:ext cx="6096000" cy="36576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/>
                        <a:t>Штаб-квартира:</a:t>
                      </a:r>
                      <a:endParaRPr lang="ru-RU" b="0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Рим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Италия</a:t>
                      </a:r>
                      <a:r>
                        <a:rPr lang="ru-RU" dirty="0"/>
                        <a:t/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Тип организации: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Международная организация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Официальные языки: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Английский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Испанский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u="none" strike="noStrike" dirty="0" err="1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u="none" strike="noStrike" dirty="0" err="1">
                          <a:solidFill>
                            <a:schemeClr val="tx1"/>
                          </a:solidFill>
                        </a:rPr>
                        <a:t>Французский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Китайский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Арабский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>
                          <a:solidFill>
                            <a:schemeClr val="tx1"/>
                          </a:solidFill>
                        </a:rPr>
                        <a:t>Руководители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Генеральный директор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 smtClean="0"/>
                        <a:t>Жозе</a:t>
                      </a:r>
                      <a:r>
                        <a:rPr lang="ru-RU" b="0" dirty="0" smtClean="0"/>
                        <a:t> </a:t>
                      </a:r>
                      <a:r>
                        <a:rPr lang="ru-RU" b="0" dirty="0" err="1" smtClean="0"/>
                        <a:t>Грациану</a:t>
                      </a:r>
                      <a:r>
                        <a:rPr lang="ru-RU" b="0" dirty="0" smtClean="0"/>
                        <a:t> да </a:t>
                      </a:r>
                      <a:r>
                        <a:rPr lang="ru-RU" b="0" dirty="0" err="1" smtClean="0"/>
                        <a:t>Силва</a:t>
                      </a:r>
                      <a:endParaRPr lang="ru-RU" b="0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>
                          <a:solidFill>
                            <a:schemeClr val="tx1"/>
                          </a:solidFill>
                        </a:rPr>
                        <a:t>Основание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16 октября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1945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5603" name="Picture 3" descr="Флаг Италии">
            <a:hlinkClick r:id="rId2" tooltip="Флаг Италии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2928934"/>
            <a:ext cx="642942" cy="438373"/>
          </a:xfrm>
          <a:prstGeom prst="rect">
            <a:avLst/>
          </a:prstGeom>
          <a:noFill/>
        </p:spPr>
      </p:pic>
      <p:pic>
        <p:nvPicPr>
          <p:cNvPr id="6" name="Рисунок 5" descr="i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643314"/>
            <a:ext cx="2201856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00px-Commonwealth_of_Nations.svg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290" y="0"/>
            <a:ext cx="7024710" cy="38671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42852"/>
            <a:ext cx="492919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Содружество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1931 году.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Британское содружество наций),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вошли 5 доминионов. Добровольное объединение суверенных государств (преимущественно бывших колоний). Возглавляется британской королевой. Включает сейчас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государства, 16 из которых признают королеву главой государства,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представлена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генерал-губернатором.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126367"/>
              </p:ext>
            </p:extLst>
          </p:nvPr>
        </p:nvGraphicFramePr>
        <p:xfrm>
          <a:off x="3048000" y="4846320"/>
          <a:ext cx="6096000" cy="201168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dirty="0"/>
                        <a:t>Члены Содружества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Членство: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54 государства-члена</a:t>
                      </a:r>
                      <a:br>
                        <a:rPr lang="ru-RU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(членство </a:t>
                      </a:r>
                      <a:r>
                        <a:rPr lang="ru-RU" u="none" strike="noStrike" dirty="0" smtClean="0">
                          <a:solidFill>
                            <a:schemeClr val="tx1"/>
                          </a:solidFill>
                        </a:rPr>
                        <a:t>Фиджи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приостановлено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Штаб-квартира: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Вестминстер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Лондон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/>
                        <a:t>Официальный язык:</a:t>
                      </a:r>
                      <a:endParaRPr lang="ru-RU" b="0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chemeClr val="tx1"/>
                          </a:solidFill>
                        </a:rPr>
                        <a:t>Английский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24578" name="Picture 2" descr="Флаг Великобритании">
            <a:hlinkClick r:id="rId4" tooltip="Флаг Великобритании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68263"/>
            <a:ext cx="209550" cy="10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0"/>
            <a:ext cx="81439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НАТО </a:t>
            </a:r>
            <a:r>
              <a:rPr lang="ru-RU" sz="3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Организация Североатлантического </a:t>
            </a:r>
            <a:r>
              <a:rPr lang="ru-RU" sz="3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Договора – военно-политический союз 23 государств Европы и Северной Америки. Основана в 1949 году. 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488" y="2071678"/>
            <a:ext cx="628651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Зона ответственности: Европа, Западная Азия, Атлантика, Северная Арктика. Не входят страны нейтралитета, Франция не входит в военную организацию НАТО, только в политическую. Отношения России и НАТО строятся на основе Основополагающего  Акта о взаимоотношениях, сотрудничестве и безопасности (1997 г), действие которого приостановлено Россией в 1999 году после начала агрессии НАТО против Югославии. Возобновлены в 2000 г. Штаб-квартира - Брюссель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i (1)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214554"/>
            <a:ext cx="2428892" cy="18135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429264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Военно-политический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союз, направленный против социалистический стран и национально-освободительная движения; создан по инициативе США.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стран-экспортеров нефти (ОПЕК)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 членов. Специализированная организация нефтедобывающих стран, контролирующих более 1/3 мировой добычи.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Основана в 1960 году. Состав: Алжир, Ливия, Ирак, Иран, Катар, Кувейт, ОАЭ, Саудовская Аравия, Индонезия, Нигерия, Венесуэла.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координация нефтяной политики членов ОПЕК (добыча, экспорт, цена и др.)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Штаб-квартира – Вена.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 (3)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3500438"/>
            <a:ext cx="4714903" cy="3143269"/>
          </a:xfrm>
          <a:prstGeom prst="rect">
            <a:avLst/>
          </a:prstGeom>
        </p:spPr>
      </p:pic>
      <p:pic>
        <p:nvPicPr>
          <p:cNvPr id="4" name="Рисунок 3" descr="saudi-arabia-oil-plant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857628"/>
            <a:ext cx="3286148" cy="215946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64294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Европейский Союз (ЕС) </a:t>
            </a:r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до 1993 года (ЕЭС). ( В 1957 г. - «Общий рынок»- 6 стран). Сейчас 27 стран. Главные цели интеграции изложены в Маастрихтском (1992) и Амстердамском Договоре (1997). Они включают движение к экономическому и валютному союзу, совместной внешней политике и политике безопасности.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45720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 1999 года введен Э (евро) в безналичных расчетах, а с 2002 года – в сфере наличного обращения. </a:t>
            </a: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00034" y="3571876"/>
            <a:ext cx="39290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Штаб-квартира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Брюссель,   	Люксембург, Страсбург.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 (4)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5214950"/>
            <a:ext cx="1247775" cy="1428750"/>
          </a:xfrm>
          <a:prstGeom prst="rect">
            <a:avLst/>
          </a:prstGeom>
        </p:spPr>
      </p:pic>
      <p:pic>
        <p:nvPicPr>
          <p:cNvPr id="6" name="Рисунок 5" descr="i (5)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813" y="428604"/>
            <a:ext cx="2392355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СНГ</a:t>
            </a:r>
            <a:r>
              <a:rPr kumimoji="0" lang="ru-RU" sz="4800" b="0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государств с 1991 года.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Цель: сотрудничество в экономической, политической, гуманитарной и культурной областях на основе принципов и норм международного права и документов ОБСЕ. В договоре о коллективной безопасности после выхода из него Азербайджана, Грузии и Узбекистана сотрудничают 6 стран: Россия, Армения, Белоруссия, Казахстан, Киргизия и Таджикистан.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4900324"/>
            <a:ext cx="1357322" cy="1957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484784"/>
            <a:ext cx="732931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/>
              <a:t>д/з</a:t>
            </a:r>
          </a:p>
          <a:p>
            <a:pPr algn="ctr"/>
            <a:endParaRPr lang="ru-RU" sz="4400" b="1" dirty="0" smtClean="0"/>
          </a:p>
          <a:p>
            <a:r>
              <a:rPr lang="ru-RU" sz="3600" dirty="0" smtClean="0"/>
              <a:t>Подготовиться к зачету </a:t>
            </a:r>
          </a:p>
          <a:p>
            <a:r>
              <a:rPr lang="ru-RU" sz="3600" dirty="0" smtClean="0"/>
              <a:t>по теме «Политическая карта мира»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31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979" y="773415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План описания:</a:t>
            </a:r>
            <a:endParaRPr lang="ru-RU" dirty="0"/>
          </a:p>
          <a:p>
            <a:r>
              <a:rPr lang="ru-RU" dirty="0"/>
              <a:t>1. Политико-географического положения страны</a:t>
            </a:r>
            <a:r>
              <a:rPr lang="ru-RU" dirty="0" smtClean="0"/>
              <a:t>:________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2.Общие сведения о стране (размеры страны, социально-экономический тип, столица).</a:t>
            </a:r>
            <a:br>
              <a:rPr lang="ru-RU" dirty="0"/>
            </a:br>
            <a:r>
              <a:rPr lang="ru-RU" dirty="0"/>
              <a:t>3.Положение страны на материке.</a:t>
            </a:r>
            <a:br>
              <a:rPr lang="ru-RU" dirty="0"/>
            </a:br>
            <a:r>
              <a:rPr lang="ru-RU" dirty="0"/>
              <a:t>4.Вид страны по географическому положению.</a:t>
            </a:r>
            <a:br>
              <a:rPr lang="ru-RU" dirty="0"/>
            </a:br>
            <a:r>
              <a:rPr lang="ru-RU" dirty="0"/>
              <a:t>5.Участие страны в международных военных, экономических и политических организациях.</a:t>
            </a:r>
            <a:br>
              <a:rPr lang="ru-RU" dirty="0"/>
            </a:br>
            <a:r>
              <a:rPr lang="ru-RU" dirty="0"/>
              <a:t>6.С какими странами и где граничит страна.</a:t>
            </a:r>
            <a:br>
              <a:rPr lang="ru-RU" dirty="0"/>
            </a:br>
            <a:r>
              <a:rPr lang="ru-RU" dirty="0"/>
              <a:t>7.Участие стран-соседей в международных организациях.</a:t>
            </a:r>
            <a:br>
              <a:rPr lang="ru-RU" dirty="0"/>
            </a:br>
            <a:r>
              <a:rPr lang="ru-RU" dirty="0"/>
              <a:t>8.Выделение среди соседних стран союзных, враждебных и нейтральных государств.</a:t>
            </a:r>
            <a:br>
              <a:rPr lang="ru-RU" dirty="0"/>
            </a:br>
            <a:r>
              <a:rPr lang="ru-RU" dirty="0"/>
              <a:t>9.Какими морями (океанами) и где омывается страна.</a:t>
            </a:r>
            <a:br>
              <a:rPr lang="ru-RU" dirty="0"/>
            </a:br>
            <a:r>
              <a:rPr lang="ru-RU" dirty="0"/>
              <a:t>10.Выход страны к важнейшим линиям международных коммуникаций.</a:t>
            </a:r>
            <a:br>
              <a:rPr lang="ru-RU" dirty="0"/>
            </a:br>
            <a:r>
              <a:rPr lang="ru-RU" dirty="0"/>
              <a:t>11.”Горячие точки”, угрожающие безопасности страны.</a:t>
            </a:r>
            <a:br>
              <a:rPr lang="ru-RU" dirty="0"/>
            </a:br>
            <a:r>
              <a:rPr lang="ru-RU" dirty="0"/>
              <a:t>12.Вывод о политико-географическом положении страны.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188640"/>
            <a:ext cx="39667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Практическая работа.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919007"/>
            <a:ext cx="9144000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Вариант 1</a:t>
            </a:r>
            <a:r>
              <a:rPr lang="ru-RU" dirty="0"/>
              <a:t>. Характеристика </a:t>
            </a:r>
            <a:r>
              <a:rPr lang="ru-RU" dirty="0" smtClean="0"/>
              <a:t>ПГП Израиля</a:t>
            </a:r>
            <a:r>
              <a:rPr lang="ru-RU" dirty="0"/>
              <a:t>.</a:t>
            </a:r>
            <a:br>
              <a:rPr lang="ru-RU" dirty="0"/>
            </a:br>
            <a:r>
              <a:rPr lang="ru-RU" b="1" dirty="0"/>
              <a:t>Вариант 2.</a:t>
            </a:r>
            <a:r>
              <a:rPr lang="ru-RU" dirty="0"/>
              <a:t> Характеристика ПГП </a:t>
            </a:r>
            <a:r>
              <a:rPr lang="ru-RU" dirty="0" smtClean="0"/>
              <a:t> Канады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Вариант 3</a:t>
            </a:r>
            <a:r>
              <a:rPr lang="ru-RU" dirty="0"/>
              <a:t>. Характеристика ПГП </a:t>
            </a:r>
            <a:r>
              <a:rPr lang="ru-RU" dirty="0" smtClean="0"/>
              <a:t>Бельгии</a:t>
            </a:r>
            <a:r>
              <a:rPr lang="ru-RU" dirty="0"/>
              <a:t>.</a:t>
            </a:r>
            <a:br>
              <a:rPr lang="ru-RU" dirty="0"/>
            </a:br>
            <a:r>
              <a:rPr lang="ru-RU" b="1" dirty="0"/>
              <a:t>Вариант 4</a:t>
            </a:r>
            <a:r>
              <a:rPr lang="ru-RU" dirty="0"/>
              <a:t>. Характеристика ПГП </a:t>
            </a:r>
            <a:r>
              <a:rPr lang="ru-RU" dirty="0" smtClean="0"/>
              <a:t>Эфиопии</a:t>
            </a:r>
            <a:r>
              <a:rPr lang="ru-RU" dirty="0"/>
              <a:t>.</a:t>
            </a:r>
            <a:br>
              <a:rPr lang="ru-RU" dirty="0"/>
            </a:br>
            <a:r>
              <a:rPr lang="ru-RU" b="1" dirty="0"/>
              <a:t>Вариант 5</a:t>
            </a:r>
            <a:r>
              <a:rPr lang="ru-RU" dirty="0"/>
              <a:t>. Характеристика ПГП </a:t>
            </a:r>
            <a:r>
              <a:rPr lang="ru-RU" dirty="0" smtClean="0"/>
              <a:t>Чехии</a:t>
            </a:r>
            <a:r>
              <a:rPr lang="ru-RU" dirty="0"/>
              <a:t>.</a:t>
            </a:r>
            <a:br>
              <a:rPr lang="ru-RU" dirty="0"/>
            </a:br>
            <a:r>
              <a:rPr lang="ru-RU" b="1" dirty="0"/>
              <a:t>Вариант 6</a:t>
            </a:r>
            <a:r>
              <a:rPr lang="ru-RU" dirty="0"/>
              <a:t>. Характеристика ПГП </a:t>
            </a:r>
            <a:r>
              <a:rPr lang="ru-RU" dirty="0" smtClean="0"/>
              <a:t>Республики </a:t>
            </a:r>
            <a:r>
              <a:rPr lang="ru-RU" dirty="0"/>
              <a:t>Корея.</a:t>
            </a:r>
          </a:p>
        </p:txBody>
      </p:sp>
    </p:spTree>
    <p:extLst>
      <p:ext uri="{BB962C8B-B14F-4D97-AF65-F5344CB8AC3E}">
        <p14:creationId xmlns:p14="http://schemas.microsoft.com/office/powerpoint/2010/main" val="211059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734507"/>
            <a:ext cx="8443348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800" b="1" u="sng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Политическая география </a:t>
            </a:r>
            <a:r>
              <a:rPr kumimoji="0" lang="ru-RU" sz="440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 это ветвь политической</a:t>
            </a:r>
            <a:r>
              <a:rPr kumimoji="0" lang="ru-RU" sz="4400" u="none" strike="noStrike" cap="none" normalizeH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40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социальной 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40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географии. Это отдельная наука, которая изучает территориальное  </a:t>
            </a:r>
            <a:r>
              <a:rPr kumimoji="0" lang="ru-RU" sz="4400" u="sng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распределение политических сил и</a:t>
            </a:r>
            <a:r>
              <a:rPr kumimoji="0" lang="ru-RU" sz="4400" u="sng" strike="noStrike" cap="none" normalizeH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400" u="sng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процессов преимущественно </a:t>
            </a:r>
            <a:r>
              <a:rPr lang="ru-RU" sz="4400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400" u="sng" strike="noStrike" cap="none" normalizeH="0" baseline="0" dirty="0" smtClean="0">
                <a:ln>
                  <a:noFill/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пределах какой-либо страны.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u="sng" strike="noStrike" cap="none" normalizeH="0" baseline="0" dirty="0" smtClean="0">
              <a:ln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323528" y="-3175"/>
            <a:ext cx="8715697" cy="68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SzPct val="95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</a:rPr>
              <a:t>Геополитика </a:t>
            </a:r>
            <a:r>
              <a:rPr lang="ru-RU" altLang="ru-RU" sz="2400" b="1" i="1" dirty="0"/>
              <a:t>–</a:t>
            </a:r>
            <a:r>
              <a:rPr lang="ru-RU" altLang="ru-RU" sz="2400" dirty="0"/>
              <a:t>  теория и практика государственной внешней политики, основанной на максимальном учете географических факторов</a:t>
            </a:r>
            <a:r>
              <a:rPr lang="ru-RU" altLang="ru-RU" sz="2400" dirty="0" smtClean="0"/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 dirty="0" smtClean="0"/>
              <a:t>(</a:t>
            </a:r>
            <a:r>
              <a:rPr lang="ru-RU" altLang="ru-RU" sz="2400" dirty="0"/>
              <a:t>Термин шведского </a:t>
            </a:r>
            <a:r>
              <a:rPr lang="ru-RU" altLang="ru-RU" sz="2400" dirty="0" smtClean="0"/>
              <a:t>ученого</a:t>
            </a:r>
            <a:endParaRPr lang="ru-RU" altLang="ru-RU" sz="2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7030A0"/>
                </a:solidFill>
              </a:rPr>
              <a:t>Рудольфа </a:t>
            </a:r>
            <a:r>
              <a:rPr lang="ru-RU" altLang="ru-RU" sz="2400" b="1" dirty="0" err="1">
                <a:solidFill>
                  <a:srgbClr val="7030A0"/>
                </a:solidFill>
              </a:rPr>
              <a:t>Челлена</a:t>
            </a:r>
            <a:r>
              <a:rPr lang="ru-RU" altLang="ru-RU" sz="2400" b="1" dirty="0">
                <a:solidFill>
                  <a:srgbClr val="7030A0"/>
                </a:solidFill>
              </a:rPr>
              <a:t> </a:t>
            </a:r>
            <a:r>
              <a:rPr lang="ru-RU" altLang="ru-RU" sz="2400" dirty="0"/>
              <a:t>(1864-1922</a:t>
            </a:r>
            <a:r>
              <a:rPr lang="ru-RU" altLang="ru-RU" sz="2400" dirty="0" smtClean="0"/>
              <a:t>).</a:t>
            </a:r>
            <a:endParaRPr lang="ru-RU" altLang="ru-RU" sz="2400" b="1" i="1" u="sng" dirty="0"/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400" b="1" i="1" u="sng" dirty="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C00000"/>
                </a:solidFill>
              </a:rPr>
              <a:t>Географические факторы России: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/>
              <a:t>-равнинный рельеф,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/>
              <a:t>-суровый климат,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/>
              <a:t>-огромная территория,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/>
              <a:t>-широкий выход только к Сев. Ледовитому океану,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/>
              <a:t> - положение на стыке разных культурных миров: мира земледельческого и мира кочевников, миров европейского и азиатского, христианского и мусульманского, католического и православного. </a:t>
            </a:r>
            <a:r>
              <a:rPr lang="ru-RU" altLang="ru-RU" sz="2400" b="1" dirty="0">
                <a:solidFill>
                  <a:srgbClr val="C00000"/>
                </a:solidFill>
              </a:rPr>
              <a:t>Перед российскими властями извечно стояла проблема такого выбора союзников, который бы позволил выжить, сохранив свою самобытность.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400" b="1" dirty="0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1327150"/>
            <a:ext cx="1727200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59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12589-Sep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16632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Геополитика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научное направление, изучающее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внешней политики государств и международных отношений от системы политических, экономических, экологических, военно-стратегических и иных взаимосвязей, обусловленных ГП страны и другими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 экономико-географическими факторами.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 интересов геополитики выходит за рамки одной страны.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Интеграция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развитие глубоких и устойчивых взаимосвязей отдельных групп стран, основанных на проведении ими согласованной межгосударственной политики. (ПГП и ЭГП).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3m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500306"/>
            <a:ext cx="4213631" cy="4143404"/>
          </a:xfrm>
          <a:prstGeom prst="rect">
            <a:avLst/>
          </a:prstGeom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2928934"/>
            <a:ext cx="4071934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Сателлит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государство, формально независимое, но фактически подчиненное другому, более сильному государству.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2759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7154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Используя слайды презентации заполните таблицу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Международные организации»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928802"/>
          <a:ext cx="8858280" cy="4714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80"/>
                <a:gridCol w="1476380"/>
                <a:gridCol w="1476380"/>
                <a:gridCol w="1476380"/>
                <a:gridCol w="1476380"/>
                <a:gridCol w="1476380"/>
              </a:tblGrid>
              <a:tr h="73479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</a:p>
                    <a:p>
                      <a:pPr algn="ctr"/>
                      <a:r>
                        <a:rPr lang="ru-RU" dirty="0" smtClean="0"/>
                        <a:t>членов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Штаб квартира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Цель организации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Структура </a:t>
                      </a:r>
                      <a:endParaRPr lang="ru-RU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75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7975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85728"/>
            <a:ext cx="15327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ООН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28572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Основана </a:t>
            </a:r>
            <a:r>
              <a:rPr lang="ru-RU" sz="2800" dirty="0">
                <a:solidFill>
                  <a:srgbClr val="FFFF00"/>
                </a:solidFill>
              </a:rPr>
              <a:t>в 1945 году в 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Сан-Франциско </a:t>
            </a:r>
            <a:r>
              <a:rPr lang="ru-RU" sz="2800" dirty="0">
                <a:solidFill>
                  <a:srgbClr val="FFFF00"/>
                </a:solidFill>
              </a:rPr>
              <a:t>(США)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57214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>
                    <a:lumMod val="95000"/>
                  </a:schemeClr>
                </a:solidFill>
              </a:rPr>
              <a:t>Цель: </a:t>
            </a:r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сохранение мира, режима безопасности, содействие международному сотрудничеству и решению возникающих мировых проблем на основе принципов равноправия и самоопределения. 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242832"/>
              </p:ext>
            </p:extLst>
          </p:nvPr>
        </p:nvGraphicFramePr>
        <p:xfrm>
          <a:off x="0" y="357166"/>
          <a:ext cx="8786842" cy="5894940"/>
        </p:xfrm>
        <a:graphic>
          <a:graphicData uri="http://schemas.openxmlformats.org/drawingml/2006/table">
            <a:tbl>
              <a:tblPr/>
              <a:tblGrid>
                <a:gridCol w="4393421"/>
                <a:gridCol w="4393421"/>
              </a:tblGrid>
              <a:tr h="416438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Членство: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/>
                        <a:t>193 государства-члена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747866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Штаб-квартира: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Нью-Йорк</a:t>
                      </a:r>
                      <a:r>
                        <a:rPr lang="ru-RU" sz="1800" dirty="0"/>
                        <a:t/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Дополнительные офисы: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ru-RU" sz="1800" dirty="0"/>
                        <a:t> </a:t>
                      </a:r>
                      <a:r>
                        <a:rPr lang="ru-RU" sz="1800" u="none" dirty="0" smtClean="0">
                          <a:solidFill>
                            <a:schemeClr val="tx1"/>
                          </a:solidFill>
                        </a:rPr>
                        <a:t>Женева</a:t>
                      </a:r>
                      <a:endParaRPr lang="ru-RU" sz="1800" u="none" dirty="0">
                        <a:solidFill>
                          <a:schemeClr val="tx1"/>
                        </a:solidFill>
                      </a:endParaRP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ru-RU" sz="1800" u="none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Вена</a:t>
                      </a:r>
                      <a:endParaRPr lang="ru-RU" sz="1800" u="none" dirty="0">
                        <a:solidFill>
                          <a:schemeClr val="tx1"/>
                        </a:solidFill>
                      </a:endParaRP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ru-RU" sz="1800" u="none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Найроби</a:t>
                      </a:r>
                      <a:endParaRPr lang="ru-RU" sz="1800" u="none" dirty="0">
                        <a:solidFill>
                          <a:schemeClr val="tx1"/>
                        </a:solidFill>
                      </a:endParaRP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50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/>
                        <a:t>Тип организации:</a:t>
                      </a:r>
                      <a:endParaRPr lang="ru-RU" sz="1800" b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международная организация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35800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Официальные языки: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английский</a:t>
                      </a:r>
                      <a:r>
                        <a:rPr lang="ru-RU" sz="1800" u="none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арабский</a:t>
                      </a:r>
                      <a:r>
                        <a:rPr lang="ru-RU" sz="1800" u="none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испанский</a:t>
                      </a:r>
                      <a:r>
                        <a:rPr lang="ru-RU" sz="1800" u="none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800" u="none" strike="noStrike" dirty="0" smtClean="0">
                          <a:solidFill>
                            <a:schemeClr val="tx1"/>
                          </a:solidFill>
                        </a:rPr>
                        <a:t>китайский</a:t>
                      </a:r>
                      <a:r>
                        <a:rPr lang="ru-RU" sz="1800" u="none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800" u="none" dirty="0">
                          <a:solidFill>
                            <a:schemeClr val="tx1"/>
                          </a:solidFill>
                        </a:rPr>
                        <a:t>,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</a:rPr>
                        <a:t>французский</a:t>
                      </a:r>
                      <a:endParaRPr lang="ru-RU" sz="1800" u="none" dirty="0">
                        <a:solidFill>
                          <a:schemeClr val="tx1"/>
                        </a:solidFill>
                      </a:endParaRP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1643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dirty="0"/>
                        <a:t>Руководители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438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Генеральный секретарь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ru-RU" dirty="0" err="1" smtClean="0"/>
                        <a:t>Антониу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Гутерреш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50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 smtClean="0"/>
                        <a:t>Председатель Генеральной Ассамблеи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 smtClean="0"/>
                        <a:t>Мирослав </a:t>
                      </a:r>
                      <a:r>
                        <a:rPr lang="ru-RU" dirty="0" err="1" smtClean="0"/>
                        <a:t>Лайчак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50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Председатель Совета Безопасности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 </a:t>
                      </a:r>
                      <a:r>
                        <a:rPr lang="ru-RU" dirty="0" smtClean="0"/>
                        <a:t>Каждый член Совета поочередно председательствует в нем в течение одного месяца</a:t>
                      </a:r>
                      <a:endParaRPr lang="ru-RU" sz="180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15363" name="Picture 3" descr="Флаг Швейцарии">
            <a:hlinkClick r:id="rId2" tooltip="Флаг Швейцарии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428736"/>
            <a:ext cx="209550" cy="209550"/>
          </a:xfrm>
          <a:prstGeom prst="rect">
            <a:avLst/>
          </a:prstGeom>
          <a:noFill/>
        </p:spPr>
      </p:pic>
      <p:pic>
        <p:nvPicPr>
          <p:cNvPr id="15364" name="Picture 4" descr="Флаг Австрии">
            <a:hlinkClick r:id="rId4" tooltip="Флаг Австрии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714488"/>
            <a:ext cx="285751" cy="194831"/>
          </a:xfrm>
          <a:prstGeom prst="rect">
            <a:avLst/>
          </a:prstGeom>
          <a:noFill/>
        </p:spPr>
      </p:pic>
      <p:pic>
        <p:nvPicPr>
          <p:cNvPr id="15365" name="Picture 5" descr="Флаг Кении">
            <a:hlinkClick r:id="rId6" tooltip="Флаг Кении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2000240"/>
            <a:ext cx="357190" cy="243539"/>
          </a:xfrm>
          <a:prstGeom prst="rect">
            <a:avLst/>
          </a:prstGeom>
          <a:noFill/>
        </p:spPr>
      </p:pic>
      <p:pic>
        <p:nvPicPr>
          <p:cNvPr id="15362" name="Picture 2" descr="Флаг США">
            <a:hlinkClick r:id="rId8" tooltip="Флаг США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29322" y="857232"/>
            <a:ext cx="523879" cy="285752"/>
          </a:xfrm>
          <a:prstGeom prst="rect">
            <a:avLst/>
          </a:prstGeom>
          <a:noFill/>
        </p:spPr>
      </p:pic>
      <p:pic>
        <p:nvPicPr>
          <p:cNvPr id="10" name="Рисунок 9" descr="img12566_7-3_Zal_Generalnoy_Assamblii_OO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14480" y="857232"/>
            <a:ext cx="2357454" cy="1461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657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7916" tIns="45720" rIns="36501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Структура ООН: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Генеральная Ассамблея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объединяющая всех членов ООН.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 Безопасности -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постоянных членов (Великобритания, Китай, Россия, США, Франция) и  10 непостоянных, избираемых на 2 года;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Экономический и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Социальный Совет (ЭКОСОС)-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54 члена, избираются на 3 года (обновляется каждый год на 1/3);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Суд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 для всех стран, в т.ч. не членов ООН;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Секретариат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 главе с Генеральным Секретарем (сейчас Пан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Гимун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Республики Корея).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Всемирный Банк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многостороннее кредитное учреждение, состоит из 5 институтов, целью которых является содействие экономического и социального развития (преимущественно развивающихся и пост социалистических) стран.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Финансируется развитыми странами. Штаб-квартира – Вашингтон.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банк реконструкции и развития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(МБРР)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180 стран в т.ч.   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Международная ассоциация развития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(МАР)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- 162 страны; в т.ч.   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Международная финансовая корпорация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(МФК)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170 стран,  в т.ч.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Международное агентство по инвестиционным гарантиям—134 страны,  в т.ч.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центр по урегулированию международных споров - 119 стран, в т.ч. Россия.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983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Политическая география и геополитика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география и геополитика</dc:title>
  <dc:creator>Пользователь</dc:creator>
  <cp:lastModifiedBy>hozcast</cp:lastModifiedBy>
  <cp:revision>38</cp:revision>
  <dcterms:created xsi:type="dcterms:W3CDTF">2011-10-07T13:35:08Z</dcterms:created>
  <dcterms:modified xsi:type="dcterms:W3CDTF">2025-10-27T06:34:32Z</dcterms:modified>
</cp:coreProperties>
</file>