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5" r:id="rId13"/>
    <p:sldId id="266" r:id="rId14"/>
    <p:sldId id="268" r:id="rId15"/>
    <p:sldId id="269" r:id="rId16"/>
    <p:sldId id="270" r:id="rId17"/>
    <p:sldId id="271" r:id="rId18"/>
    <p:sldId id="276" r:id="rId19"/>
    <p:sldId id="28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00"/>
    <a:srgbClr val="FFFFCC"/>
    <a:srgbClr val="00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568EB-0131-44E4-AA0C-C2BEAF0023D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F7201-6440-4321-94CE-7EE21E709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un.org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0-tub-ru.yandex.net/i?id=103808194-08-72&amp;n=2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hyperlink" Target="http://im3-tub-ru.yandex.net/i?id=163636025-38-72&amp;n=2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ru.wikipedia.org/wiki/%D0%A4%D0%B0%D0%B9%D0%BB:Flag_of_Italy.sv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hyperlink" Target="http://im6-tub-ru.yandex.net/i?id=73070957-02-72&amp;n=2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im2-tub-ru.yandex.net/i?id=873938570-47-72&amp;n=2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hyperlink" Target="http://ru.wikipedia.org/wiki/%D0%A4%D0%B0%D0%B9%D0%BB:Flag_of_the_United_Kingdom.sv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www.rasthaber.com/resimler/haberler/83074.jpg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im6-tub-ru.yandex.net/i?id=274783439-26-72&amp;n=2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hyperlink" Target="http://im2-tub-ru.yandex.net/i?id=303051894-57-72&amp;n=21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im4-tub-ru.yandex.net/i?id=31364553-36-72&amp;n=2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hyperlink" Target="http://im7-tub-ru.yandex.net/i?id=139849162-28-72&amp;n=21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7-tub-ru.yandex.net/i?id=805298379-45-72&amp;n=21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4%D0%B0%D0%B9%D0%BB:Flag_of_the_United_States.svg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hyperlink" Target="http://ru.wikipedia.org/wiki/%D0%A4%D0%B0%D0%B9%D0%BB:Flag_of_Switzerland.sv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A4%D0%B0%D0%B9%D0%BB:Flag_of_Kenya.svg" TargetMode="External"/><Relationship Id="rId5" Type="http://schemas.openxmlformats.org/officeDocument/2006/relationships/image" Target="../media/image6.png"/><Relationship Id="rId10" Type="http://schemas.openxmlformats.org/officeDocument/2006/relationships/image" Target="../media/image9.jpeg"/><Relationship Id="rId4" Type="http://schemas.openxmlformats.org/officeDocument/2006/relationships/hyperlink" Target="http://ru.wikipedia.org/wiki/%D0%A4%D0%B0%D0%B9%D0%BB:Flag_of_Austria.svg" TargetMode="External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348880"/>
            <a:ext cx="8420472" cy="1470025"/>
          </a:xfrm>
        </p:spPr>
        <p:txBody>
          <a:bodyPr>
            <a:noAutofit/>
          </a:bodyPr>
          <a:lstStyle/>
          <a:p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Политическая география и геополитика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f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Международный Валютный Фонд (МВФ)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- 181 страна,  в т.ч. Россия; 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Цель-регулирование валютно-кредитных отношений, содействие стабильности курсов валют, мировой торговли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Штаб-квартира - Вашингтон.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184877"/>
              </p:ext>
            </p:extLst>
          </p:nvPr>
        </p:nvGraphicFramePr>
        <p:xfrm>
          <a:off x="2915816" y="4936926"/>
          <a:ext cx="6096000" cy="188976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0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Основание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Создание хартии МВФ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 июля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1944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sz="2000" b="1">
                          <a:latin typeface="Times New Roman" pitchFamily="18" charset="0"/>
                          <a:cs typeface="Times New Roman" pitchFamily="18" charset="0"/>
                        </a:rPr>
                        <a:t>Официальная дата создания МВФ</a:t>
                      </a:r>
                      <a:endParaRPr lang="ru-RU" sz="20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декабря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1945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sz="2000" b="1">
                          <a:latin typeface="Times New Roman" pitchFamily="18" charset="0"/>
                          <a:cs typeface="Times New Roman" pitchFamily="18" charset="0"/>
                        </a:rPr>
                        <a:t>Начало деятельности</a:t>
                      </a:r>
                      <a:endParaRPr lang="ru-RU" sz="2000" b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марта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1947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635795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Всемирная торговая организация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(ВТО)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 1995 году сменила ГАТТ  (Ген. ассамблею по тарифам и торговле). </a:t>
            </a:r>
          </a:p>
          <a:p>
            <a:pPr lvl="0" indent="3810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Насчитывает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153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страны и 27 стран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т.ч. Россия - кандидаты.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Цель- укрепление мировой экономики посредством расширения, и либерализации международной торговли (регулирование тарифной политики, разработка принципов, правил, пошлин, стандартизации и сертификации продукции, лицензирование импорта, субсидирование экспорта, урегулирование спорных позиций и др.). </a:t>
            </a:r>
          </a:p>
          <a:p>
            <a:pPr marL="0" marR="0" lvl="0" indent="381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Штаб-квартира - Женева.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1302344081803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0"/>
            <a:ext cx="2714612" cy="2595940"/>
          </a:xfrm>
          <a:prstGeom prst="rect">
            <a:avLst/>
          </a:prstGeom>
        </p:spPr>
      </p:pic>
      <p:pic>
        <p:nvPicPr>
          <p:cNvPr id="4" name="Рисунок 3" descr="5988-040744.jpg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6578" y="5000636"/>
            <a:ext cx="2064973" cy="15811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8715404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Продовольственная и с/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организация (ФАО) –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170 стран +ЕС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ликвидация голода, совершенствование производства, переработки и сбыта продовольствия и продукции сельского хозяйства, лесоводства, рыболовства. Под ее эгидой действует Мировая продовольственная программа, которая организует распределение продовольственной помощи.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419406"/>
              </p:ext>
            </p:extLst>
          </p:nvPr>
        </p:nvGraphicFramePr>
        <p:xfrm>
          <a:off x="2786050" y="2857496"/>
          <a:ext cx="6096000" cy="365760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b="1" dirty="0"/>
                        <a:t>Штаб-квартира:</a:t>
                      </a:r>
                      <a:endParaRPr lang="ru-RU" b="0" dirty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Рим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Италия</a:t>
                      </a:r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endParaRPr lang="ru-RU" dirty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b="1"/>
                        <a:t>Тип организации:</a:t>
                      </a:r>
                      <a:endParaRPr lang="ru-RU" b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/>
                        <a:t>Международная организация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b="1"/>
                        <a:t>Официальные языки:</a:t>
                      </a:r>
                      <a:endParaRPr lang="ru-RU" b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Английский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Испанский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u="none" strike="noStrike" dirty="0" err="1">
                          <a:solidFill>
                            <a:schemeClr val="tx1"/>
                          </a:solidFill>
                        </a:rPr>
                        <a:t>Русский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u-RU" u="none" strike="noStrike" dirty="0" err="1">
                          <a:solidFill>
                            <a:schemeClr val="tx1"/>
                          </a:solidFill>
                        </a:rPr>
                        <a:t>Французский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Китайский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Арабский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>
                          <a:solidFill>
                            <a:schemeClr val="tx1"/>
                          </a:solidFill>
                        </a:rPr>
                        <a:t>Руководители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b="1"/>
                        <a:t>Генеральный директор</a:t>
                      </a:r>
                      <a:endParaRPr lang="ru-RU" b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err="1" smtClean="0"/>
                        <a:t>Жозе</a:t>
                      </a:r>
                      <a:r>
                        <a:rPr lang="ru-RU" b="0" dirty="0" smtClean="0"/>
                        <a:t> </a:t>
                      </a:r>
                      <a:r>
                        <a:rPr lang="ru-RU" b="0" dirty="0" err="1" smtClean="0"/>
                        <a:t>Грациану</a:t>
                      </a:r>
                      <a:r>
                        <a:rPr lang="ru-RU" b="0" dirty="0" smtClean="0"/>
                        <a:t> да </a:t>
                      </a:r>
                      <a:r>
                        <a:rPr lang="ru-RU" b="0" dirty="0" err="1" smtClean="0"/>
                        <a:t>Силва</a:t>
                      </a:r>
                      <a:endParaRPr lang="ru-RU" b="0" dirty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>
                          <a:solidFill>
                            <a:schemeClr val="tx1"/>
                          </a:solidFill>
                        </a:rPr>
                        <a:t>Основание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16 октября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1945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5603" name="Picture 3" descr="Флаг Италии">
            <a:hlinkClick r:id="rId2" tooltip="Флаг Италии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2928934"/>
            <a:ext cx="642942" cy="438373"/>
          </a:xfrm>
          <a:prstGeom prst="rect">
            <a:avLst/>
          </a:prstGeom>
          <a:noFill/>
        </p:spPr>
      </p:pic>
      <p:pic>
        <p:nvPicPr>
          <p:cNvPr id="6" name="Рисунок 5" descr="i.jpg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3643314"/>
            <a:ext cx="2201856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800px-Commonwealth_of_Nations.svg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9290" y="0"/>
            <a:ext cx="7024710" cy="386715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142852"/>
            <a:ext cx="492919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Содружество 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1931 году.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8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Британское содружество наций),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вошли 5 доминионов. Добровольное объединение суверенных государств (преимущественно бывших колоний). Возглавляется британской королевой. Включает сейчас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54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государства, 16 из которых признают королеву главой государства,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она представлена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генерал-губернатором.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126367"/>
              </p:ext>
            </p:extLst>
          </p:nvPr>
        </p:nvGraphicFramePr>
        <p:xfrm>
          <a:off x="3048000" y="4846320"/>
          <a:ext cx="6096000" cy="201168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0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dirty="0"/>
                        <a:t>Члены Содружества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b="1"/>
                        <a:t>Членство:</a:t>
                      </a:r>
                      <a:endParaRPr lang="ru-RU" b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54 государства-члена</a:t>
                      </a:r>
                      <a:br>
                        <a:rPr lang="ru-RU" dirty="0">
                          <a:solidFill>
                            <a:schemeClr val="tx1"/>
                          </a:solidFill>
                        </a:rPr>
                      </a:b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(членство </a:t>
                      </a:r>
                      <a:r>
                        <a:rPr lang="ru-RU" u="none" strike="noStrike" dirty="0" smtClean="0">
                          <a:solidFill>
                            <a:schemeClr val="tx1"/>
                          </a:solidFill>
                        </a:rPr>
                        <a:t>Фиджи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приостановлено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b="1"/>
                        <a:t>Штаб-квартира:</a:t>
                      </a:r>
                      <a:endParaRPr lang="ru-RU" b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Вестминстер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Лондон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b="1" dirty="0"/>
                        <a:t>Официальный язык:</a:t>
                      </a:r>
                      <a:endParaRPr lang="ru-RU" b="0" dirty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u="none" strike="noStrike" dirty="0">
                          <a:solidFill>
                            <a:schemeClr val="tx1"/>
                          </a:solidFill>
                        </a:rPr>
                        <a:t>Английский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pic>
        <p:nvPicPr>
          <p:cNvPr id="24578" name="Picture 2" descr="Флаг Великобритании">
            <a:hlinkClick r:id="rId4" tooltip="Флаг Великобритании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-68263"/>
            <a:ext cx="209550" cy="10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0"/>
            <a:ext cx="81439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НАТО </a:t>
            </a:r>
            <a:r>
              <a:rPr lang="ru-RU" sz="32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Организация Североатлантического </a:t>
            </a:r>
            <a:r>
              <a:rPr lang="ru-RU" sz="32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Договора – военно-политический союз 23 государств Европы и Северной Америки. Основана в 1949 году. </a:t>
            </a: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488" y="2071678"/>
            <a:ext cx="628651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Зона ответственности: Европа, Западная Азия, Атлантика, Северная Арктика. Не входят страны нейтралитета, Франция не входит в военную организацию НАТО, только в политическую. Отношения России и НАТО строятся на основе Основополагающего  Акта о взаимоотношениях, сотрудничестве и безопасности (1997 г), действие которого приостановлено Россией в 1999 году после начала агрессии НАТО против Югославии. Возобновлены в 2000 г. Штаб-квартира - Брюссель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Рисунок 3" descr="i (1)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2428892" cy="181357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5429264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 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Военно-политический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союз, направленный против социалистический стран и национально-освободительная движения; создан по инициативе США.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стран-экспортеров нефти (ОПЕК)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 членов. Специализированная организация нефтедобывающих стран, контролирующих более 1/3 мировой добычи.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Основана в 1960 году. Состав: Алжир, Ливия, Ирак, Иран, Катар, Кувейт, ОАЭ, Саудовская Аравия, Индонезия, Нигерия, Венесуэла. 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координация нефтяной политики членов ОПЕК (добыча, экспорт, цена и др.)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Штаб-квартира – Вена.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 (3)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10" y="3500438"/>
            <a:ext cx="4714903" cy="3143269"/>
          </a:xfrm>
          <a:prstGeom prst="rect">
            <a:avLst/>
          </a:prstGeom>
        </p:spPr>
      </p:pic>
      <p:pic>
        <p:nvPicPr>
          <p:cNvPr id="4" name="Рисунок 3" descr="saudi-arabia-oil-plant.jpg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58" y="3857628"/>
            <a:ext cx="3286148" cy="215946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64294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Европейский Союз (ЕС) </a:t>
            </a:r>
            <a:r>
              <a: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– до 1993 года (ЕЭС). ( В 1957 г. - «Общий рынок»- 6 стран). Сейчас 27 стран. Главные цели интеграции изложены в Маастрихтском (1992) и Амстердамском Договоре (1997). Они включают движение к экономическому и валютному союзу, совместной внешней политике и политике безопасности.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457200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С 1999 года введен Э (евро) в безналичных расчетах, а с 2002 года – в сфере наличного обращения. </a:t>
            </a: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00034" y="3571876"/>
            <a:ext cx="39290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Штаб-квартира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Брюссель,   	Люксембург, Страсбург.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 (4)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578" y="5214950"/>
            <a:ext cx="1247775" cy="1428750"/>
          </a:xfrm>
          <a:prstGeom prst="rect">
            <a:avLst/>
          </a:prstGeom>
        </p:spPr>
      </p:pic>
      <p:pic>
        <p:nvPicPr>
          <p:cNvPr id="6" name="Рисунок 5" descr="i (5).jpg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3813" y="428604"/>
            <a:ext cx="2392355" cy="2928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sng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СНГ</a:t>
            </a:r>
            <a:r>
              <a:rPr kumimoji="0" lang="ru-RU" sz="4800" b="0" i="0" u="sng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 государств с 1991 года.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Цель: сотрудничество в экономической, политической, гуманитарной и культурной областях на основе принципов и норм международного права и документов ОБСЕ. В договоре о коллективной безопасности после выхода из него Азербайджана, Грузии и Узбекистана сотрудничают 6 стран: Россия, Армения, Белоруссия, Казахстан, Киргизия и Таджикистан.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99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54" y="4900324"/>
            <a:ext cx="1357322" cy="19576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84784"/>
            <a:ext cx="732931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 smtClean="0"/>
              <a:t>д/з</a:t>
            </a:r>
          </a:p>
          <a:p>
            <a:pPr algn="ctr"/>
            <a:endParaRPr lang="ru-RU" sz="4400" b="1" dirty="0" smtClean="0"/>
          </a:p>
          <a:p>
            <a:r>
              <a:rPr lang="ru-RU" sz="3600" dirty="0" smtClean="0"/>
              <a:t>Подготовиться к зачету </a:t>
            </a:r>
          </a:p>
          <a:p>
            <a:r>
              <a:rPr lang="ru-RU" sz="3600" dirty="0" smtClean="0"/>
              <a:t>по теме «Политическая карта мира»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031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5979" y="773415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/>
              <a:t>План описания:</a:t>
            </a:r>
            <a:endParaRPr lang="ru-RU" dirty="0"/>
          </a:p>
          <a:p>
            <a:r>
              <a:rPr lang="ru-RU" dirty="0"/>
              <a:t>1. Политико-географического положения страны</a:t>
            </a:r>
            <a:r>
              <a:rPr lang="ru-RU" dirty="0" smtClean="0"/>
              <a:t>:________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2.Общие сведения о стране (размеры страны, социально-экономический тип, столица).</a:t>
            </a:r>
            <a:br>
              <a:rPr lang="ru-RU" dirty="0"/>
            </a:br>
            <a:r>
              <a:rPr lang="ru-RU" dirty="0"/>
              <a:t>3.Положение страны на материке.</a:t>
            </a:r>
            <a:br>
              <a:rPr lang="ru-RU" dirty="0"/>
            </a:br>
            <a:r>
              <a:rPr lang="ru-RU" dirty="0"/>
              <a:t>4.Вид страны по географическому положению.</a:t>
            </a:r>
            <a:br>
              <a:rPr lang="ru-RU" dirty="0"/>
            </a:br>
            <a:r>
              <a:rPr lang="ru-RU" dirty="0"/>
              <a:t>5.Участие страны в международных военных, экономических и политических организациях.</a:t>
            </a:r>
            <a:br>
              <a:rPr lang="ru-RU" dirty="0"/>
            </a:br>
            <a:r>
              <a:rPr lang="ru-RU" dirty="0"/>
              <a:t>6.С какими странами и где граничит страна.</a:t>
            </a:r>
            <a:br>
              <a:rPr lang="ru-RU" dirty="0"/>
            </a:br>
            <a:r>
              <a:rPr lang="ru-RU" dirty="0"/>
              <a:t>7.Участие стран-соседей в международных организациях.</a:t>
            </a:r>
            <a:br>
              <a:rPr lang="ru-RU" dirty="0"/>
            </a:br>
            <a:r>
              <a:rPr lang="ru-RU" dirty="0"/>
              <a:t>8.Выделение среди соседних стран союзных, враждебных и нейтральных государств.</a:t>
            </a:r>
            <a:br>
              <a:rPr lang="ru-RU" dirty="0"/>
            </a:br>
            <a:r>
              <a:rPr lang="ru-RU" dirty="0"/>
              <a:t>9.Какими морями (океанами) и где омывается страна.</a:t>
            </a:r>
            <a:br>
              <a:rPr lang="ru-RU" dirty="0"/>
            </a:br>
            <a:r>
              <a:rPr lang="ru-RU" dirty="0"/>
              <a:t>10.Выход страны к важнейшим линиям международных коммуникаций.</a:t>
            </a:r>
            <a:br>
              <a:rPr lang="ru-RU" dirty="0"/>
            </a:br>
            <a:r>
              <a:rPr lang="ru-RU" dirty="0"/>
              <a:t>11.”Горячие точки”, угрожающие безопасности страны.</a:t>
            </a:r>
            <a:br>
              <a:rPr lang="ru-RU" dirty="0"/>
            </a:br>
            <a:r>
              <a:rPr lang="ru-RU" dirty="0"/>
              <a:t>12.Вывод о политико-географическом положении страны.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99792" y="188640"/>
            <a:ext cx="39667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Практическая работа.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919007"/>
            <a:ext cx="9144000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/>
              <a:t>Вариант 1</a:t>
            </a:r>
            <a:r>
              <a:rPr lang="ru-RU" dirty="0"/>
              <a:t>. Характеристика </a:t>
            </a:r>
            <a:r>
              <a:rPr lang="ru-RU" dirty="0" smtClean="0"/>
              <a:t>ПГП Израиля</a:t>
            </a:r>
            <a:r>
              <a:rPr lang="ru-RU" dirty="0"/>
              <a:t>.</a:t>
            </a:r>
            <a:br>
              <a:rPr lang="ru-RU" dirty="0"/>
            </a:br>
            <a:r>
              <a:rPr lang="ru-RU" b="1" dirty="0"/>
              <a:t>Вариант 2.</a:t>
            </a:r>
            <a:r>
              <a:rPr lang="ru-RU" dirty="0"/>
              <a:t> Характеристика ПГП </a:t>
            </a:r>
            <a:r>
              <a:rPr lang="ru-RU" dirty="0" smtClean="0"/>
              <a:t> Канады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Вариант 3</a:t>
            </a:r>
            <a:r>
              <a:rPr lang="ru-RU" dirty="0"/>
              <a:t>. Характеристика ПГП </a:t>
            </a:r>
            <a:r>
              <a:rPr lang="ru-RU" dirty="0" smtClean="0"/>
              <a:t>Бельгии</a:t>
            </a:r>
            <a:r>
              <a:rPr lang="ru-RU" dirty="0"/>
              <a:t>.</a:t>
            </a:r>
            <a:br>
              <a:rPr lang="ru-RU" dirty="0"/>
            </a:br>
            <a:r>
              <a:rPr lang="ru-RU" b="1" dirty="0"/>
              <a:t>Вариант 4</a:t>
            </a:r>
            <a:r>
              <a:rPr lang="ru-RU" dirty="0"/>
              <a:t>. Характеристика ПГП </a:t>
            </a:r>
            <a:r>
              <a:rPr lang="ru-RU" dirty="0" smtClean="0"/>
              <a:t>Эфиопии</a:t>
            </a:r>
            <a:r>
              <a:rPr lang="ru-RU" dirty="0"/>
              <a:t>.</a:t>
            </a:r>
            <a:br>
              <a:rPr lang="ru-RU" dirty="0"/>
            </a:br>
            <a:r>
              <a:rPr lang="ru-RU" b="1" dirty="0"/>
              <a:t>Вариант 5</a:t>
            </a:r>
            <a:r>
              <a:rPr lang="ru-RU" dirty="0"/>
              <a:t>. Характеристика ПГП </a:t>
            </a:r>
            <a:r>
              <a:rPr lang="ru-RU" dirty="0" smtClean="0"/>
              <a:t>Чехии</a:t>
            </a:r>
            <a:r>
              <a:rPr lang="ru-RU" dirty="0"/>
              <a:t>.</a:t>
            </a:r>
            <a:br>
              <a:rPr lang="ru-RU" dirty="0"/>
            </a:br>
            <a:r>
              <a:rPr lang="ru-RU" b="1" dirty="0"/>
              <a:t>Вариант 6</a:t>
            </a:r>
            <a:r>
              <a:rPr lang="ru-RU" dirty="0"/>
              <a:t>. Характеристика ПГП </a:t>
            </a:r>
            <a:r>
              <a:rPr lang="ru-RU" dirty="0" smtClean="0"/>
              <a:t>Республики </a:t>
            </a:r>
            <a:r>
              <a:rPr lang="ru-RU" dirty="0"/>
              <a:t>Корея.</a:t>
            </a:r>
          </a:p>
        </p:txBody>
      </p:sp>
    </p:spTree>
    <p:extLst>
      <p:ext uri="{BB962C8B-B14F-4D97-AF65-F5344CB8AC3E}">
        <p14:creationId xmlns:p14="http://schemas.microsoft.com/office/powerpoint/2010/main" val="2110590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734507"/>
            <a:ext cx="8443348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800" b="1" u="sng" strike="noStrike" cap="none" normalizeH="0" baseline="0" dirty="0" smtClean="0">
                <a:ln>
                  <a:noFill/>
                </a:ln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Политическая география </a:t>
            </a:r>
            <a:r>
              <a:rPr kumimoji="0" lang="ru-RU" sz="4400" u="none" strike="noStrike" cap="none" normalizeH="0" baseline="0" dirty="0" smtClean="0">
                <a:ln>
                  <a:noFill/>
                </a:ln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 это ветвь политической</a:t>
            </a:r>
            <a:r>
              <a:rPr kumimoji="0" lang="ru-RU" sz="4400" u="none" strike="noStrike" cap="none" normalizeH="0" dirty="0" smtClean="0">
                <a:ln>
                  <a:noFill/>
                </a:ln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4400" u="none" strike="noStrike" cap="none" normalizeH="0" baseline="0" dirty="0" smtClean="0">
                <a:ln>
                  <a:noFill/>
                </a:ln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социальной </a:t>
            </a:r>
            <a:r>
              <a:rPr lang="ru-RU" sz="4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4400" u="none" strike="noStrike" cap="none" normalizeH="0" baseline="0" dirty="0" smtClean="0">
                <a:ln>
                  <a:noFill/>
                </a:ln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географии. Это отдельная наука, которая изучает территориальное  </a:t>
            </a:r>
            <a:r>
              <a:rPr kumimoji="0" lang="ru-RU" sz="4400" u="sng" strike="noStrike" cap="none" normalizeH="0" baseline="0" dirty="0" smtClean="0">
                <a:ln>
                  <a:noFill/>
                </a:ln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распределение политических сил и</a:t>
            </a:r>
            <a:r>
              <a:rPr kumimoji="0" lang="ru-RU" sz="4400" u="sng" strike="noStrike" cap="none" normalizeH="0" dirty="0" smtClean="0">
                <a:ln>
                  <a:noFill/>
                </a:ln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4400" u="sng" strike="noStrike" cap="none" normalizeH="0" baseline="0" dirty="0" smtClean="0">
                <a:ln>
                  <a:noFill/>
                </a:ln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процессов преимущественно </a:t>
            </a:r>
            <a:r>
              <a:rPr lang="ru-RU" sz="4400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4400" u="sng" strike="noStrike" cap="none" normalizeH="0" baseline="0" dirty="0" smtClean="0">
                <a:ln>
                  <a:noFill/>
                </a:ln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пределах какой-либо страны.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u="sng" strike="noStrike" cap="none" normalizeH="0" baseline="0" dirty="0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1"/>
          <p:cNvSpPr>
            <a:spLocks noChangeArrowheads="1"/>
          </p:cNvSpPr>
          <p:nvPr/>
        </p:nvSpPr>
        <p:spPr bwMode="auto">
          <a:xfrm>
            <a:off x="323528" y="-3175"/>
            <a:ext cx="8715697" cy="680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SzPct val="9500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</a:rPr>
              <a:t>Геополитика </a:t>
            </a:r>
            <a:r>
              <a:rPr lang="ru-RU" altLang="ru-RU" sz="2400" b="1" i="1" dirty="0"/>
              <a:t>–</a:t>
            </a:r>
            <a:r>
              <a:rPr lang="ru-RU" altLang="ru-RU" sz="2400" dirty="0"/>
              <a:t>  теория и практика государственной внешней политики, основанной на максимальном учете географических факторов</a:t>
            </a:r>
            <a:r>
              <a:rPr lang="ru-RU" altLang="ru-RU" sz="2400" dirty="0" smtClean="0"/>
              <a:t>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400" dirty="0" smtClean="0"/>
              <a:t>(</a:t>
            </a:r>
            <a:r>
              <a:rPr lang="ru-RU" altLang="ru-RU" sz="2400" dirty="0"/>
              <a:t>Термин шведского </a:t>
            </a:r>
            <a:r>
              <a:rPr lang="ru-RU" altLang="ru-RU" sz="2400" dirty="0" smtClean="0"/>
              <a:t>ученого</a:t>
            </a:r>
            <a:endParaRPr lang="ru-RU" altLang="ru-RU" sz="24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400" b="1" dirty="0">
                <a:solidFill>
                  <a:srgbClr val="7030A0"/>
                </a:solidFill>
              </a:rPr>
              <a:t>Рудольфа </a:t>
            </a:r>
            <a:r>
              <a:rPr lang="ru-RU" altLang="ru-RU" sz="2400" b="1" dirty="0" err="1">
                <a:solidFill>
                  <a:srgbClr val="7030A0"/>
                </a:solidFill>
              </a:rPr>
              <a:t>Челлена</a:t>
            </a:r>
            <a:r>
              <a:rPr lang="ru-RU" altLang="ru-RU" sz="2400" b="1" dirty="0">
                <a:solidFill>
                  <a:srgbClr val="7030A0"/>
                </a:solidFill>
              </a:rPr>
              <a:t> </a:t>
            </a:r>
            <a:r>
              <a:rPr lang="ru-RU" altLang="ru-RU" sz="2400" dirty="0"/>
              <a:t>(1864-1922</a:t>
            </a:r>
            <a:r>
              <a:rPr lang="ru-RU" altLang="ru-RU" sz="2400" dirty="0" smtClean="0"/>
              <a:t>).</a:t>
            </a:r>
            <a:endParaRPr lang="ru-RU" altLang="ru-RU" sz="2400" b="1" i="1" u="sng" dirty="0"/>
          </a:p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400" b="1" i="1" u="sng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400" b="1" dirty="0">
                <a:solidFill>
                  <a:srgbClr val="C00000"/>
                </a:solidFill>
              </a:rPr>
              <a:t>Географические факторы России: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400" b="1" dirty="0"/>
              <a:t>-равнинный рельеф,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400" b="1" dirty="0"/>
              <a:t>-суровый климат,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400" b="1" dirty="0"/>
              <a:t>-огромная территория,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400" b="1" dirty="0"/>
              <a:t>-широкий выход только к Сев. Ледовитому океану,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400" b="1" dirty="0"/>
              <a:t> - положение на стыке разных культурных миров: мира земледельческого и мира кочевников, миров европейского и азиатского, христианского и мусульманского, католического и православного. </a:t>
            </a:r>
            <a:r>
              <a:rPr lang="ru-RU" altLang="ru-RU" sz="2400" b="1" dirty="0">
                <a:solidFill>
                  <a:srgbClr val="C00000"/>
                </a:solidFill>
              </a:rPr>
              <a:t>Перед российскими властями извечно стояла проблема такого выбора союзников, который бы позволил выжить, сохранив свою самобытность.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400" b="1" dirty="0"/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1327150"/>
            <a:ext cx="1727200" cy="204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959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212589-Sepi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116632"/>
            <a:ext cx="91440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Геополитика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научное направление, изучающее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зависимость внешней политики государств и международных отношений от системы политических, экономических, экологических, военно-стратегических и иных взаимосвязей, обусловленных ГП страны и другими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физико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 экономико-географическими факторами.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Круг интересов геополитики выходит за рамки одной страны.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642918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Интеграция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развитие глубоких и устойчивых взаимосвязей отдельных групп стран, основанных на проведении ими согласованной межгосударственной политики. (ПГП и ЭГП).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83m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2500306"/>
            <a:ext cx="4213631" cy="4143404"/>
          </a:xfrm>
          <a:prstGeom prst="rect">
            <a:avLst/>
          </a:prstGeom>
        </p:spPr>
      </p:pic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928934"/>
            <a:ext cx="4071934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Сателлит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государство, формально независимое, но фактически подчиненное другому, более сильному государству.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27590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7154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Используя слайды презентации заполните таблицу</a:t>
            </a:r>
          </a:p>
          <a:p>
            <a:pPr algn="ctr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 Международные организации»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928802"/>
          <a:ext cx="8858280" cy="4714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380"/>
                <a:gridCol w="1476380"/>
                <a:gridCol w="1476380"/>
                <a:gridCol w="1476380"/>
                <a:gridCol w="1476380"/>
                <a:gridCol w="1476380"/>
              </a:tblGrid>
              <a:tr h="73479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Название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</a:p>
                    <a:p>
                      <a:pPr algn="ctr"/>
                      <a:r>
                        <a:rPr lang="ru-RU" dirty="0" smtClean="0"/>
                        <a:t>членов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Штаб квартира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Цель организации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Структура </a:t>
                      </a:r>
                      <a:endParaRPr lang="ru-RU" dirty="0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775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7975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4282" y="285728"/>
            <a:ext cx="15327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ООН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57686" y="285728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Основана </a:t>
            </a:r>
            <a:r>
              <a:rPr lang="ru-RU" sz="2800" dirty="0">
                <a:solidFill>
                  <a:srgbClr val="FFFF00"/>
                </a:solidFill>
              </a:rPr>
              <a:t>в 1945 году в </a:t>
            </a:r>
            <a:endParaRPr lang="ru-RU" sz="2800" dirty="0" smtClean="0">
              <a:solidFill>
                <a:srgbClr val="FFFF00"/>
              </a:solidFill>
            </a:endParaRPr>
          </a:p>
          <a:p>
            <a:r>
              <a:rPr lang="ru-RU" sz="2800" dirty="0" smtClean="0">
                <a:solidFill>
                  <a:srgbClr val="FFFF00"/>
                </a:solidFill>
              </a:rPr>
              <a:t>Сан-Франциско </a:t>
            </a:r>
            <a:r>
              <a:rPr lang="ru-RU" sz="2800" dirty="0">
                <a:solidFill>
                  <a:srgbClr val="FFFF00"/>
                </a:solidFill>
              </a:rPr>
              <a:t>(США)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5572140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bg1">
                    <a:lumMod val="95000"/>
                  </a:schemeClr>
                </a:solidFill>
              </a:rPr>
              <a:t>Цель: </a:t>
            </a:r>
            <a:r>
              <a:rPr lang="ru-RU" sz="2000" dirty="0">
                <a:solidFill>
                  <a:schemeClr val="bg1">
                    <a:lumMod val="95000"/>
                  </a:schemeClr>
                </a:solidFill>
              </a:rPr>
              <a:t>сохранение мира, режима безопасности, содействие международному сотрудничеству и решению возникающих мировых проблем на основе принципов равноправия и самоопределения. 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242832"/>
              </p:ext>
            </p:extLst>
          </p:nvPr>
        </p:nvGraphicFramePr>
        <p:xfrm>
          <a:off x="0" y="357166"/>
          <a:ext cx="8786842" cy="5894940"/>
        </p:xfrm>
        <a:graphic>
          <a:graphicData uri="http://schemas.openxmlformats.org/drawingml/2006/table">
            <a:tbl>
              <a:tblPr/>
              <a:tblGrid>
                <a:gridCol w="4393421"/>
                <a:gridCol w="4393421"/>
              </a:tblGrid>
              <a:tr h="416438">
                <a:tc>
                  <a:txBody>
                    <a:bodyPr/>
                    <a:lstStyle/>
                    <a:p>
                      <a:pPr fontAlgn="t"/>
                      <a:r>
                        <a:rPr lang="ru-RU" sz="1800" b="1" dirty="0"/>
                        <a:t>Членство:</a:t>
                      </a:r>
                      <a:endParaRPr lang="ru-RU" sz="1800" b="0" dirty="0"/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800"/>
                        <a:t>193 государства-члена</a:t>
                      </a:r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1747866">
                <a:tc>
                  <a:txBody>
                    <a:bodyPr/>
                    <a:lstStyle/>
                    <a:p>
                      <a:pPr fontAlgn="t"/>
                      <a:r>
                        <a:rPr lang="ru-RU" sz="1800" b="1" dirty="0"/>
                        <a:t>Штаб-квартира:</a:t>
                      </a:r>
                      <a:endParaRPr lang="ru-RU" sz="1800" b="0" dirty="0"/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800" dirty="0"/>
                        <a:t> 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</a:rPr>
                        <a:t>Нью-Йорк</a:t>
                      </a:r>
                      <a:r>
                        <a:rPr lang="ru-RU" sz="1800" dirty="0"/>
                        <a:t/>
                      </a:r>
                      <a:br>
                        <a:rPr lang="ru-RU" sz="1800" dirty="0"/>
                      </a:br>
                      <a:r>
                        <a:rPr lang="ru-RU" sz="1800" dirty="0"/>
                        <a:t>Дополнительные офисы: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800" dirty="0"/>
                        <a:t> </a:t>
                      </a:r>
                      <a:r>
                        <a:rPr lang="ru-RU" sz="1800" u="none" dirty="0" smtClean="0">
                          <a:solidFill>
                            <a:schemeClr val="tx1"/>
                          </a:solidFill>
                        </a:rPr>
                        <a:t>Женева</a:t>
                      </a:r>
                      <a:endParaRPr lang="ru-RU" sz="1800" u="none" dirty="0">
                        <a:solidFill>
                          <a:schemeClr val="tx1"/>
                        </a:solidFill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800" u="none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</a:rPr>
                        <a:t>Вена</a:t>
                      </a:r>
                      <a:endParaRPr lang="ru-RU" sz="1800" u="none" dirty="0">
                        <a:solidFill>
                          <a:schemeClr val="tx1"/>
                        </a:solidFill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800" u="none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</a:rPr>
                        <a:t>Найроби</a:t>
                      </a:r>
                      <a:endParaRPr lang="ru-RU" sz="1800" u="none" dirty="0">
                        <a:solidFill>
                          <a:schemeClr val="tx1"/>
                        </a:solidFill>
                      </a:endParaRPr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585059">
                <a:tc>
                  <a:txBody>
                    <a:bodyPr/>
                    <a:lstStyle/>
                    <a:p>
                      <a:pPr fontAlgn="t"/>
                      <a:r>
                        <a:rPr lang="ru-RU" sz="1800" b="1"/>
                        <a:t>Тип организации:</a:t>
                      </a:r>
                      <a:endParaRPr lang="ru-RU" sz="1800" b="0"/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800" dirty="0"/>
                        <a:t>международная организация</a:t>
                      </a:r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835800">
                <a:tc>
                  <a:txBody>
                    <a:bodyPr/>
                    <a:lstStyle/>
                    <a:p>
                      <a:pPr fontAlgn="t"/>
                      <a:r>
                        <a:rPr lang="ru-RU" sz="1800" b="1" dirty="0"/>
                        <a:t>Официальные языки:</a:t>
                      </a:r>
                      <a:endParaRPr lang="ru-RU" sz="1800" b="0" dirty="0"/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</a:rPr>
                        <a:t>английский</a:t>
                      </a:r>
                      <a:r>
                        <a:rPr lang="ru-RU" sz="1800" u="none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</a:rPr>
                        <a:t>арабский</a:t>
                      </a:r>
                      <a:r>
                        <a:rPr lang="ru-RU" sz="1800" u="none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</a:rPr>
                        <a:t>испанский</a:t>
                      </a:r>
                      <a:r>
                        <a:rPr lang="ru-RU" sz="1800" u="none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1800" u="none" strike="noStrike" dirty="0" smtClean="0">
                          <a:solidFill>
                            <a:schemeClr val="tx1"/>
                          </a:solidFill>
                        </a:rPr>
                        <a:t>китайский</a:t>
                      </a:r>
                      <a:r>
                        <a:rPr lang="ru-RU" sz="1800" u="none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</a:rPr>
                        <a:t>русский</a:t>
                      </a:r>
                      <a:r>
                        <a:rPr lang="ru-RU" sz="1800" u="none" dirty="0">
                          <a:solidFill>
                            <a:schemeClr val="tx1"/>
                          </a:solidFill>
                        </a:rPr>
                        <a:t>, 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</a:rPr>
                        <a:t>французский</a:t>
                      </a:r>
                      <a:endParaRPr lang="ru-RU" sz="1800" u="none" dirty="0">
                        <a:solidFill>
                          <a:schemeClr val="tx1"/>
                        </a:solidFill>
                      </a:endParaRPr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416438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dirty="0"/>
                        <a:t>Руководители</a:t>
                      </a:r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6438">
                <a:tc>
                  <a:txBody>
                    <a:bodyPr/>
                    <a:lstStyle/>
                    <a:p>
                      <a:pPr fontAlgn="t"/>
                      <a:r>
                        <a:rPr lang="ru-RU" sz="1800" b="1" dirty="0"/>
                        <a:t>Генеральный секретарь</a:t>
                      </a:r>
                      <a:endParaRPr lang="ru-RU" sz="1800" b="0" dirty="0"/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ru-RU" dirty="0" err="1" smtClean="0"/>
                        <a:t>Антониу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Гутерреш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585059">
                <a:tc>
                  <a:txBody>
                    <a:bodyPr/>
                    <a:lstStyle/>
                    <a:p>
                      <a:pPr fontAlgn="t"/>
                      <a:r>
                        <a:rPr lang="ru-RU" sz="1800" b="1" smtClean="0"/>
                        <a:t>Председатель Генеральной Ассамблеи</a:t>
                      </a:r>
                      <a:endParaRPr lang="ru-RU" sz="1800" b="0" dirty="0"/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dirty="0" smtClean="0"/>
                        <a:t>Мирослав </a:t>
                      </a:r>
                      <a:r>
                        <a:rPr lang="ru-RU" dirty="0" err="1" smtClean="0"/>
                        <a:t>Лайчак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585059">
                <a:tc>
                  <a:txBody>
                    <a:bodyPr/>
                    <a:lstStyle/>
                    <a:p>
                      <a:pPr fontAlgn="t"/>
                      <a:r>
                        <a:rPr lang="ru-RU" sz="1800" b="1" dirty="0"/>
                        <a:t>Председатель Совета Безопасности</a:t>
                      </a:r>
                      <a:endParaRPr lang="ru-RU" sz="1800" b="0" dirty="0"/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800" dirty="0"/>
                        <a:t> </a:t>
                      </a:r>
                      <a:r>
                        <a:rPr lang="ru-RU" dirty="0" smtClean="0"/>
                        <a:t>Каждый член Совета поочередно председательствует в нем в течение одного месяца</a:t>
                      </a:r>
                      <a:endParaRPr lang="ru-RU" sz="1800" dirty="0"/>
                    </a:p>
                  </a:txBody>
                  <a:tcPr marL="68881" marR="68881" marT="34441" marB="3444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pic>
        <p:nvPicPr>
          <p:cNvPr id="15363" name="Picture 3" descr="Флаг Швейцарии">
            <a:hlinkClick r:id="rId2" tooltip="Флаг Швейцарии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1428736"/>
            <a:ext cx="209550" cy="209550"/>
          </a:xfrm>
          <a:prstGeom prst="rect">
            <a:avLst/>
          </a:prstGeom>
          <a:noFill/>
        </p:spPr>
      </p:pic>
      <p:pic>
        <p:nvPicPr>
          <p:cNvPr id="15364" name="Picture 4" descr="Флаг Австрии">
            <a:hlinkClick r:id="rId4" tooltip="Флаг Австрии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1714488"/>
            <a:ext cx="285751" cy="194831"/>
          </a:xfrm>
          <a:prstGeom prst="rect">
            <a:avLst/>
          </a:prstGeom>
          <a:noFill/>
        </p:spPr>
      </p:pic>
      <p:pic>
        <p:nvPicPr>
          <p:cNvPr id="15365" name="Picture 5" descr="Флаг Кении">
            <a:hlinkClick r:id="rId6" tooltip="Флаг Кении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2000240"/>
            <a:ext cx="357190" cy="243539"/>
          </a:xfrm>
          <a:prstGeom prst="rect">
            <a:avLst/>
          </a:prstGeom>
          <a:noFill/>
        </p:spPr>
      </p:pic>
      <p:pic>
        <p:nvPicPr>
          <p:cNvPr id="15362" name="Picture 2" descr="Флаг США">
            <a:hlinkClick r:id="rId8" tooltip="Флаг США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929322" y="857232"/>
            <a:ext cx="523879" cy="285752"/>
          </a:xfrm>
          <a:prstGeom prst="rect">
            <a:avLst/>
          </a:prstGeom>
          <a:noFill/>
        </p:spPr>
      </p:pic>
      <p:pic>
        <p:nvPicPr>
          <p:cNvPr id="10" name="Рисунок 9" descr="img12566_7-3_Zal_Generalnoy_Assamblii_OON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714480" y="857232"/>
            <a:ext cx="2357454" cy="14616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657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916" tIns="45720" rIns="36501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8898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Структура ООН: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889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Генеральная Ассамблея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объединяющая всех членов ООН.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889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 Безопасности -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постоянных членов (Великобритания, Китай, Россия, США, Франция) и  10 непостоянных, избираемых на 2 года;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889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Экономический и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Социальный Совет (ЭКОСОС)-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54 члена, избираются на 3 года (обновляется каждый год на 1/3);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889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Международный Суд -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открыт для всех стран, в т.ч. не членов ООН;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Секретариат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во главе с Генеральным Секретарем (сейчас Пан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Гимун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от Республики Корея).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8898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Всемирный Банк –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многостороннее кредитное учреждение, состоит из 5 институтов, целью которых является содействие экономического и социального развития (преимущественно развивающихся и пост социалистических) стран.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889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Финансируется развитыми странами. Штаб-квартира – Вашингтон.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889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Международный банк реконструкции и развития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(МБРР)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180 стран в т.ч.    Россия;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889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Международная ассоциация развития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(МАР)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- 162 страны; в т.ч.    Россия;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889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Международная финансовая корпорация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(МФК)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170 стран,  в т.ч. Россия;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889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Международное агентство по инвестиционным гарантиям—134 страны,  в т.ч. Россия;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889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Международный центр по урегулированию международных споров - 119 стран, в т.ч. Россия.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983</Words>
  <Application>Microsoft Office PowerPoint</Application>
  <PresentationFormat>Экран (4:3)</PresentationFormat>
  <Paragraphs>120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Политическая география и геополитика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Политическая география и геополитика</dc:title>
  <dc:creator>Пользователь</dc:creator>
  <cp:lastModifiedBy>hozcast</cp:lastModifiedBy>
  <cp:revision>38</cp:revision>
  <dcterms:created xsi:type="dcterms:W3CDTF">2011-10-07T13:35:08Z</dcterms:created>
  <dcterms:modified xsi:type="dcterms:W3CDTF">2025-10-27T06:34:32Z</dcterms:modified>
</cp:coreProperties>
</file>