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1" r:id="rId6"/>
    <p:sldId id="260" r:id="rId7"/>
    <p:sldId id="261" r:id="rId8"/>
    <p:sldId id="272" r:id="rId9"/>
    <p:sldId id="262" r:id="rId10"/>
    <p:sldId id="263" r:id="rId11"/>
    <p:sldId id="264" r:id="rId12"/>
    <p:sldId id="265" r:id="rId13"/>
    <p:sldId id="266" r:id="rId14"/>
    <p:sldId id="267" r:id="rId15"/>
    <p:sldId id="268" r:id="rId16"/>
    <p:sldId id="274" r:id="rId17"/>
    <p:sldId id="269" r:id="rId18"/>
    <p:sldId id="275" r:id="rId19"/>
    <p:sldId id="273" r:id="rId20"/>
    <p:sldId id="270"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17.04.2019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smtClean="0"/>
              <a:t>Первая помощь при обмороке</a:t>
            </a:r>
            <a:r>
              <a:rPr lang="ru-RU" dirty="0" smtClean="0"/>
              <a:t/>
            </a:r>
            <a:br>
              <a:rPr lang="ru-RU" dirty="0" smtClean="0"/>
            </a:b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Причины остановки сердца</a:t>
            </a:r>
            <a:r>
              <a:rPr lang="ru-RU" dirty="0" smtClean="0"/>
              <a:t/>
            </a:r>
            <a:br>
              <a:rPr lang="ru-RU" dirty="0" smtClean="0"/>
            </a:br>
            <a:endParaRPr lang="ru-RU" dirty="0"/>
          </a:p>
        </p:txBody>
      </p:sp>
      <p:sp>
        <p:nvSpPr>
          <p:cNvPr id="3" name="Содержимое 2"/>
          <p:cNvSpPr>
            <a:spLocks noGrp="1"/>
          </p:cNvSpPr>
          <p:nvPr>
            <p:ph idx="1"/>
          </p:nvPr>
        </p:nvSpPr>
        <p:spPr>
          <a:xfrm>
            <a:off x="0" y="857232"/>
            <a:ext cx="9144000" cy="6000768"/>
          </a:xfrm>
        </p:spPr>
        <p:txBody>
          <a:bodyPr>
            <a:normAutofit/>
          </a:bodyPr>
          <a:lstStyle/>
          <a:p>
            <a:r>
              <a:rPr lang="ru-RU" dirty="0" smtClean="0"/>
              <a:t>Первое </a:t>
            </a:r>
            <a:r>
              <a:rPr lang="ru-RU" dirty="0" smtClean="0"/>
              <a:t>место занимает </a:t>
            </a:r>
            <a:r>
              <a:rPr lang="ru-RU" b="1" dirty="0" smtClean="0"/>
              <a:t>фибрилляция желудочков</a:t>
            </a:r>
            <a:r>
              <a:rPr lang="ru-RU" dirty="0" smtClean="0"/>
              <a:t>. В 70-90% случаев именно данная причина является следствием остановки сердца. Мышечные волокна, из которых состоят стенки желудочков начинают хаотично сокращаться, что и приводит к перебоям в подачи крови к органам и тканям.</a:t>
            </a:r>
          </a:p>
          <a:p>
            <a:r>
              <a:rPr lang="ru-RU" dirty="0" smtClean="0"/>
              <a:t>Второе место – </a:t>
            </a:r>
            <a:r>
              <a:rPr lang="ru-RU" b="1" dirty="0" smtClean="0"/>
              <a:t>асистолия желудочков</a:t>
            </a:r>
            <a:r>
              <a:rPr lang="ru-RU" dirty="0" smtClean="0"/>
              <a:t> – полное прекращение электрической активности миокарда, на которые приходится 5-10% случаев.</a:t>
            </a:r>
          </a:p>
          <a:p>
            <a:endParaRPr lang="ru-RU"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500042"/>
            <a:ext cx="8143932" cy="6072230"/>
          </a:xfrm>
        </p:spPr>
        <p:txBody>
          <a:bodyPr>
            <a:normAutofit fontScale="85000" lnSpcReduction="10000"/>
          </a:bodyPr>
          <a:lstStyle/>
          <a:p>
            <a:r>
              <a:rPr lang="ru-RU" dirty="0" smtClean="0"/>
              <a:t>Существует и генетическая предрасположенность</a:t>
            </a:r>
          </a:p>
          <a:p>
            <a:r>
              <a:rPr lang="ru-RU" dirty="0" smtClean="0"/>
              <a:t>возможна остановка сердца, причиной которой могут быть:</a:t>
            </a:r>
          </a:p>
          <a:p>
            <a:pPr lvl="0"/>
            <a:r>
              <a:rPr lang="ru-RU" dirty="0" smtClean="0"/>
              <a:t>Переохлаждение</a:t>
            </a:r>
          </a:p>
          <a:p>
            <a:pPr lvl="0"/>
            <a:r>
              <a:rPr lang="ru-RU" dirty="0" err="1" smtClean="0"/>
              <a:t>Электротравма</a:t>
            </a:r>
            <a:endParaRPr lang="ru-RU" dirty="0" smtClean="0"/>
          </a:p>
          <a:p>
            <a:pPr lvl="0"/>
            <a:r>
              <a:rPr lang="ru-RU" dirty="0" smtClean="0"/>
              <a:t>Лекарственные средства:</a:t>
            </a:r>
          </a:p>
          <a:p>
            <a:pPr lvl="0"/>
            <a:r>
              <a:rPr lang="ru-RU" dirty="0" smtClean="0"/>
              <a:t>Утопление</a:t>
            </a:r>
          </a:p>
          <a:p>
            <a:pPr lvl="0"/>
            <a:r>
              <a:rPr lang="ru-RU" dirty="0" smtClean="0"/>
              <a:t>Нехватка кислорода, например, при удушении</a:t>
            </a:r>
          </a:p>
          <a:p>
            <a:pPr lvl="0"/>
            <a:r>
              <a:rPr lang="ru-RU" dirty="0" smtClean="0"/>
              <a:t>Ишемическая болезнь</a:t>
            </a:r>
          </a:p>
          <a:p>
            <a:pPr lvl="0"/>
            <a:r>
              <a:rPr lang="ru-RU" dirty="0" smtClean="0"/>
              <a:t>Атеросклероз</a:t>
            </a:r>
          </a:p>
          <a:p>
            <a:pPr lvl="0"/>
            <a:r>
              <a:rPr lang="ru-RU" dirty="0" smtClean="0"/>
              <a:t>Анафилактический шок</a:t>
            </a:r>
          </a:p>
          <a:p>
            <a:pPr lvl="0"/>
            <a:r>
              <a:rPr lang="ru-RU" dirty="0" smtClean="0"/>
              <a:t>Курение</a:t>
            </a:r>
          </a:p>
          <a:p>
            <a:pPr lvl="0"/>
            <a:r>
              <a:rPr lang="ru-RU" dirty="0" smtClean="0"/>
              <a:t>Возраст</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Последствия остановки сердца</a:t>
            </a:r>
            <a:r>
              <a:rPr lang="ru-RU" dirty="0" smtClean="0"/>
              <a:t/>
            </a:r>
            <a:br>
              <a:rPr lang="ru-RU" dirty="0" smtClean="0"/>
            </a:br>
            <a:endParaRPr lang="ru-RU" dirty="0"/>
          </a:p>
        </p:txBody>
      </p:sp>
      <p:sp>
        <p:nvSpPr>
          <p:cNvPr id="3" name="Содержимое 2"/>
          <p:cNvSpPr>
            <a:spLocks noGrp="1"/>
          </p:cNvSpPr>
          <p:nvPr>
            <p:ph idx="1"/>
          </p:nvPr>
        </p:nvSpPr>
        <p:spPr>
          <a:xfrm>
            <a:off x="285720" y="1142984"/>
            <a:ext cx="8643998" cy="5715016"/>
          </a:xfrm>
        </p:spPr>
        <p:txBody>
          <a:bodyPr>
            <a:normAutofit fontScale="92500" lnSpcReduction="20000"/>
          </a:bodyPr>
          <a:lstStyle/>
          <a:p>
            <a:r>
              <a:rPr lang="ru-RU" dirty="0" smtClean="0"/>
              <a:t>Последствия </a:t>
            </a:r>
            <a:r>
              <a:rPr lang="ru-RU" dirty="0" smtClean="0"/>
              <a:t>остановки сердца очень сильно зависят от того, как быстро начали оказывать помощь пострадавшему. Чем позже вернули больного к жизни, тем больше вероятность серьезных осложнений. </a:t>
            </a:r>
            <a:endParaRPr lang="ru-RU" dirty="0" smtClean="0"/>
          </a:p>
          <a:p>
            <a:r>
              <a:rPr lang="ru-RU" dirty="0" err="1" smtClean="0"/>
              <a:t>Непоступление</a:t>
            </a:r>
            <a:r>
              <a:rPr lang="ru-RU" dirty="0" smtClean="0"/>
              <a:t> </a:t>
            </a:r>
            <a:r>
              <a:rPr lang="ru-RU" dirty="0" smtClean="0"/>
              <a:t>кислорода к жизненно-важным органам в течение продолжительного времени ведет к </a:t>
            </a:r>
            <a:r>
              <a:rPr lang="ru-RU" b="1" dirty="0" smtClean="0"/>
              <a:t>ишемии</a:t>
            </a:r>
            <a:r>
              <a:rPr lang="ru-RU" dirty="0" smtClean="0"/>
              <a:t> (кислородному голоданию). Чаще всего у перенесших остановку сердца наблюдается </a:t>
            </a:r>
            <a:r>
              <a:rPr lang="ru-RU" b="1" dirty="0" smtClean="0"/>
              <a:t>ишемические повреждения головного мозга, печени и почек</a:t>
            </a:r>
            <a:r>
              <a:rPr lang="ru-RU" dirty="0" smtClean="0"/>
              <a:t>, которые сильно влияют на последующую жизнь человека.</a:t>
            </a:r>
          </a:p>
          <a:p>
            <a:r>
              <a:rPr lang="ru-RU" dirty="0" smtClean="0"/>
              <a:t>Вследствие энергичного массажа сердца возможны переломы ребер и пневмоторакс.</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357166"/>
            <a:ext cx="8572560" cy="6500834"/>
          </a:xfrm>
        </p:spPr>
        <p:txBody>
          <a:bodyPr>
            <a:normAutofit lnSpcReduction="10000"/>
          </a:bodyPr>
          <a:lstStyle/>
          <a:p>
            <a:r>
              <a:rPr lang="ru-RU" b="1" dirty="0" smtClean="0"/>
              <a:t>Остановка </a:t>
            </a:r>
            <a:r>
              <a:rPr lang="ru-RU" b="1" dirty="0" smtClean="0"/>
              <a:t>сердца у детей</a:t>
            </a:r>
            <a:r>
              <a:rPr lang="ru-RU" dirty="0" smtClean="0"/>
              <a:t> – это достаточно редкое явление, которое, к сожалению, с каждым годом встречается все чаще. Причины данной патологии у детей различны и очень часто выявляются только после вскрытия. Чаще всего – это генетическая предрасположенность, которая связана с аномальной работой </a:t>
            </a:r>
            <a:r>
              <a:rPr lang="ru-RU" dirty="0" err="1" smtClean="0"/>
              <a:t>сердечно-сосудистой</a:t>
            </a:r>
            <a:r>
              <a:rPr lang="ru-RU" dirty="0" smtClean="0"/>
              <a:t> системы. </a:t>
            </a:r>
          </a:p>
          <a:p>
            <a:r>
              <a:rPr lang="ru-RU" dirty="0" smtClean="0"/>
              <a:t>Если все-таки у ребенка случилась остановка сердечка, важна своевременная правильная помощь, правильные реанимационные </a:t>
            </a:r>
            <a:r>
              <a:rPr lang="ru-RU" dirty="0" smtClean="0"/>
              <a:t>мероприятия.</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214290"/>
            <a:ext cx="8501122" cy="6357982"/>
          </a:xfrm>
        </p:spPr>
        <p:txBody>
          <a:bodyPr>
            <a:normAutofit fontScale="92500" lnSpcReduction="10000"/>
          </a:bodyPr>
          <a:lstStyle/>
          <a:p>
            <a:r>
              <a:rPr lang="ru-RU" b="1" dirty="0" smtClean="0"/>
              <a:t>Как спасти человека. Сколько есть времени. Первая помощь и медицинская помощь при остановке сердца.</a:t>
            </a:r>
            <a:endParaRPr lang="ru-RU" dirty="0" smtClean="0"/>
          </a:p>
          <a:p>
            <a:r>
              <a:rPr lang="ru-RU" dirty="0" smtClean="0"/>
              <a:t>Если Вы оказались рядом с человеком, у которого случился данный недуг, главное с Вашей стороны – это не медлить. У Вас есть </a:t>
            </a:r>
            <a:r>
              <a:rPr lang="ru-RU" b="1" dirty="0" smtClean="0"/>
              <a:t>всего 7 минут</a:t>
            </a:r>
            <a:r>
              <a:rPr lang="ru-RU" dirty="0" smtClean="0"/>
              <a:t>, чтобы остановка сердца прошла для пострадавшего без серьезных последствий. Если вернуть человека удается на 7-10 минутах, то у больного, скорее всего, будут психические и неврологические нарушения. Запоздалая помощь приведет к глубокой инвалидности пострадавшего, который на всю жизнь останется недееспособным.</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714356"/>
            <a:ext cx="8329642" cy="5411807"/>
          </a:xfrm>
        </p:spPr>
        <p:txBody>
          <a:bodyPr>
            <a:normAutofit lnSpcReduction="10000"/>
          </a:bodyPr>
          <a:lstStyle/>
          <a:p>
            <a:r>
              <a:rPr lang="ru-RU" dirty="0" smtClean="0"/>
              <a:t>Главной задачей при оказании помощи является восстановления дыхания, сердечного ритма и запуска системы кровообращения, так как с кровью в клетки и ткани поступает кислород, без которого невозможно существование жизненно-важных органов, особенно мозга.</a:t>
            </a:r>
          </a:p>
          <a:p>
            <a:r>
              <a:rPr lang="ru-RU" dirty="0" smtClean="0"/>
              <a:t>Перед тем как оказывать помощь, необходимо убедится, что человек без сознания. Потормошите пострадавшего, постарайтесь громко окликнуть его.</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ÐÐ°ÑÑÐ¸Ð½ÐºÐ¸ Ð¿Ð¾ Ð·Ð°Ð¿ÑÐ¾ÑÑ Ð¾ÑÑÐ°Ð½Ð¾Ð²ÐºÐ° ÑÐµÑÐ´ÑÐ° Ð¿ÐµÑÐ²Ð°Ñ Ð¿Ð¾Ð¼Ð¾ÑÑ"/>
          <p:cNvPicPr>
            <a:picLocks noChangeAspect="1" noChangeArrowheads="1"/>
          </p:cNvPicPr>
          <p:nvPr/>
        </p:nvPicPr>
        <p:blipFill>
          <a:blip r:embed="rId2"/>
          <a:srcRect/>
          <a:stretch>
            <a:fillRect/>
          </a:stretch>
        </p:blipFill>
        <p:spPr bwMode="auto">
          <a:xfrm>
            <a:off x="571472" y="-48"/>
            <a:ext cx="7879982" cy="6858048"/>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642918"/>
            <a:ext cx="8501122" cy="1000132"/>
          </a:xfrm>
        </p:spPr>
        <p:txBody>
          <a:bodyPr>
            <a:normAutofit fontScale="90000"/>
          </a:bodyPr>
          <a:lstStyle/>
          <a:p>
            <a:pPr algn="l"/>
            <a:r>
              <a:rPr lang="ru-RU" sz="3600" b="1" dirty="0" smtClean="0"/>
              <a:t>Если ничего не получилось, стоит оказать первую помощь, которая включает в себя несколько основных этапов.</a:t>
            </a:r>
            <a:r>
              <a:rPr lang="ru-RU" dirty="0" smtClean="0"/>
              <a:t/>
            </a:r>
            <a:br>
              <a:rPr lang="ru-RU" dirty="0" smtClean="0"/>
            </a:br>
            <a:endParaRPr lang="ru-RU" dirty="0"/>
          </a:p>
        </p:txBody>
      </p:sp>
      <p:sp>
        <p:nvSpPr>
          <p:cNvPr id="3" name="Содержимое 2"/>
          <p:cNvSpPr>
            <a:spLocks noGrp="1"/>
          </p:cNvSpPr>
          <p:nvPr>
            <p:ph idx="1"/>
          </p:nvPr>
        </p:nvSpPr>
        <p:spPr>
          <a:xfrm>
            <a:off x="285720" y="1785926"/>
            <a:ext cx="8572560" cy="4786346"/>
          </a:xfrm>
        </p:spPr>
        <p:txBody>
          <a:bodyPr>
            <a:normAutofit fontScale="85000" lnSpcReduction="20000"/>
          </a:bodyPr>
          <a:lstStyle/>
          <a:p>
            <a:pPr lvl="0"/>
            <a:r>
              <a:rPr lang="ru-RU" dirty="0" smtClean="0"/>
              <a:t>уложить </a:t>
            </a:r>
            <a:r>
              <a:rPr lang="ru-RU" dirty="0" smtClean="0"/>
              <a:t>больного на твердую поверхность и запрокинуть ему голову.</a:t>
            </a:r>
          </a:p>
          <a:p>
            <a:pPr lvl="0"/>
            <a:r>
              <a:rPr lang="ru-RU" dirty="0" smtClean="0"/>
              <a:t>освободить </a:t>
            </a:r>
            <a:r>
              <a:rPr lang="ru-RU" dirty="0" smtClean="0"/>
              <a:t>дыхательные пути от инородных тел и слизи.</a:t>
            </a:r>
          </a:p>
          <a:p>
            <a:pPr lvl="0"/>
            <a:r>
              <a:rPr lang="ru-RU" dirty="0" smtClean="0"/>
              <a:t>искусственная </a:t>
            </a:r>
            <a:r>
              <a:rPr lang="ru-RU" dirty="0" smtClean="0"/>
              <a:t>вентиляция легких (изо рта в рот или нос)</a:t>
            </a:r>
          </a:p>
          <a:p>
            <a:pPr lvl="0"/>
            <a:r>
              <a:rPr lang="ru-RU" dirty="0" smtClean="0"/>
              <a:t>Непрямой (наружный) массаж сердца</a:t>
            </a:r>
            <a:r>
              <a:rPr lang="ru-RU" dirty="0" smtClean="0"/>
              <a:t>.</a:t>
            </a:r>
          </a:p>
          <a:p>
            <a:pPr lvl="0"/>
            <a:r>
              <a:rPr lang="ru-RU" dirty="0" smtClean="0"/>
              <a:t> </a:t>
            </a:r>
            <a:r>
              <a:rPr lang="ru-RU" dirty="0" smtClean="0"/>
              <a:t>Перед тем, как приступать к данному этапу необходимо выполнить «</a:t>
            </a:r>
            <a:r>
              <a:rPr lang="ru-RU" dirty="0" err="1" smtClean="0"/>
              <a:t>прекардиальный</a:t>
            </a:r>
            <a:r>
              <a:rPr lang="ru-RU" dirty="0" smtClean="0"/>
              <a:t> удар» - бить следует кулаком в среднюю часть грудины. </a:t>
            </a:r>
            <a:endParaRPr lang="ru-RU" dirty="0" smtClean="0"/>
          </a:p>
          <a:p>
            <a:pPr lvl="0"/>
            <a:r>
              <a:rPr lang="ru-RU" dirty="0" smtClean="0"/>
              <a:t> </a:t>
            </a:r>
            <a:r>
              <a:rPr lang="ru-RU" dirty="0" err="1" smtClean="0"/>
              <a:t>Прекардиальный</a:t>
            </a:r>
            <a:r>
              <a:rPr lang="ru-RU" dirty="0" smtClean="0"/>
              <a:t> удар помогает сразу  реанимировать больного или же увеличивает эффект массажа сердца. </a:t>
            </a: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ÐÐ°ÑÑÐ¸Ð½ÐºÐ¸ Ð¿Ð¾ Ð·Ð°Ð¿ÑÐ¾ÑÑ Ð¾ÑÑÐ°Ð½Ð¾Ð²ÐºÐ° ÑÐµÑÐ´ÑÐ° Ð¿ÐµÑÐ²Ð°Ñ Ð¿Ð¾Ð¼Ð¾ÑÑ"/>
          <p:cNvPicPr>
            <a:picLocks noChangeAspect="1" noChangeArrowheads="1"/>
          </p:cNvPicPr>
          <p:nvPr/>
        </p:nvPicPr>
        <p:blipFill>
          <a:blip r:embed="rId2"/>
          <a:srcRect/>
          <a:stretch>
            <a:fillRect/>
          </a:stretch>
        </p:blipFill>
        <p:spPr bwMode="auto">
          <a:xfrm>
            <a:off x="0" y="0"/>
            <a:ext cx="9143998" cy="68580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ÐÐ°ÑÑÐ¸Ð½ÐºÐ¸ Ð¿Ð¾ Ð·Ð°Ð¿ÑÐ¾ÑÑ Ð¾ÑÑÐ°Ð½Ð¾Ð²ÐºÐ° ÑÐµÑÐ´ÑÐ° Ð¿ÐµÑÐ²Ð°Ñ Ð¿Ð¾Ð¼Ð¾ÑÑ"/>
          <p:cNvPicPr>
            <a:picLocks noChangeAspect="1" noChangeArrowheads="1"/>
          </p:cNvPicPr>
          <p:nvPr/>
        </p:nvPicPr>
        <p:blipFill>
          <a:blip r:embed="rId2"/>
          <a:srcRect/>
          <a:stretch>
            <a:fillRect/>
          </a:stretch>
        </p:blipFill>
        <p:spPr bwMode="auto">
          <a:xfrm>
            <a:off x="0" y="1071546"/>
            <a:ext cx="9162956" cy="457203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500042"/>
            <a:ext cx="8929718" cy="1285884"/>
          </a:xfrm>
        </p:spPr>
        <p:txBody>
          <a:bodyPr>
            <a:normAutofit fontScale="90000"/>
          </a:bodyPr>
          <a:lstStyle/>
          <a:p>
            <a:pPr algn="l"/>
            <a:r>
              <a:rPr lang="ru-RU" sz="3600" b="1" dirty="0" smtClean="0"/>
              <a:t>Обморок</a:t>
            </a:r>
            <a:r>
              <a:rPr lang="ru-RU" sz="3600" dirty="0" smtClean="0"/>
              <a:t> - это внезапная, кратковременная потеря сознания, наступающая вследствие нарушения кровообращения головного мозга.</a:t>
            </a:r>
            <a:br>
              <a:rPr lang="ru-RU" sz="3600" dirty="0" smtClean="0"/>
            </a:br>
            <a:endParaRPr lang="ru-RU" sz="3600" dirty="0"/>
          </a:p>
        </p:txBody>
      </p:sp>
      <p:pic>
        <p:nvPicPr>
          <p:cNvPr id="15362" name="Picture 2" descr="ÐÐ°ÑÑÐ¸Ð½ÐºÐ¸ Ð¿Ð¾ Ð·Ð°Ð¿ÑÐ¾ÑÑ Ð¿ÐµÑÐ²Ð°Ñ Ð¿Ð¾Ð¼Ð¾ÑÑ Ð¿ÑÐ¸ Ð¾Ð±Ð¼Ð¾ÑÐ¾ÐºÐµ"/>
          <p:cNvPicPr>
            <a:picLocks noChangeAspect="1" noChangeArrowheads="1"/>
          </p:cNvPicPr>
          <p:nvPr/>
        </p:nvPicPr>
        <p:blipFill>
          <a:blip r:embed="rId2"/>
          <a:srcRect/>
          <a:stretch>
            <a:fillRect/>
          </a:stretch>
        </p:blipFill>
        <p:spPr bwMode="auto">
          <a:xfrm>
            <a:off x="1285851" y="1785926"/>
            <a:ext cx="6916463" cy="5072074"/>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428604"/>
            <a:ext cx="8258204" cy="5697559"/>
          </a:xfrm>
        </p:spPr>
        <p:txBody>
          <a:bodyPr>
            <a:normAutofit fontScale="92500" lnSpcReduction="10000"/>
          </a:bodyPr>
          <a:lstStyle/>
          <a:p>
            <a:r>
              <a:rPr lang="ru-RU" dirty="0" smtClean="0"/>
              <a:t>Каждые две-три минуты, необходимо проверять состояние пострадавшего – пульс, дыхание, зрачки. Как только появилось дыхание, можно прекращать реанимацию, однако если появился только пульс, требуется продолжить искусственную вентиляцию легких. Массаж сердца необходимо делать до тех пор, пока окраска кожи не начнет приобретать нормальный, естественный цвет. Если вернуть к жизни больного не удается, то прекращать помощь можно только тогда, когда прибыл врач, который и может дать разрешение о прекращении реанимации.</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28604"/>
            <a:ext cx="8229600" cy="989034"/>
          </a:xfrm>
        </p:spPr>
        <p:txBody>
          <a:bodyPr>
            <a:noAutofit/>
          </a:bodyPr>
          <a:lstStyle/>
          <a:p>
            <a:r>
              <a:rPr lang="ru-RU" sz="3600" dirty="0" smtClean="0"/>
              <a:t>Обморок может быть следствием различных причин:</a:t>
            </a:r>
            <a:br>
              <a:rPr lang="ru-RU" sz="3600" dirty="0" smtClean="0"/>
            </a:br>
            <a:endParaRPr lang="ru-RU" sz="3600" dirty="0"/>
          </a:p>
        </p:txBody>
      </p:sp>
      <p:sp>
        <p:nvSpPr>
          <p:cNvPr id="3" name="Содержимое 2"/>
          <p:cNvSpPr>
            <a:spLocks noGrp="1"/>
          </p:cNvSpPr>
          <p:nvPr>
            <p:ph idx="1"/>
          </p:nvPr>
        </p:nvSpPr>
        <p:spPr>
          <a:xfrm>
            <a:off x="0" y="1285860"/>
            <a:ext cx="9144000" cy="5572140"/>
          </a:xfrm>
        </p:spPr>
        <p:txBody>
          <a:bodyPr>
            <a:normAutofit fontScale="92500" lnSpcReduction="20000"/>
          </a:bodyPr>
          <a:lstStyle/>
          <a:p>
            <a:pPr lvl="0"/>
            <a:r>
              <a:rPr lang="ru-RU" dirty="0" smtClean="0"/>
              <a:t>Неожиданная </a:t>
            </a:r>
            <a:r>
              <a:rPr lang="ru-RU" dirty="0" smtClean="0"/>
              <a:t>резкая боль, страх, нервные потрясения. Они могут вызвать мгновенное снижение артериального </a:t>
            </a:r>
            <a:r>
              <a:rPr lang="ru-RU" dirty="0" smtClean="0"/>
              <a:t>давления, </a:t>
            </a:r>
            <a:r>
              <a:rPr lang="ru-RU" dirty="0" smtClean="0"/>
              <a:t>нарушение кровоснабжения головного мозга, что приводит к обмороку.</a:t>
            </a:r>
          </a:p>
          <a:p>
            <a:pPr lvl="0"/>
            <a:r>
              <a:rPr lang="ru-RU" dirty="0" smtClean="0"/>
              <a:t>Общая слабость организма, иногда усугубляемая нервным истощением</a:t>
            </a:r>
            <a:r>
              <a:rPr lang="ru-RU" dirty="0" smtClean="0"/>
              <a:t>.</a:t>
            </a:r>
            <a:endParaRPr lang="ru-RU" dirty="0" smtClean="0"/>
          </a:p>
          <a:p>
            <a:pPr lvl="0"/>
            <a:r>
              <a:rPr lang="ru-RU" dirty="0" smtClean="0"/>
              <a:t>Пребывание в помещении с недостаточным количеством кислорода</a:t>
            </a:r>
            <a:r>
              <a:rPr lang="ru-RU" dirty="0" smtClean="0"/>
              <a:t>.</a:t>
            </a:r>
            <a:endParaRPr lang="ru-RU" dirty="0" smtClean="0"/>
          </a:p>
          <a:p>
            <a:pPr lvl="0"/>
            <a:r>
              <a:rPr lang="ru-RU" dirty="0" smtClean="0"/>
              <a:t>Длительное пребывание в положении стоя без движения. Это приводит к застою крови в области ног, уменьшению ее поступления в мозг и, как следствие, - к обмороку.</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rmAutofit fontScale="90000"/>
          </a:bodyPr>
          <a:lstStyle/>
          <a:p>
            <a:r>
              <a:rPr lang="ru-RU" dirty="0" smtClean="0"/>
              <a:t>Симптомы и признаки обморока:</a:t>
            </a:r>
            <a:br>
              <a:rPr lang="ru-RU" dirty="0" smtClean="0"/>
            </a:br>
            <a:endParaRPr lang="ru-RU" dirty="0"/>
          </a:p>
        </p:txBody>
      </p:sp>
      <p:sp>
        <p:nvSpPr>
          <p:cNvPr id="3" name="Содержимое 2"/>
          <p:cNvSpPr>
            <a:spLocks noGrp="1"/>
          </p:cNvSpPr>
          <p:nvPr>
            <p:ph idx="1"/>
          </p:nvPr>
        </p:nvSpPr>
        <p:spPr>
          <a:xfrm>
            <a:off x="357158" y="1142984"/>
            <a:ext cx="8501122" cy="5500726"/>
          </a:xfrm>
        </p:spPr>
        <p:txBody>
          <a:bodyPr>
            <a:normAutofit fontScale="92500"/>
          </a:bodyPr>
          <a:lstStyle/>
          <a:p>
            <a:pPr lvl="0"/>
            <a:r>
              <a:rPr lang="ru-RU" dirty="0" smtClean="0"/>
              <a:t>Реакция </a:t>
            </a:r>
            <a:r>
              <a:rPr lang="ru-RU" dirty="0" smtClean="0"/>
              <a:t>- кратковременная потеря сознания, пострадавший падает. В горизонтальном положении улучшается кровоснабжение мозга и через некоторое время пострадавший приходит в сознание.</a:t>
            </a:r>
          </a:p>
          <a:p>
            <a:pPr lvl="0"/>
            <a:r>
              <a:rPr lang="ru-RU" dirty="0" smtClean="0"/>
              <a:t>Дыхательные пути - как правило, свободны.</a:t>
            </a:r>
          </a:p>
          <a:p>
            <a:pPr lvl="0"/>
            <a:r>
              <a:rPr lang="ru-RU" dirty="0" smtClean="0"/>
              <a:t>Дыхание - редкое, поверхностное.</a:t>
            </a:r>
          </a:p>
          <a:p>
            <a:pPr lvl="0"/>
            <a:r>
              <a:rPr lang="ru-RU" dirty="0" smtClean="0"/>
              <a:t>Циркуляция крови - пульс слабый и редкий.</a:t>
            </a:r>
          </a:p>
          <a:p>
            <a:pPr lvl="0"/>
            <a:r>
              <a:rPr lang="ru-RU" dirty="0" smtClean="0"/>
              <a:t>Другие признаки - головокружение, шум в ушах, резкая слабость, пелена перед глазами, холодный пот, тошнота, онемение конечностей.</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ÐÐ°ÑÑÐ¸Ð½ÐºÐ¸ Ð¿Ð¾ Ð·Ð°Ð¿ÑÐ¾ÑÑ Ð¿ÐµÑÐ²Ð°Ñ Ð¿Ð¾Ð¼Ð¾ÑÑ Ð¿ÑÐ¸ Ð¾Ð±Ð¼Ð¾ÑÐ¾ÐºÐµ"/>
          <p:cNvPicPr>
            <a:picLocks noChangeAspect="1" noChangeArrowheads="1"/>
          </p:cNvPicPr>
          <p:nvPr/>
        </p:nvPicPr>
        <p:blipFill>
          <a:blip r:embed="rId2"/>
          <a:srcRect/>
          <a:stretch>
            <a:fillRect/>
          </a:stretch>
        </p:blipFill>
        <p:spPr bwMode="auto">
          <a:xfrm>
            <a:off x="285720" y="571480"/>
            <a:ext cx="8576593" cy="607223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Первая помощь при обмороке</a:t>
            </a:r>
            <a:br>
              <a:rPr lang="ru-RU" dirty="0" smtClean="0"/>
            </a:br>
            <a:endParaRPr lang="ru-RU" dirty="0"/>
          </a:p>
        </p:txBody>
      </p:sp>
      <p:sp>
        <p:nvSpPr>
          <p:cNvPr id="3" name="Содержимое 2"/>
          <p:cNvSpPr>
            <a:spLocks noGrp="1"/>
          </p:cNvSpPr>
          <p:nvPr>
            <p:ph idx="1"/>
          </p:nvPr>
        </p:nvSpPr>
        <p:spPr>
          <a:xfrm>
            <a:off x="0" y="928670"/>
            <a:ext cx="8929718" cy="5929330"/>
          </a:xfrm>
        </p:spPr>
        <p:txBody>
          <a:bodyPr>
            <a:normAutofit fontScale="85000" lnSpcReduction="20000"/>
          </a:bodyPr>
          <a:lstStyle/>
          <a:p>
            <a:pPr lvl="0"/>
            <a:r>
              <a:rPr lang="ru-RU" dirty="0" smtClean="0"/>
              <a:t>Если </a:t>
            </a:r>
            <a:r>
              <a:rPr lang="ru-RU" dirty="0" smtClean="0"/>
              <a:t>дыхательные пути свободны, пострадавший дышит и у него прощупывается пульс (слабый и редкий), его необходимо уложить на спину и приподнять ноги.</a:t>
            </a:r>
          </a:p>
          <a:p>
            <a:pPr lvl="0"/>
            <a:r>
              <a:rPr lang="ru-RU" dirty="0" smtClean="0"/>
              <a:t>Расстегнуть сдавливающие части </a:t>
            </a:r>
            <a:r>
              <a:rPr lang="ru-RU" dirty="0" smtClean="0"/>
              <a:t>одежды.</a:t>
            </a:r>
            <a:endParaRPr lang="ru-RU" dirty="0" smtClean="0"/>
          </a:p>
          <a:p>
            <a:pPr lvl="0"/>
            <a:r>
              <a:rPr lang="ru-RU" dirty="0" smtClean="0"/>
              <a:t>Положить на лоб пострадавшего мокрое </a:t>
            </a:r>
            <a:r>
              <a:rPr lang="ru-RU" dirty="0" smtClean="0"/>
              <a:t>полотенце.  </a:t>
            </a:r>
            <a:r>
              <a:rPr lang="ru-RU" dirty="0" smtClean="0"/>
              <a:t>Это приведет к сужению сосудов и улучшит кровоснабжение мозга.</a:t>
            </a:r>
          </a:p>
          <a:p>
            <a:pPr lvl="0"/>
            <a:r>
              <a:rPr lang="ru-RU" dirty="0" smtClean="0"/>
              <a:t>При рвоте пострадавшего необходимо перевести в безопасное положение или хотя бы повернуть голову </a:t>
            </a:r>
            <a:r>
              <a:rPr lang="ru-RU" dirty="0" smtClean="0"/>
              <a:t>набок</a:t>
            </a:r>
            <a:r>
              <a:rPr lang="ru-RU" dirty="0" smtClean="0"/>
              <a:t>.</a:t>
            </a:r>
          </a:p>
          <a:p>
            <a:pPr lvl="0"/>
            <a:r>
              <a:rPr lang="ru-RU" dirty="0" smtClean="0"/>
              <a:t>Если пострадавший находится без сознания несколько минут, скорее всего, это не </a:t>
            </a:r>
            <a:r>
              <a:rPr lang="ru-RU" dirty="0" smtClean="0"/>
              <a:t>обморок.</a:t>
            </a:r>
            <a:endParaRPr lang="ru-RU" dirty="0" smtClean="0"/>
          </a:p>
          <a:p>
            <a:pPr lvl="0"/>
            <a:r>
              <a:rPr lang="ru-RU" dirty="0" smtClean="0"/>
              <a:t>Не следует торопиться поднимать </a:t>
            </a:r>
            <a:r>
              <a:rPr lang="ru-RU" dirty="0" smtClean="0"/>
              <a:t>пострадавшего. пострадавшего </a:t>
            </a:r>
            <a:r>
              <a:rPr lang="ru-RU" dirty="0" smtClean="0"/>
              <a:t>можно напоить горячим чаем, после чего помочь приподняться и </a:t>
            </a:r>
            <a:r>
              <a:rPr lang="ru-RU" dirty="0" smtClean="0"/>
              <a:t>сесть.</a:t>
            </a:r>
            <a:endParaRPr lang="ru-RU" dirty="0" smtClean="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285720" y="642918"/>
            <a:ext cx="8715404" cy="1470025"/>
          </a:xfrm>
        </p:spPr>
        <p:txBody>
          <a:bodyPr>
            <a:normAutofit fontScale="90000"/>
          </a:bodyPr>
          <a:lstStyle/>
          <a:p>
            <a:r>
              <a:rPr lang="ru-RU" b="1" dirty="0" smtClean="0"/>
              <a:t>Остановка </a:t>
            </a:r>
            <a:r>
              <a:rPr lang="ru-RU" b="1" dirty="0" smtClean="0"/>
              <a:t>сердца – причины, </a:t>
            </a:r>
            <a:r>
              <a:rPr lang="ru-RU" b="1" dirty="0" smtClean="0"/>
              <a:t>последствия </a:t>
            </a:r>
            <a:r>
              <a:rPr lang="ru-RU" b="1" dirty="0" smtClean="0"/>
              <a:t>и помощь при остановке </a:t>
            </a:r>
            <a:r>
              <a:rPr lang="ru-RU" b="1" dirty="0" smtClean="0"/>
              <a:t>сердца.</a:t>
            </a:r>
            <a:r>
              <a:rPr lang="ru-RU" dirty="0" smtClean="0"/>
              <a:t/>
            </a:r>
            <a:br>
              <a:rPr lang="ru-RU" dirty="0" smtClean="0"/>
            </a:br>
            <a:endParaRPr lang="ru-RU" dirty="0"/>
          </a:p>
        </p:txBody>
      </p:sp>
      <p:pic>
        <p:nvPicPr>
          <p:cNvPr id="11266" name="Picture 2" descr="ÐÐ°ÑÑÐ¸Ð½ÐºÐ¸ Ð¿Ð¾ Ð·Ð°Ð¿ÑÐ¾ÑÑ Ð¾ÑÑÐ°Ð½Ð¾Ð²ÐºÐ° ÑÐµÑÐ´ÑÐ° Ð¿ÐµÑÐ²Ð°Ñ Ð¿Ð¾Ð¼Ð¾ÑÑ"/>
          <p:cNvPicPr>
            <a:picLocks noChangeAspect="1" noChangeArrowheads="1"/>
          </p:cNvPicPr>
          <p:nvPr/>
        </p:nvPicPr>
        <p:blipFill>
          <a:blip r:embed="rId2"/>
          <a:srcRect/>
          <a:stretch>
            <a:fillRect/>
          </a:stretch>
        </p:blipFill>
        <p:spPr bwMode="auto">
          <a:xfrm>
            <a:off x="1785918" y="2357430"/>
            <a:ext cx="5500726" cy="4125546"/>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ÐÐ°ÑÑÐ¸Ð½ÐºÐ¸ Ð¿Ð¾ Ð·Ð°Ð¿ÑÐ¾ÑÑ Ð¾ÑÑÐ°Ð½Ð¾Ð²ÐºÐ° ÑÐµÑÐ´ÑÐ° Ð¿ÐµÑÐ²Ð°Ñ Ð¿Ð¾Ð¼Ð¾ÑÑ"/>
          <p:cNvPicPr>
            <a:picLocks noChangeAspect="1" noChangeArrowheads="1"/>
          </p:cNvPicPr>
          <p:nvPr/>
        </p:nvPicPr>
        <p:blipFill>
          <a:blip r:embed="rId2"/>
          <a:srcRect/>
          <a:stretch>
            <a:fillRect/>
          </a:stretch>
        </p:blipFill>
        <p:spPr bwMode="auto">
          <a:xfrm>
            <a:off x="0" y="857231"/>
            <a:ext cx="9144000" cy="5374107"/>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642918"/>
            <a:ext cx="8401080" cy="5483245"/>
          </a:xfrm>
        </p:spPr>
        <p:txBody>
          <a:bodyPr>
            <a:normAutofit lnSpcReduction="10000"/>
          </a:bodyPr>
          <a:lstStyle/>
          <a:p>
            <a:r>
              <a:rPr lang="ru-RU" dirty="0" smtClean="0"/>
              <a:t>Причины смерти могут быть естественными (старость, неизлечимая болезнь) или же насильственными (авария, пожар, утопление, война и др</a:t>
            </a:r>
            <a:r>
              <a:rPr lang="ru-RU" dirty="0" smtClean="0"/>
              <a:t>.).</a:t>
            </a:r>
          </a:p>
          <a:p>
            <a:r>
              <a:rPr lang="ru-RU" dirty="0" smtClean="0"/>
              <a:t> </a:t>
            </a:r>
            <a:r>
              <a:rPr lang="ru-RU" dirty="0" smtClean="0"/>
              <a:t>Однако на сегодняшний день остается одна причина смерти, которая уносит ежегодно большое количество жизней. Хотя в данном случае смерть можно предотвратить – это </a:t>
            </a:r>
            <a:r>
              <a:rPr lang="ru-RU" b="1" dirty="0" smtClean="0"/>
              <a:t>остановка сердца</a:t>
            </a:r>
            <a:r>
              <a:rPr lang="ru-RU" dirty="0" smtClean="0"/>
              <a:t>, которая нередко наступает внезапно, даже у вполне здоровых людей. </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694</Words>
  <PresentationFormat>Экран (4:3)</PresentationFormat>
  <Paragraphs>56</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Первая помощь при обмороке </vt:lpstr>
      <vt:lpstr>Обморок - это внезапная, кратковременная потеря сознания, наступающая вследствие нарушения кровообращения головного мозга. </vt:lpstr>
      <vt:lpstr>Обморок может быть следствием различных причин: </vt:lpstr>
      <vt:lpstr>Симптомы и признаки обморока: </vt:lpstr>
      <vt:lpstr>Слайд 5</vt:lpstr>
      <vt:lpstr>Первая помощь при обмороке </vt:lpstr>
      <vt:lpstr>Остановка сердца – причины, последствия и помощь при остановке сердца. </vt:lpstr>
      <vt:lpstr>Слайд 8</vt:lpstr>
      <vt:lpstr>Слайд 9</vt:lpstr>
      <vt:lpstr>Причины остановки сердца </vt:lpstr>
      <vt:lpstr>Слайд 11</vt:lpstr>
      <vt:lpstr>Последствия остановки сердца </vt:lpstr>
      <vt:lpstr>Слайд 13</vt:lpstr>
      <vt:lpstr>Слайд 14</vt:lpstr>
      <vt:lpstr>Слайд 15</vt:lpstr>
      <vt:lpstr>Слайд 16</vt:lpstr>
      <vt:lpstr>Если ничего не получилось, стоит оказать первую помощь, которая включает в себя несколько основных этапов. </vt:lpstr>
      <vt:lpstr>Слайд 18</vt:lpstr>
      <vt:lpstr>Слайд 19</vt:lpstr>
      <vt:lpstr>Слайд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Первая помощь при обмороке </dc:title>
  <dc:creator>Admin</dc:creator>
  <cp:lastModifiedBy>Admin</cp:lastModifiedBy>
  <cp:revision>9</cp:revision>
  <dcterms:created xsi:type="dcterms:W3CDTF">2019-04-17T10:22:08Z</dcterms:created>
  <dcterms:modified xsi:type="dcterms:W3CDTF">2019-04-17T11:51:04Z</dcterms:modified>
</cp:coreProperties>
</file>