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8" r:id="rId7"/>
    <p:sldId id="269" r:id="rId8"/>
    <p:sldId id="271" r:id="rId9"/>
    <p:sldId id="275" r:id="rId10"/>
    <p:sldId id="270" r:id="rId11"/>
    <p:sldId id="27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A6D06-9201-442E-8675-BF6787A27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4E95DC-B09F-4B6A-AAB2-2594EA252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052E97-E8F3-4816-BE54-B5304311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37D8D7-0F19-4F95-8953-A6209766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493B99-5D9B-43AD-9AFC-801DA2D78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774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110BD7-3F97-4A87-8D16-49E7C120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B71456-19DA-467A-844E-7BC822B11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72A080-3D13-4E99-9B43-98CAD0E9E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CE575A-B7FD-4E15-BF82-AA0372E73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C425EA-4C15-4FF2-BC51-75583D78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8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0DD15A-6734-4FDB-94EC-7D49CBD9A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6BF76F-6CD7-45E6-98CA-F56082F2F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714028-D241-4A88-A816-4757AAF1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1CB11A-0688-49E3-B1B8-92FB9B1FF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ADEA68-B68E-4FF7-97B3-104412DE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45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DC812-6F10-48E3-9F8D-EF7DDDB8D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9AE254-5A57-413C-84BC-CECED5558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650155-C916-47B2-B4E1-C6252BBB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04F63B-9825-447A-836B-4081639B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7A795-9551-40C6-B478-F445DF677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647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C48775-FEBF-4C02-B628-6C8339A56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B6EFC1-6A40-44C8-921E-39F2C7C00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5981F7-9790-4D97-9ADA-137C53270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3ABFA8-536A-4101-8FEF-AFCFA2E63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276EAD-95B5-4148-835B-D18572569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02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A07DB2-D1A9-42D6-B3CB-DF34FA35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B096D-1344-4AE7-ABF0-9CCC6FF11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34AC63-4FD5-4122-A0FB-6370C8E56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A31002A-9C64-4244-9FA9-376D7266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35D3255-7DCC-48E9-B512-84CFD681A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CA6663-84FF-418D-9C22-B0BC3A93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32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79BE8-6732-4F85-8C2C-68CB8C8C9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F1B1E1-2F36-41EC-9A86-CC205A888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67C6D2-F46C-422F-9D94-DA12F7DFC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9CBF65-EF7E-4E39-B77B-A57BDDAC3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8C09A0-5564-4B3B-859B-88282BAC45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16B1E5-BAB1-4DD2-8833-DA9D0DB72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7D6512F-8C14-4CA3-A38C-27D1B8F90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16FE891-F61A-4F25-AD1E-D5D6087A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22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7482D-60B7-4E68-9967-19468F2C5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C457A33-5F95-4BFD-A66D-5FFDE610B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22F8D3F-DA67-4245-984F-67183AB52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9FF5E91-AB9F-4BEE-96D5-A6942E1B6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86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CF5005B-0F88-4125-9EFE-DA473ED5B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8786696-F47F-4646-97A8-C2145C44E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427791-9E48-4BE9-9799-2CA8599C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23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EF8CEC-FA7E-4C62-B4A6-8C042C432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B10BFA-E945-43BA-92A6-8F3F55130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9A55FB-9FC0-4CE8-BED9-A4AAD6F128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3D90A7B-A6AA-438B-8D9C-4655F2FD1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C232F6-BF13-46A1-AC7C-53F72AEAA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D18B18-7E62-48B3-94D6-6D3F8C5C1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30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F15A3-8FA6-4F7B-A3DF-DE26E2ED2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B350843-C9B8-468F-B752-FDAB7D7933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302C13E-B4EF-4806-BDBD-519D8F1D95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EF9A19F-B4EE-4D0A-A833-F5C3844D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173BAA-68C4-42DB-9C46-DC9AA5BC1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AC5661-3D9D-4AED-8E22-25C22DA98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680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8888F5-BB0F-4664-917E-89C48E45E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8AEEA5-CD0E-4105-93F2-F5B3956A0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5E70C0-5C43-472C-94B5-310052163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53957-7850-4E85-8B1D-312FA082A46A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05DAF5-8D2C-4DD0-A132-A42514AD3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A23E77-CC31-4649-8CB7-747009CDC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485D8-50C0-4FC6-8D90-60E7996168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79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54467E-BBAE-4548-935D-BDE8B45BA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7010" y="0"/>
            <a:ext cx="10777980" cy="1074082"/>
          </a:xfrm>
        </p:spPr>
        <p:txBody>
          <a:bodyPr>
            <a:normAutofit/>
          </a:bodyPr>
          <a:lstStyle/>
          <a:p>
            <a:r>
              <a:rPr lang="ru-RU" sz="4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Практическое занятие №5</a:t>
            </a: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AB616A-A1F6-4AD4-AD91-53BD690C8B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767" y="1074082"/>
            <a:ext cx="11472419" cy="5109328"/>
          </a:xfrm>
        </p:spPr>
        <p:txBody>
          <a:bodyPr>
            <a:normAutofit/>
          </a:bodyPr>
          <a:lstStyle/>
          <a:p>
            <a:pPr marL="36195" marR="36195" algn="just">
              <a:lnSpc>
                <a:spcPct val="115000"/>
              </a:lnSpc>
              <a:spcAft>
                <a:spcPts val="1000"/>
              </a:spcAft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Тема: </a:t>
            </a:r>
            <a:r>
              <a:rPr lang="ru-RU" sz="3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Правила безопасного поведения при производстве работ на железнодорожном пути.</a:t>
            </a:r>
          </a:p>
          <a:p>
            <a:pPr marL="0" indent="0" algn="l">
              <a:buNone/>
            </a:pPr>
            <a:r>
              <a:rPr lang="ru-RU" sz="3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Цель:</a:t>
            </a:r>
            <a:r>
              <a:rPr lang="ru-RU" sz="3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овладение</a:t>
            </a:r>
          </a:p>
          <a:p>
            <a:pPr marL="0" indent="0" algn="l">
              <a:buNone/>
            </a:pPr>
            <a: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навыками выявления</a:t>
            </a:r>
          </a:p>
          <a:p>
            <a:pPr marL="0" indent="0" algn="l">
              <a:buNone/>
            </a:pPr>
            <a: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описания опасностей</a:t>
            </a:r>
          </a:p>
          <a:p>
            <a:pPr marL="0" indent="0" algn="l">
              <a:buNone/>
            </a:pPr>
            <a:r>
              <a:rPr lang="ru-RU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 рабочем месте.</a:t>
            </a:r>
            <a:endParaRPr lang="ru-RU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/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6709FA3-69F0-4D03-8E56-A47FC8EE1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912" y="2828616"/>
            <a:ext cx="5781773" cy="386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619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BA4E6F3-DEF4-4190-9663-D640AFA97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938" y="245097"/>
            <a:ext cx="11023861" cy="6466788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 время работы на монтера пути могут воздействовать следующие основные опасные и вредные производственные факторы:</a:t>
            </a:r>
          </a:p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движущийся подвижной состав, дрезины, путевые машины</a:t>
            </a:r>
          </a:p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движущиеся машины, механизмы, оборудование и их элементы;</a:t>
            </a:r>
          </a:p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перемещаемые материалы верхнего строения пути, сборные конструкции и другие предметы</a:t>
            </a:r>
          </a:p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повышенная запыленность и загазованность воздуха рабочей зоны;</a:t>
            </a:r>
          </a:p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недостаточная освещенность рабочей зоны в темное время суток и при работе в тоннелях;</a:t>
            </a:r>
          </a:p>
          <a:p>
            <a:pPr algn="l"/>
            <a:r>
              <a:rPr lang="ru-RU" sz="80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пониженная или повышенная температура, влажность и подвижность воздуха рабочей зоны;</a:t>
            </a:r>
          </a:p>
          <a:p>
            <a:pPr marL="0" indent="0" algn="l">
              <a:buNone/>
            </a:pPr>
            <a:endParaRPr lang="ru-RU" sz="6000" b="0" i="0" dirty="0">
              <a:solidFill>
                <a:srgbClr val="424242"/>
              </a:solidFill>
              <a:effectLst/>
              <a:latin typeface="Verdana" panose="020B060403050404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7421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9752F5-456D-4C25-BD33-5888280A0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060" y="509047"/>
            <a:ext cx="10910740" cy="5806912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неблагоприятные погодные условия (снегопад, метель, ливень);</a:t>
            </a:r>
          </a:p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повышенные уровни шума и вибрации на рабочем месте и при работе с механизированным инструментом; </a:t>
            </a:r>
          </a:p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повышенный уровень ионизирующих излучений при работе в зонах радиационного загрязнения; </a:t>
            </a:r>
          </a:p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физические перегрузки при перемещении тяжестей вручную; </a:t>
            </a:r>
          </a:p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химические факторы при работах с новыми деревянными шпалами, пропитанными масляными антисептиками, и в зонах, обработанных пестицидами;</a:t>
            </a:r>
          </a:p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расположение рабочего места на значительной высоте относительно поверхности земли при работе на мостах; </a:t>
            </a:r>
          </a:p>
          <a:p>
            <a:pPr algn="l"/>
            <a:r>
              <a:rPr lang="ru-RU" sz="2800" b="0" i="0" dirty="0">
                <a:solidFill>
                  <a:srgbClr val="42424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нервно-психические перегрузки при выполнении работ на путях, мостах и в тоннелях во время движения поездов.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565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42A4B8-8AF9-476A-9E93-E49C668D4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30" y="317991"/>
            <a:ext cx="10515600" cy="1325563"/>
          </a:xfrm>
        </p:spPr>
        <p:txBody>
          <a:bodyPr/>
          <a:lstStyle/>
          <a:p>
            <a:pPr algn="ctr"/>
            <a:r>
              <a:rPr lang="ru-RU" b="1" dirty="0"/>
              <a:t>Порядок выполнения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E36766-1BFB-45B6-AD35-E725F1FDB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041" y="1835052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3600" dirty="0"/>
              <a:t>1 Изучить правила безопасного поведения путейца.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3600" dirty="0"/>
              <a:t>2. Определить опасные факторы.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3600" dirty="0"/>
              <a:t>3. Составить памятку безопасного поведения </a:t>
            </a:r>
            <a:r>
              <a:rPr lang="ru-RU" sz="3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 производстве работ на железнодорожном пути.</a:t>
            </a:r>
          </a:p>
          <a:p>
            <a:pPr marL="0" indent="0">
              <a:lnSpc>
                <a:spcPct val="100000"/>
              </a:lnSpc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68001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BDD4D-FF60-4780-8663-827123DD5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Содержание отчета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BBCD68-94DB-4796-AC50-2D957F083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89" y="1555423"/>
            <a:ext cx="10759911" cy="46215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. выявить источники опасностей для объекта защиты и составить их перечень;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3200" dirty="0">
                <a:effectLst/>
                <a:latin typeface="OfficinaSansBookC"/>
                <a:ea typeface="Calibri" panose="020F0502020204030204" pitchFamily="34" charset="0"/>
                <a:cs typeface="Times New Roman" panose="02020603050405020304" pitchFamily="18" charset="0"/>
              </a:rPr>
              <a:t>2. провести классификацию по природе действия (физические, химические, биологические, психофизиологические);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sz="3200" dirty="0"/>
              <a:t>3. заполнить таблицу.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3200" dirty="0"/>
              <a:t>4. составить памятку по безопасному поведению при производстве 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работ на железнодорожном пути.</a:t>
            </a:r>
          </a:p>
          <a:p>
            <a:pPr marL="0" indent="0">
              <a:buNone/>
            </a:pPr>
            <a:r>
              <a:rPr lang="ru-RU" sz="3200" dirty="0"/>
              <a:t>5. сделать вывод.</a:t>
            </a:r>
          </a:p>
        </p:txBody>
      </p:sp>
    </p:spTree>
    <p:extLst>
      <p:ext uri="{BB962C8B-B14F-4D97-AF65-F5344CB8AC3E}">
        <p14:creationId xmlns:p14="http://schemas.microsoft.com/office/powerpoint/2010/main" val="460490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C7009B16-32FB-452C-B6AA-7C7A699BF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439507"/>
              </p:ext>
            </p:extLst>
          </p:nvPr>
        </p:nvGraphicFramePr>
        <p:xfrm>
          <a:off x="744717" y="1168221"/>
          <a:ext cx="9496503" cy="4106163"/>
        </p:xfrm>
        <a:graphic>
          <a:graphicData uri="http://schemas.openxmlformats.org/drawingml/2006/table">
            <a:tbl>
              <a:tblPr/>
              <a:tblGrid>
                <a:gridCol w="3091992">
                  <a:extLst>
                    <a:ext uri="{9D8B030D-6E8A-4147-A177-3AD203B41FA5}">
                      <a16:colId xmlns:a16="http://schemas.microsoft.com/office/drawing/2014/main" val="3741765254"/>
                    </a:ext>
                  </a:extLst>
                </a:gridCol>
                <a:gridCol w="3403076">
                  <a:extLst>
                    <a:ext uri="{9D8B030D-6E8A-4147-A177-3AD203B41FA5}">
                      <a16:colId xmlns:a16="http://schemas.microsoft.com/office/drawing/2014/main" val="3243119513"/>
                    </a:ext>
                  </a:extLst>
                </a:gridCol>
                <a:gridCol w="3001435">
                  <a:extLst>
                    <a:ext uri="{9D8B030D-6E8A-4147-A177-3AD203B41FA5}">
                      <a16:colId xmlns:a16="http://schemas.microsoft.com/office/drawing/2014/main" val="3717463545"/>
                    </a:ext>
                  </a:extLst>
                </a:gridCol>
              </a:tblGrid>
              <a:tr h="27496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рабочего места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Источник опасности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32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 опасности по происхождению</a:t>
                      </a:r>
                      <a:endParaRPr lang="ru-RU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6437402"/>
                  </a:ext>
                </a:extLst>
              </a:tr>
              <a:tr h="13359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железнодорожный путь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</a:t>
                      </a: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 движущиеся машины и механизмы </a:t>
                      </a: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OfficinaSansBookC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физические факторы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349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42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EC08696C-CEDF-4E09-9FA4-693D86457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884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>
            <a:extLst>
              <a:ext uri="{FF2B5EF4-FFF2-40B4-BE49-F238E27FC236}">
                <a16:creationId xmlns:a16="http://schemas.microsoft.com/office/drawing/2014/main" id="{D989C4EE-3CFB-4193-AF0F-20AEA24E2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5151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5CFA1A60-F4AE-4E45-B3A6-D7C1C9DA9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35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AAF6F1-6F69-4353-9B15-CB4882A8306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0" y="58779"/>
            <a:ext cx="5699464" cy="451322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7BCA814-16E9-43CE-8BD4-B46F0EDF906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469" y="-68873"/>
            <a:ext cx="5286539" cy="646967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39C887-C9E0-4FE7-82BB-13C6C99C25C7}"/>
              </a:ext>
            </a:extLst>
          </p:cNvPr>
          <p:cNvSpPr txBox="1"/>
          <p:nvPr/>
        </p:nvSpPr>
        <p:spPr>
          <a:xfrm rot="10800000" flipV="1">
            <a:off x="5778418" y="4701570"/>
            <a:ext cx="631296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попали в зону шагового напряжение, то необходимо выйти на безопасное расстояние не менее 8 метров (мелкими шагами не отрывая ног от земли).</a:t>
            </a:r>
          </a:p>
        </p:txBody>
      </p:sp>
    </p:spTree>
    <p:extLst>
      <p:ext uri="{BB962C8B-B14F-4D97-AF65-F5344CB8AC3E}">
        <p14:creationId xmlns:p14="http://schemas.microsoft.com/office/powerpoint/2010/main" val="3239954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CB6853-2941-430C-8922-05E738F0C940}"/>
              </a:ext>
            </a:extLst>
          </p:cNvPr>
          <p:cNvSpPr txBox="1"/>
          <p:nvPr/>
        </p:nvSpPr>
        <p:spPr>
          <a:xfrm>
            <a:off x="337351" y="382012"/>
            <a:ext cx="1171852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Запрещено!</a:t>
            </a: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Приближаться к находящимся под напряжением и не огражденным проводам или частям контактной сети на расстояние менее 2 м.</a:t>
            </a:r>
          </a:p>
          <a:p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Подниматься на крышу локомотива, грузового или пассажирского вагона для его осмотра и ремонта до снятия напряжения в контактной сети и получения разрешения руководителя работ. Контактная сеть и связанные с нею устройства должны быть заземлены на весь период работ.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C8E9D3-799D-44F3-9298-FECB0AE89A8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59" y="3617051"/>
            <a:ext cx="4793942" cy="31700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5545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397</Words>
  <Application>Microsoft Office PowerPoint</Application>
  <PresentationFormat>Широкоэкранный</PresentationFormat>
  <Paragraphs>41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OfficinaSansBookC</vt:lpstr>
      <vt:lpstr>Times New Roman</vt:lpstr>
      <vt:lpstr>Verdana</vt:lpstr>
      <vt:lpstr>Тема Office</vt:lpstr>
      <vt:lpstr>Практическое занятие №5</vt:lpstr>
      <vt:lpstr>Порядок выполнения</vt:lpstr>
      <vt:lpstr>Содержание отчета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Практическое занятие №5</dc:title>
  <dc:creator>Anna</dc:creator>
  <cp:lastModifiedBy>Anna</cp:lastModifiedBy>
  <cp:revision>12</cp:revision>
  <dcterms:created xsi:type="dcterms:W3CDTF">2023-09-29T13:52:10Z</dcterms:created>
  <dcterms:modified xsi:type="dcterms:W3CDTF">2023-12-12T16:23:28Z</dcterms:modified>
</cp:coreProperties>
</file>