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7" r:id="rId1"/>
  </p:sldMasterIdLst>
  <p:notesMasterIdLst>
    <p:notesMasterId r:id="rId34"/>
  </p:notesMasterIdLst>
  <p:sldIdLst>
    <p:sldId id="25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74" r:id="rId16"/>
    <p:sldId id="258" r:id="rId17"/>
    <p:sldId id="266" r:id="rId18"/>
    <p:sldId id="261" r:id="rId19"/>
    <p:sldId id="260" r:id="rId20"/>
    <p:sldId id="290" r:id="rId21"/>
    <p:sldId id="291" r:id="rId22"/>
    <p:sldId id="292" r:id="rId23"/>
    <p:sldId id="293" r:id="rId24"/>
    <p:sldId id="294" r:id="rId25"/>
    <p:sldId id="295" r:id="rId26"/>
    <p:sldId id="297" r:id="rId27"/>
    <p:sldId id="298" r:id="rId28"/>
    <p:sldId id="299" r:id="rId29"/>
    <p:sldId id="270" r:id="rId30"/>
    <p:sldId id="263" r:id="rId31"/>
    <p:sldId id="267" r:id="rId32"/>
    <p:sldId id="268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60" autoAdjust="0"/>
    <p:restoredTop sz="86034" autoAdjust="0"/>
  </p:normalViewPr>
  <p:slideViewPr>
    <p:cSldViewPr>
      <p:cViewPr>
        <p:scale>
          <a:sx n="70" d="100"/>
          <a:sy n="70" d="100"/>
        </p:scale>
        <p:origin x="-1464" y="-10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7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9FEFD1-A1E6-41A9-9C18-2E5874637B09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268E61-F310-4742-9ADD-0C02B82F70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406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52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83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32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751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799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240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16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726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974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402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834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589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408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383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376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533400"/>
            <a:ext cx="8568952" cy="5703912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ОРГАНИЧЕСКИЕ СОЕДИНЕНИЯ И </a:t>
            </a:r>
            <a:br>
              <a:rPr lang="ru-RU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КЛАССИФИКАЦИЯ 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179512" y="5083175"/>
            <a:ext cx="8183562" cy="120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alt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4) Большинство органических веществ  не растворимо в воде</a:t>
            </a:r>
          </a:p>
        </p:txBody>
      </p:sp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814388" y="887413"/>
            <a:ext cx="2677492" cy="3878262"/>
            <a:chOff x="513" y="559"/>
            <a:chExt cx="1423" cy="2443"/>
          </a:xfrm>
        </p:grpSpPr>
        <p:pic>
          <p:nvPicPr>
            <p:cNvPr id="1536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" y="559"/>
              <a:ext cx="1423" cy="2443"/>
            </a:xfrm>
            <a:prstGeom prst="rect">
              <a:avLst/>
            </a:prstGeom>
            <a:noFill/>
            <a:ln w="9360">
              <a:solidFill>
                <a:srgbClr val="F1F0F4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5364" name="Text Box 4"/>
            <p:cNvSpPr txBox="1">
              <a:spLocks noChangeArrowheads="1"/>
            </p:cNvSpPr>
            <p:nvPr/>
          </p:nvSpPr>
          <p:spPr bwMode="auto">
            <a:xfrm>
              <a:off x="513" y="559"/>
              <a:ext cx="1423" cy="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66498"/>
            <a:ext cx="2563812" cy="3959225"/>
          </a:xfrm>
          <a:prstGeom prst="rect">
            <a:avLst/>
          </a:prstGeom>
          <a:noFill/>
          <a:ln w="9360">
            <a:solidFill>
              <a:srgbClr val="F1F0F4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25883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503238" y="4689475"/>
            <a:ext cx="8183562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altLang="ru-RU" sz="3600" b="1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ru-RU" altLang="ru-RU" sz="3600" b="1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altLang="ru-RU" sz="3600" b="1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ru-RU" altLang="ru-RU" sz="3600" b="1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ru-RU" altLang="ru-RU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5) Существование изомеров </a:t>
            </a:r>
          </a:p>
        </p:txBody>
      </p:sp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1878806" y="1947736"/>
            <a:ext cx="5432425" cy="3829050"/>
            <a:chOff x="1247" y="1220"/>
            <a:chExt cx="3422" cy="2412"/>
          </a:xfrm>
        </p:grpSpPr>
        <p:pic>
          <p:nvPicPr>
            <p:cNvPr id="1638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" y="1220"/>
              <a:ext cx="3422" cy="24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6388" name="Text Box 4"/>
            <p:cNvSpPr txBox="1">
              <a:spLocks noChangeArrowheads="1"/>
            </p:cNvSpPr>
            <p:nvPr/>
          </p:nvSpPr>
          <p:spPr bwMode="auto">
            <a:xfrm>
              <a:off x="1247" y="1220"/>
              <a:ext cx="3422" cy="24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478122" y="449263"/>
            <a:ext cx="8208678" cy="1387176"/>
          </a:xfrm>
          <a:prstGeom prst="rect">
            <a:avLst/>
          </a:prstGeom>
          <a:noFill/>
          <a:ln w="9360">
            <a:solidFill>
              <a:srgbClr val="452E1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just">
              <a:buClrTx/>
              <a:buFontTx/>
              <a:buNone/>
            </a:pP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</a:rPr>
              <a:t>Вещества, имеющие одинаковый состав молекул, но  разное строение и свойства  называются изомерами.</a:t>
            </a:r>
          </a:p>
        </p:txBody>
      </p:sp>
    </p:spTree>
    <p:extLst>
      <p:ext uri="{BB962C8B-B14F-4D97-AF65-F5344CB8AC3E}">
        <p14:creationId xmlns:p14="http://schemas.microsoft.com/office/powerpoint/2010/main" val="42927313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>
          <a:xfrm>
            <a:off x="179512" y="295275"/>
            <a:ext cx="8712967" cy="1477541"/>
          </a:xfrm>
          <a:ln/>
        </p:spPr>
        <p:txBody>
          <a:bodyPr>
            <a:no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b="1" dirty="0"/>
              <a:t>Главный критерий всегда остаётся – наличие в соединениях хотя бы одного углеродного атома.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80928"/>
            <a:ext cx="2735262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644326"/>
            <a:ext cx="5305425" cy="3671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8916039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par>
              <p:cTn id="2" fill="hold" nodeType="interactiveSeq"/>
            </p:par>
            <p:seq concurrent="1" nextAc="seek">
              <p:cTn id="3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539750" y="404665"/>
            <a:ext cx="8424738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alt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</a:rPr>
              <a:t>Основной элемент  в органических соединениях – это углерод и водород.</a:t>
            </a:r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390946" y="2314480"/>
            <a:ext cx="7642225" cy="360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03213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spcBef>
                <a:spcPts val="800"/>
              </a:spcBef>
              <a:buClrTx/>
              <a:buSzPct val="65000"/>
              <a:buFontTx/>
              <a:buNone/>
            </a:pPr>
            <a: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С</a:t>
            </a:r>
            <a:r>
              <a:rPr lang="ru-RU" altLang="ru-RU" sz="24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4</a:t>
            </a:r>
            <a: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Н</a:t>
            </a:r>
            <a:r>
              <a:rPr lang="ru-RU" altLang="ru-RU" sz="24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10 </a:t>
            </a:r>
            <a: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      Н    </a:t>
            </a:r>
            <a:r>
              <a:rPr lang="ru-RU" altLang="ru-RU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Н</a:t>
            </a:r>
            <a: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  </a:t>
            </a:r>
            <a:r>
              <a:rPr lang="ru-RU" altLang="ru-RU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Н</a:t>
            </a:r>
            <a: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   </a:t>
            </a:r>
            <a:r>
              <a:rPr lang="ru-RU" altLang="ru-RU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Н</a:t>
            </a:r>
            <a:endParaRPr lang="ru-RU" altLang="ru-RU" sz="320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>
              <a:spcBef>
                <a:spcPts val="800"/>
              </a:spcBef>
              <a:buClrTx/>
              <a:buSzPct val="65000"/>
              <a:buFontTx/>
              <a:buNone/>
            </a:pPr>
            <a: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бутан          </a:t>
            </a:r>
            <a:r>
              <a:rPr lang="en-US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cs typeface="Tahoma" pitchFamily="34" charset="0"/>
              </a:rPr>
              <a:t>l</a:t>
            </a:r>
            <a: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cs typeface="Tahoma" pitchFamily="34" charset="0"/>
              </a:rPr>
              <a:t>     </a:t>
            </a:r>
            <a:r>
              <a:rPr lang="en-US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cs typeface="Tahoma" pitchFamily="34" charset="0"/>
              </a:rPr>
              <a:t>l</a:t>
            </a:r>
            <a: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cs typeface="Tahoma" pitchFamily="34" charset="0"/>
              </a:rPr>
              <a:t>     </a:t>
            </a:r>
            <a:r>
              <a:rPr lang="en-US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cs typeface="Tahoma" pitchFamily="34" charset="0"/>
              </a:rPr>
              <a:t>l</a:t>
            </a:r>
            <a: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cs typeface="Tahoma" pitchFamily="34" charset="0"/>
              </a:rPr>
              <a:t>     </a:t>
            </a:r>
            <a:r>
              <a:rPr lang="en-US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cs typeface="Tahoma" pitchFamily="34" charset="0"/>
              </a:rPr>
              <a:t>l</a:t>
            </a:r>
          </a:p>
          <a:p>
            <a:pPr>
              <a:spcBef>
                <a:spcPts val="800"/>
              </a:spcBef>
              <a:buClrTx/>
              <a:buSzPct val="65000"/>
              <a:buFontTx/>
              <a:buNone/>
            </a:pPr>
            <a: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           Н – С – С – С – С – Н </a:t>
            </a:r>
          </a:p>
          <a:p>
            <a:pPr>
              <a:spcBef>
                <a:spcPts val="800"/>
              </a:spcBef>
              <a:buClrTx/>
              <a:buSzPct val="65000"/>
              <a:buFontTx/>
              <a:buNone/>
            </a:pPr>
            <a: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                  </a:t>
            </a:r>
            <a:r>
              <a:rPr lang="en-US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cs typeface="Tahoma" pitchFamily="34" charset="0"/>
              </a:rPr>
              <a:t>l</a:t>
            </a:r>
            <a: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cs typeface="Tahoma" pitchFamily="34" charset="0"/>
              </a:rPr>
              <a:t>     </a:t>
            </a:r>
            <a:r>
              <a:rPr lang="en-US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cs typeface="Tahoma" pitchFamily="34" charset="0"/>
              </a:rPr>
              <a:t>l</a:t>
            </a:r>
            <a: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cs typeface="Tahoma" pitchFamily="34" charset="0"/>
              </a:rPr>
              <a:t>     </a:t>
            </a:r>
            <a:r>
              <a:rPr lang="en-US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cs typeface="Tahoma" pitchFamily="34" charset="0"/>
              </a:rPr>
              <a:t>l</a:t>
            </a:r>
            <a: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cs typeface="Tahoma" pitchFamily="34" charset="0"/>
              </a:rPr>
              <a:t>     </a:t>
            </a:r>
            <a:r>
              <a:rPr lang="en-US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  <a:cs typeface="Tahoma" pitchFamily="34" charset="0"/>
              </a:rPr>
              <a:t>l</a:t>
            </a:r>
            <a: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</a:t>
            </a:r>
          </a:p>
          <a:p>
            <a:pPr>
              <a:spcBef>
                <a:spcPts val="800"/>
              </a:spcBef>
              <a:buClrTx/>
              <a:buSzPct val="65000"/>
              <a:buFontTx/>
              <a:buNone/>
            </a:pPr>
            <a: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                 Н    </a:t>
            </a:r>
            <a:r>
              <a:rPr lang="ru-RU" altLang="ru-RU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Н</a:t>
            </a:r>
            <a: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  </a:t>
            </a:r>
            <a:r>
              <a:rPr lang="ru-RU" altLang="ru-RU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Н</a:t>
            </a:r>
            <a: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   </a:t>
            </a:r>
            <a:r>
              <a:rPr lang="ru-RU" altLang="ru-RU" sz="32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Н</a:t>
            </a:r>
            <a: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57996758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" dur="10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1000" fill="hold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1" dur="10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2" dur="1000" fill="hold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1000" fill="hold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8" dur="1000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9" dur="1000" fill="hold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1000" fill="hold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5" dur="1000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6" dur="1000" fill="hold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" dur="1000" fill="hold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0"/>
                            </p:stCond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idx="1"/>
          </p:nvPr>
        </p:nvSpPr>
        <p:spPr>
          <a:xfrm>
            <a:off x="179513" y="260648"/>
            <a:ext cx="8640638" cy="6337002"/>
          </a:xfrm>
          <a:ln/>
        </p:spPr>
        <p:txBody>
          <a:bodyPr anchor="t">
            <a:normAutofit/>
          </a:bodyPr>
          <a:lstStyle/>
          <a:p>
            <a:pPr marL="342900" indent="-303213" algn="ctr">
              <a:lnSpc>
                <a:spcPct val="80000"/>
              </a:lnSpc>
              <a:spcBef>
                <a:spcPts val="600"/>
              </a:spcBef>
              <a:buClrTx/>
              <a:buSzPct val="65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Примеры </a:t>
            </a:r>
            <a:r>
              <a:rPr lang="ru-RU" altLang="ru-RU" sz="3200" b="1" dirty="0">
                <a:solidFill>
                  <a:srgbClr val="C00000"/>
                </a:solidFill>
                <a:latin typeface="Cambria" panose="02040503050406030204" pitchFamily="18" charset="0"/>
              </a:rPr>
              <a:t>органических веществ: </a:t>
            </a:r>
          </a:p>
          <a:p>
            <a:pPr marL="342900" indent="-303213" algn="l">
              <a:lnSpc>
                <a:spcPct val="80000"/>
              </a:lnSpc>
              <a:spcBef>
                <a:spcPts val="800"/>
              </a:spcBef>
              <a:buClr>
                <a:srgbClr val="5454C6"/>
              </a:buClr>
              <a:buSzPct val="65000"/>
              <a:buFont typeface="Wingdings" pitchFamily="2" charset="2"/>
              <a:buChar char="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уксусная кислота CH</a:t>
            </a:r>
            <a:r>
              <a:rPr lang="ru-RU" altLang="ru-RU" sz="2000" b="1" dirty="0">
                <a:solidFill>
                  <a:srgbClr val="C00000"/>
                </a:solidFill>
                <a:latin typeface="Cambria" panose="02040503050406030204" pitchFamily="18" charset="0"/>
              </a:rPr>
              <a:t>3</a:t>
            </a:r>
            <a:r>
              <a:rPr lang="ru-RU" altLang="ru-RU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-COOH,</a:t>
            </a:r>
          </a:p>
          <a:p>
            <a:pPr marL="342900" indent="-303213" algn="l">
              <a:lnSpc>
                <a:spcPct val="80000"/>
              </a:lnSpc>
              <a:spcBef>
                <a:spcPts val="800"/>
              </a:spcBef>
              <a:buClr>
                <a:srgbClr val="5454C6"/>
              </a:buClr>
              <a:buSzPct val="65000"/>
              <a:buFont typeface="Wingdings" pitchFamily="2" charset="2"/>
              <a:buChar char="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 этиловый спирт CH</a:t>
            </a:r>
            <a:r>
              <a:rPr lang="ru-RU" altLang="ru-RU" sz="2000" b="1" dirty="0">
                <a:solidFill>
                  <a:srgbClr val="C00000"/>
                </a:solidFill>
                <a:latin typeface="Cambria" panose="02040503050406030204" pitchFamily="18" charset="0"/>
              </a:rPr>
              <a:t>3</a:t>
            </a:r>
            <a:r>
              <a:rPr lang="ru-RU" altLang="ru-RU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CH</a:t>
            </a:r>
            <a:r>
              <a:rPr lang="ru-RU" altLang="ru-RU" sz="2000" b="1" dirty="0">
                <a:solidFill>
                  <a:srgbClr val="C00000"/>
                </a:solidFill>
                <a:latin typeface="Cambria" panose="02040503050406030204" pitchFamily="18" charset="0"/>
              </a:rPr>
              <a:t>2</a:t>
            </a:r>
            <a:r>
              <a:rPr lang="ru-RU" altLang="ru-RU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OH, </a:t>
            </a:r>
          </a:p>
          <a:p>
            <a:pPr marL="342900" indent="-303213" algn="l">
              <a:lnSpc>
                <a:spcPct val="80000"/>
              </a:lnSpc>
              <a:spcBef>
                <a:spcPts val="800"/>
              </a:spcBef>
              <a:buClr>
                <a:srgbClr val="5454C6"/>
              </a:buClr>
              <a:buSzPct val="65000"/>
              <a:buFont typeface="Wingdings" pitchFamily="2" charset="2"/>
              <a:buChar char="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сахароза C</a:t>
            </a:r>
            <a:r>
              <a:rPr lang="ru-RU" altLang="ru-RU" sz="2000" b="1" dirty="0">
                <a:solidFill>
                  <a:srgbClr val="C00000"/>
                </a:solidFill>
                <a:latin typeface="Cambria" panose="02040503050406030204" pitchFamily="18" charset="0"/>
              </a:rPr>
              <a:t>12</a:t>
            </a:r>
            <a:r>
              <a:rPr lang="ru-RU" altLang="ru-RU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H</a:t>
            </a:r>
            <a:r>
              <a:rPr lang="ru-RU" altLang="ru-RU" sz="2000" b="1" dirty="0">
                <a:solidFill>
                  <a:srgbClr val="C00000"/>
                </a:solidFill>
                <a:latin typeface="Cambria" panose="02040503050406030204" pitchFamily="18" charset="0"/>
              </a:rPr>
              <a:t>22</a:t>
            </a:r>
            <a:r>
              <a:rPr lang="ru-RU" altLang="ru-RU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O</a:t>
            </a:r>
            <a:r>
              <a:rPr lang="ru-RU" altLang="ru-RU" sz="2000" b="1" dirty="0">
                <a:solidFill>
                  <a:srgbClr val="C00000"/>
                </a:solidFill>
                <a:latin typeface="Cambria" panose="02040503050406030204" pitchFamily="18" charset="0"/>
              </a:rPr>
              <a:t>11</a:t>
            </a:r>
            <a:r>
              <a:rPr lang="ru-RU" altLang="ru-RU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, </a:t>
            </a:r>
          </a:p>
          <a:p>
            <a:pPr marL="342900" indent="-303213" algn="l">
              <a:lnSpc>
                <a:spcPct val="80000"/>
              </a:lnSpc>
              <a:spcBef>
                <a:spcPts val="800"/>
              </a:spcBef>
              <a:buClr>
                <a:srgbClr val="5454C6"/>
              </a:buClr>
              <a:buSzPct val="65000"/>
              <a:buFont typeface="Wingdings" pitchFamily="2" charset="2"/>
              <a:buChar char="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глюкоза C</a:t>
            </a:r>
            <a:r>
              <a:rPr lang="ru-RU" altLang="ru-RU" sz="2000" b="1" dirty="0">
                <a:solidFill>
                  <a:srgbClr val="C00000"/>
                </a:solidFill>
                <a:latin typeface="Cambria" panose="02040503050406030204" pitchFamily="18" charset="0"/>
              </a:rPr>
              <a:t>6</a:t>
            </a:r>
            <a:r>
              <a:rPr lang="ru-RU" altLang="ru-RU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H</a:t>
            </a:r>
            <a:r>
              <a:rPr lang="ru-RU" altLang="ru-RU" sz="2000" b="1" dirty="0">
                <a:solidFill>
                  <a:srgbClr val="C00000"/>
                </a:solidFill>
                <a:latin typeface="Cambria" panose="02040503050406030204" pitchFamily="18" charset="0"/>
              </a:rPr>
              <a:t>12</a:t>
            </a:r>
            <a:r>
              <a:rPr lang="ru-RU" altLang="ru-RU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O</a:t>
            </a:r>
            <a:r>
              <a:rPr lang="ru-RU" altLang="ru-RU" sz="2000" b="1" dirty="0">
                <a:solidFill>
                  <a:srgbClr val="C00000"/>
                </a:solidFill>
                <a:latin typeface="Cambria" panose="02040503050406030204" pitchFamily="18" charset="0"/>
              </a:rPr>
              <a:t>6</a:t>
            </a:r>
            <a:r>
              <a:rPr lang="ru-RU" altLang="ru-RU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, </a:t>
            </a:r>
          </a:p>
          <a:p>
            <a:pPr marL="342900" indent="-303213" algn="l">
              <a:lnSpc>
                <a:spcPct val="80000"/>
              </a:lnSpc>
              <a:spcBef>
                <a:spcPts val="800"/>
              </a:spcBef>
              <a:buClr>
                <a:srgbClr val="5454C6"/>
              </a:buClr>
              <a:buSzPct val="65000"/>
              <a:buFont typeface="Wingdings" pitchFamily="2" charset="2"/>
              <a:buChar char="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ацетилен</a:t>
            </a:r>
            <a:r>
              <a:rPr lang="ru-RU" altLang="ru-RU" sz="2800" b="0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ru-RU" altLang="ru-RU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HC=CH, </a:t>
            </a:r>
          </a:p>
          <a:p>
            <a:pPr marL="342900" indent="-303213" algn="l">
              <a:lnSpc>
                <a:spcPct val="80000"/>
              </a:lnSpc>
              <a:spcBef>
                <a:spcPts val="600"/>
              </a:spcBef>
              <a:buClr>
                <a:srgbClr val="5454C6"/>
              </a:buClr>
              <a:buSzPct val="65000"/>
              <a:buFont typeface="Wingdings" pitchFamily="2" charset="2"/>
              <a:buChar char="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ацетон</a:t>
            </a:r>
            <a:r>
              <a:rPr lang="ru-RU" altLang="ru-RU" sz="20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</a:p>
          <a:p>
            <a:pPr marL="342900" indent="-303213" algn="ctr">
              <a:lnSpc>
                <a:spcPct val="80000"/>
              </a:lnSpc>
              <a:spcBef>
                <a:spcPts val="600"/>
              </a:spcBef>
              <a:buClrTx/>
              <a:buSzPct val="65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b="1" dirty="0" smtClean="0">
                <a:solidFill>
                  <a:schemeClr val="tx1"/>
                </a:solidFill>
                <a:effectLst/>
                <a:latin typeface="Cambria" panose="02040503050406030204" pitchFamily="18" charset="0"/>
              </a:rPr>
              <a:t>Записываем </a:t>
            </a:r>
            <a:r>
              <a:rPr lang="ru-RU" altLang="ru-RU" sz="3200" b="1" dirty="0">
                <a:solidFill>
                  <a:schemeClr val="tx1"/>
                </a:solidFill>
                <a:effectLst/>
                <a:latin typeface="Cambria" panose="02040503050406030204" pitchFamily="18" charset="0"/>
              </a:rPr>
              <a:t>признаки органических веществ:</a:t>
            </a:r>
            <a:r>
              <a:rPr lang="ru-RU" altLang="ru-RU" sz="3200" b="1" dirty="0"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 </a:t>
            </a:r>
          </a:p>
          <a:p>
            <a:pPr marL="0" indent="0" algn="just">
              <a:lnSpc>
                <a:spcPct val="80000"/>
              </a:lnSpc>
              <a:spcBef>
                <a:spcPts val="600"/>
              </a:spcBef>
              <a:buClr>
                <a:srgbClr val="5454C6"/>
              </a:buClr>
              <a:buSzPct val="6500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FF0000"/>
                </a:solidFill>
                <a:latin typeface="Cambria" panose="02040503050406030204" pitchFamily="18" charset="0"/>
              </a:rPr>
              <a:t>1. Содержат углерод.</a:t>
            </a:r>
          </a:p>
          <a:p>
            <a:pPr marL="0" indent="0" algn="just">
              <a:lnSpc>
                <a:spcPct val="80000"/>
              </a:lnSpc>
              <a:spcBef>
                <a:spcPts val="600"/>
              </a:spcBef>
              <a:buClr>
                <a:srgbClr val="5454C6"/>
              </a:buClr>
              <a:buSzPct val="6500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2</a:t>
            </a:r>
            <a:r>
              <a:rPr lang="ru-RU" altLang="ru-RU" sz="2400" b="1" dirty="0">
                <a:solidFill>
                  <a:srgbClr val="FF0000"/>
                </a:solidFill>
                <a:latin typeface="Cambria" panose="02040503050406030204" pitchFamily="18" charset="0"/>
              </a:rPr>
              <a:t>. Горят и (или) разлагаются с образованием углеродсодержащих продуктов. </a:t>
            </a:r>
          </a:p>
          <a:p>
            <a:pPr marL="0" indent="0" algn="just">
              <a:lnSpc>
                <a:spcPct val="80000"/>
              </a:lnSpc>
              <a:spcBef>
                <a:spcPts val="600"/>
              </a:spcBef>
              <a:buClr>
                <a:srgbClr val="5454C6"/>
              </a:buClr>
              <a:buSzPct val="6500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3</a:t>
            </a:r>
            <a:r>
              <a:rPr lang="ru-RU" altLang="ru-RU" sz="2400" b="1" dirty="0">
                <a:solidFill>
                  <a:srgbClr val="FF0000"/>
                </a:solidFill>
                <a:latin typeface="Cambria" panose="02040503050406030204" pitchFamily="18" charset="0"/>
              </a:rPr>
              <a:t>. Связи в молекулах органических веществ ковалентные.</a:t>
            </a:r>
          </a:p>
          <a:p>
            <a:pPr marL="0" indent="0" algn="just">
              <a:lnSpc>
                <a:spcPct val="80000"/>
              </a:lnSpc>
              <a:spcBef>
                <a:spcPts val="600"/>
              </a:spcBef>
              <a:buClr>
                <a:srgbClr val="5454C6"/>
              </a:buClr>
              <a:buSzPct val="6500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C00000"/>
                </a:solidFill>
                <a:latin typeface="Cambria" panose="02040503050406030204" pitchFamily="18" charset="0"/>
              </a:rPr>
              <a:t>В 2013 году зарегистрировано 20-миллионное органическое вещество.</a:t>
            </a:r>
          </a:p>
        </p:txBody>
      </p:sp>
    </p:spTree>
    <p:extLst>
      <p:ext uri="{BB962C8B-B14F-4D97-AF65-F5344CB8AC3E}">
        <p14:creationId xmlns:p14="http://schemas.microsoft.com/office/powerpoint/2010/main" val="42241639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>
          <a:xfrm>
            <a:off x="426641" y="476672"/>
            <a:ext cx="8249815" cy="151216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FontTx/>
              <a:buNone/>
            </a:pPr>
            <a:r>
              <a:rPr lang="ru-RU" altLang="ru-RU" sz="4000" b="1" dirty="0" smtClean="0">
                <a:solidFill>
                  <a:srgbClr val="002060"/>
                </a:solidFill>
              </a:rPr>
              <a:t>Органическая химия </a:t>
            </a:r>
            <a:r>
              <a:rPr lang="ru-RU" altLang="ru-RU" b="1" dirty="0" smtClean="0">
                <a:solidFill>
                  <a:srgbClr val="002060"/>
                </a:solidFill>
              </a:rPr>
              <a:t>– </a:t>
            </a:r>
            <a:r>
              <a:rPr lang="ru-RU" altLang="ru-RU" b="1" i="1" dirty="0" smtClean="0">
                <a:solidFill>
                  <a:srgbClr val="002060"/>
                </a:solidFill>
              </a:rPr>
              <a:t>химия углеводородов и их функциональных производных.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03648" y="2172733"/>
            <a:ext cx="5688013" cy="646113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FF0000"/>
                </a:solidFill>
                <a:latin typeface="Arial" charset="0"/>
                <a:cs typeface="+mn-cs"/>
              </a:rPr>
              <a:t>органические вещества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4293096"/>
            <a:ext cx="3816350" cy="122555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+mn-cs"/>
              </a:rPr>
              <a:t>углеводороды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99992" y="4301599"/>
            <a:ext cx="3816350" cy="1201738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+mn-cs"/>
              </a:rPr>
              <a:t>функциональные производные углеводородов</a:t>
            </a:r>
          </a:p>
        </p:txBody>
      </p:sp>
      <p:cxnSp>
        <p:nvCxnSpPr>
          <p:cNvPr id="12294" name="Прямая со стрелкой 6"/>
          <p:cNvCxnSpPr>
            <a:cxnSpLocks noChangeShapeType="1"/>
            <a:stCxn id="3" idx="2"/>
            <a:endCxn id="4" idx="0"/>
          </p:cNvCxnSpPr>
          <p:nvPr/>
        </p:nvCxnSpPr>
        <p:spPr bwMode="auto">
          <a:xfrm flipH="1">
            <a:off x="2231703" y="2818846"/>
            <a:ext cx="2015952" cy="147425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</p:spPr>
      </p:cxnSp>
      <p:cxnSp>
        <p:nvCxnSpPr>
          <p:cNvPr id="12295" name="Прямая со стрелкой 8"/>
          <p:cNvCxnSpPr>
            <a:cxnSpLocks noChangeShapeType="1"/>
            <a:stCxn id="3" idx="2"/>
            <a:endCxn id="5" idx="0"/>
          </p:cNvCxnSpPr>
          <p:nvPr/>
        </p:nvCxnSpPr>
        <p:spPr bwMode="auto">
          <a:xfrm>
            <a:off x="4247655" y="2818846"/>
            <a:ext cx="2160512" cy="1482753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109446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D:\наташа\143254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05064"/>
            <a:ext cx="2504678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Способы классификации</a:t>
            </a:r>
            <a:endParaRPr lang="ru-RU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 smtClean="0"/>
              <a:t>По характеру углеродного скелета</a:t>
            </a:r>
          </a:p>
          <a:p>
            <a:pPr>
              <a:buNone/>
            </a:pPr>
            <a:r>
              <a:rPr lang="en-US" dirty="0" smtClean="0"/>
              <a:t> - </a:t>
            </a:r>
            <a:r>
              <a:rPr lang="en-US" sz="3200" dirty="0" smtClean="0"/>
              <a:t>C – C – C – C -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smtClean="0"/>
              <a:t>По виду функциональной группы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356992"/>
            <a:ext cx="1512937" cy="104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4653136"/>
            <a:ext cx="1498649" cy="1105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 36"/>
          <p:cNvSpPr/>
          <p:nvPr/>
        </p:nvSpPr>
        <p:spPr>
          <a:xfrm>
            <a:off x="2195736" y="3284984"/>
            <a:ext cx="1872208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652120" y="4941168"/>
            <a:ext cx="1872208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3419872" y="4941168"/>
            <a:ext cx="1872208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372200" y="3284984"/>
            <a:ext cx="1728192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283968" y="3284984"/>
            <a:ext cx="1728192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51520" y="3284984"/>
            <a:ext cx="1728192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060848"/>
            <a:ext cx="1512168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55576" y="2118333"/>
            <a:ext cx="2160240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/>
          </a:p>
          <a:p>
            <a:pPr algn="ctr"/>
            <a:r>
              <a:rPr lang="ru-RU" b="1" dirty="0" smtClean="0"/>
              <a:t>Ациклические</a:t>
            </a:r>
          </a:p>
          <a:p>
            <a:pPr algn="ctr"/>
            <a:r>
              <a:rPr lang="ru-RU" b="1" dirty="0" smtClean="0"/>
              <a:t>(алифатические)</a:t>
            </a:r>
          </a:p>
          <a:p>
            <a:pPr algn="ctr"/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339752" y="1340768"/>
            <a:ext cx="3168352" cy="4320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0040"/>
            <a:ext cx="7992888" cy="58868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По характеру  углеродного скелета</a:t>
            </a:r>
            <a:endParaRPr lang="ru-RU" sz="36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11760" y="1412776"/>
            <a:ext cx="3025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Органические соединения </a:t>
            </a:r>
            <a:endParaRPr lang="ru-RU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4355976" y="213285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</a:t>
            </a:r>
            <a:r>
              <a:rPr lang="ru-RU" b="1" dirty="0" smtClean="0"/>
              <a:t>Циклические</a:t>
            </a:r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251520" y="3284984"/>
            <a:ext cx="1728192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Предельные</a:t>
            </a:r>
          </a:p>
          <a:p>
            <a:pPr algn="ctr"/>
            <a:r>
              <a:rPr lang="ru-RU" b="1" dirty="0" smtClean="0"/>
              <a:t>(насыщенные)</a:t>
            </a:r>
            <a:endParaRPr lang="ru-RU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2123728" y="3284984"/>
            <a:ext cx="201622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Непредельные</a:t>
            </a:r>
          </a:p>
          <a:p>
            <a:pPr algn="ctr"/>
            <a:r>
              <a:rPr lang="ru-RU" b="1" dirty="0" smtClean="0"/>
              <a:t>(ненасыщенные)</a:t>
            </a:r>
            <a:endParaRPr lang="ru-RU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4716016" y="37170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4355976" y="3284984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</a:t>
            </a:r>
            <a:r>
              <a:rPr lang="ru-RU" b="1" dirty="0" smtClean="0"/>
              <a:t>Карбо-</a:t>
            </a:r>
          </a:p>
          <a:p>
            <a:pPr algn="ctr"/>
            <a:r>
              <a:rPr lang="ru-RU" b="1" dirty="0" smtClean="0"/>
              <a:t>циклические</a:t>
            </a:r>
            <a:endParaRPr lang="ru-RU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6300192" y="3284984"/>
            <a:ext cx="1800200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Гетеро-</a:t>
            </a:r>
          </a:p>
          <a:p>
            <a:pPr algn="ctr"/>
            <a:r>
              <a:rPr lang="ru-RU" b="1" dirty="0" smtClean="0"/>
              <a:t>циклические   </a:t>
            </a:r>
            <a:endParaRPr lang="ru-RU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3347864" y="504453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Алициклические</a:t>
            </a:r>
            <a:endParaRPr lang="ru-RU" b="1" dirty="0"/>
          </a:p>
        </p:txBody>
      </p:sp>
      <p:sp>
        <p:nvSpPr>
          <p:cNvPr id="42" name="TextBox 41"/>
          <p:cNvSpPr txBox="1"/>
          <p:nvPr/>
        </p:nvSpPr>
        <p:spPr>
          <a:xfrm flipH="1">
            <a:off x="5580112" y="504453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Ароматические</a:t>
            </a:r>
            <a:endParaRPr lang="ru-RU" b="1" dirty="0"/>
          </a:p>
        </p:txBody>
      </p:sp>
      <p:cxnSp>
        <p:nvCxnSpPr>
          <p:cNvPr id="54" name="Прямая со стрелкой 53"/>
          <p:cNvCxnSpPr/>
          <p:nvPr/>
        </p:nvCxnSpPr>
        <p:spPr>
          <a:xfrm>
            <a:off x="4283968" y="1782108"/>
            <a:ext cx="1152979" cy="2787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>
            <a:off x="2466227" y="1782108"/>
            <a:ext cx="1080120" cy="36355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flipH="1">
            <a:off x="971600" y="2780928"/>
            <a:ext cx="432048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>
            <a:stCxn id="25" idx="2"/>
            <a:endCxn id="35" idx="0"/>
          </p:cNvCxnSpPr>
          <p:nvPr/>
        </p:nvCxnSpPr>
        <p:spPr>
          <a:xfrm>
            <a:off x="1835696" y="2766405"/>
            <a:ext cx="1296144" cy="51857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6012160" y="2996952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flipH="1">
            <a:off x="4808381" y="2564904"/>
            <a:ext cx="628566" cy="7618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>
            <a:off x="5750637" y="2564904"/>
            <a:ext cx="1548172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>
            <a:off x="5004048" y="3933056"/>
            <a:ext cx="1440160" cy="1008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 flipH="1">
            <a:off x="4211960" y="3933056"/>
            <a:ext cx="720080" cy="1008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33" grpId="0"/>
      <p:bldP spid="34" grpId="0"/>
      <p:bldP spid="35" grpId="0" animBg="1"/>
      <p:bldP spid="38" grpId="0"/>
      <p:bldP spid="40" grpId="0"/>
      <p:bldP spid="41" grpId="0"/>
      <p:bldP spid="4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Cambria" panose="02040503050406030204" pitchFamily="18" charset="0"/>
              </a:rPr>
              <a:t>По характеру  углеродного скелета</a:t>
            </a:r>
            <a:endParaRPr lang="ru-RU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 smtClean="0"/>
              <a:t>Ациклические – соединения с открытой, незамкнутой цепью углеродного скелета</a:t>
            </a:r>
          </a:p>
          <a:p>
            <a:pPr>
              <a:buNone/>
            </a:pPr>
            <a:r>
              <a:rPr lang="ru-RU" b="1" dirty="0" smtClean="0"/>
              <a:t> - С – С – С – С -  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smtClean="0"/>
              <a:t>Циклические – соединения с замкнутой цепью атомов углерода</a:t>
            </a:r>
          </a:p>
        </p:txBody>
      </p:sp>
      <p:pic>
        <p:nvPicPr>
          <p:cNvPr id="2050" name="Picture 2" descr="http://www.xumuk.ru/rhfr/14325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717032"/>
            <a:ext cx="1885950" cy="981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96944" cy="288032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Ациклические </a:t>
            </a:r>
            <a:br>
              <a:rPr lang="ru-RU" sz="3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(или алифатические) соединения </a:t>
            </a:r>
            <a:r>
              <a:rPr lang="ru-RU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- </a:t>
            </a:r>
            <a: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это соединения с открытой незамкнутой цепью углеродных атомов, которая может быть как прямой, так и разветвленной</a:t>
            </a:r>
            <a:endParaRPr lang="ru-RU" sz="48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>
          <a:xfrm>
            <a:off x="467544" y="3284984"/>
            <a:ext cx="3510096" cy="2841179"/>
          </a:xfrm>
        </p:spPr>
        <p:txBody>
          <a:bodyPr/>
          <a:lstStyle/>
          <a:p>
            <a:r>
              <a:rPr lang="ru-RU" b="1" dirty="0" smtClean="0"/>
              <a:t>Прямая цепь углеродных атомов</a:t>
            </a:r>
          </a:p>
          <a:p>
            <a:pPr>
              <a:buNone/>
            </a:pPr>
            <a:r>
              <a:rPr lang="ru-RU" b="1" dirty="0" smtClean="0"/>
              <a:t>   - С – С – С- </a:t>
            </a:r>
          </a:p>
          <a:p>
            <a:pPr>
              <a:buNone/>
            </a:pPr>
            <a:r>
              <a:rPr lang="ru-RU" b="1" dirty="0" smtClean="0"/>
              <a:t>   - С – С = С -</a:t>
            </a:r>
            <a:endParaRPr lang="ru-RU" b="1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4178808" y="3284984"/>
            <a:ext cx="3520440" cy="2841179"/>
          </a:xfrm>
        </p:spPr>
        <p:txBody>
          <a:bodyPr/>
          <a:lstStyle/>
          <a:p>
            <a:r>
              <a:rPr lang="ru-RU" b="1" dirty="0" smtClean="0"/>
              <a:t>Разветвленная цепь атомов углерода</a:t>
            </a:r>
          </a:p>
          <a:p>
            <a:pPr>
              <a:buNone/>
            </a:pPr>
            <a:r>
              <a:rPr lang="ru-RU" b="1" dirty="0" smtClean="0"/>
              <a:t>  - С – С – С – С – </a:t>
            </a:r>
          </a:p>
          <a:p>
            <a:pPr>
              <a:buNone/>
            </a:pPr>
            <a:r>
              <a:rPr lang="ru-RU" b="1" dirty="0" smtClean="0"/>
              <a:t>               </a:t>
            </a:r>
            <a:r>
              <a:rPr lang="ru-RU" b="1" dirty="0" smtClean="0"/>
              <a:t>   С</a:t>
            </a:r>
            <a:endParaRPr lang="ru-RU" b="1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940152" y="515719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796136" y="5097170"/>
            <a:ext cx="0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build="p"/>
      <p:bldP spid="10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idx="1"/>
          </p:nvPr>
        </p:nvSpPr>
        <p:spPr>
          <a:xfrm>
            <a:off x="251520" y="476673"/>
            <a:ext cx="8496944" cy="6192688"/>
          </a:xfrm>
          <a:ln/>
        </p:spPr>
        <p:txBody>
          <a:bodyPr anchor="t">
            <a:normAutofit lnSpcReduction="10000"/>
          </a:bodyPr>
          <a:lstStyle/>
          <a:p>
            <a:pPr marL="342900" indent="-303213" algn="just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0" dirty="0" smtClean="0">
                <a:solidFill>
                  <a:srgbClr val="C00000"/>
                </a:solidFill>
                <a:latin typeface="Tahoma" pitchFamily="34" charset="0"/>
              </a:rPr>
              <a:t>	</a:t>
            </a:r>
            <a:r>
              <a:rPr lang="ru-RU" altLang="ru-RU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С </a:t>
            </a:r>
            <a:r>
              <a:rPr lang="ru-RU" altLang="ru-RU" b="1" dirty="0">
                <a:solidFill>
                  <a:srgbClr val="C00000"/>
                </a:solidFill>
                <a:latin typeface="Cambria" panose="02040503050406030204" pitchFamily="18" charset="0"/>
              </a:rPr>
              <a:t>давних времен возникло естественное разделение всех веществ на неорганические и органические, т.е. получаемые из живых организмов – растений, животных. </a:t>
            </a:r>
          </a:p>
          <a:p>
            <a:pPr marL="342900" indent="-303213" algn="just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	Позже </a:t>
            </a:r>
            <a:r>
              <a:rPr lang="ru-RU" altLang="ru-RU" b="1" dirty="0">
                <a:solidFill>
                  <a:srgbClr val="C00000"/>
                </a:solidFill>
                <a:latin typeface="Cambria" panose="02040503050406030204" pitchFamily="18" charset="0"/>
              </a:rPr>
              <a:t>это понятие расширилось, и в настоящее время к органическим веществам относят и такие, которые не имеют никого отношения к живым организмам, например, пластмассы.</a:t>
            </a:r>
          </a:p>
          <a:p>
            <a:pPr marL="342900" indent="-303213" algn="just">
              <a:spcBef>
                <a:spcPts val="700"/>
              </a:spcBef>
              <a:buClrTx/>
              <a:buSzPct val="65000"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	Синтезированы </a:t>
            </a:r>
            <a:r>
              <a:rPr lang="ru-RU" altLang="ru-RU" b="1" dirty="0">
                <a:solidFill>
                  <a:srgbClr val="C00000"/>
                </a:solidFill>
                <a:latin typeface="Cambria" panose="02040503050406030204" pitchFamily="18" charset="0"/>
              </a:rPr>
              <a:t>вещества, которых нет вообще в природе, они получены искусственно. </a:t>
            </a:r>
          </a:p>
        </p:txBody>
      </p:sp>
    </p:spTree>
    <p:extLst>
      <p:ext uri="{BB962C8B-B14F-4D97-AF65-F5344CB8AC3E}">
        <p14:creationId xmlns:p14="http://schemas.microsoft.com/office/powerpoint/2010/main" val="24730239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123" name="Picture 5" descr="pic5_1_2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04813"/>
            <a:ext cx="8713787" cy="597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560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44475"/>
            <a:ext cx="9144000" cy="1431925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4000" b="1" i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Циклические соединения -</a:t>
            </a:r>
          </a:p>
        </p:txBody>
      </p:sp>
      <p:sp>
        <p:nvSpPr>
          <p:cNvPr id="717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1520" y="1628800"/>
            <a:ext cx="8568952" cy="4754562"/>
          </a:xfrm>
        </p:spPr>
        <p:txBody>
          <a:bodyPr rtlCol="0">
            <a:normAutofit lnSpcReduction="10000"/>
          </a:bodyPr>
          <a:lstStyle/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b="1" dirty="0" smtClean="0">
                <a:latin typeface="Cambria" panose="02040503050406030204" pitchFamily="18" charset="0"/>
              </a:rPr>
              <a:t>В зависимости от природы атомов, составляющих цикл, различают карбоциклические и гетероциклические соединения.</a:t>
            </a:r>
            <a:br>
              <a:rPr lang="ru-RU" b="1" dirty="0" smtClean="0">
                <a:latin typeface="Cambria" panose="02040503050406030204" pitchFamily="18" charset="0"/>
              </a:rPr>
            </a:br>
            <a:endParaRPr lang="ru-RU" b="1" dirty="0" smtClean="0">
              <a:latin typeface="Cambria" panose="02040503050406030204" pitchFamily="18" charset="0"/>
            </a:endParaRP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b="1" i="1" dirty="0" smtClean="0">
                <a:solidFill>
                  <a:srgbClr val="003300"/>
                </a:solidFill>
                <a:latin typeface="Cambria" panose="02040503050406030204" pitchFamily="18" charset="0"/>
              </a:rPr>
              <a:t>Карбоциклические соединения</a:t>
            </a:r>
            <a:r>
              <a:rPr lang="ru-RU" b="1" dirty="0" smtClean="0">
                <a:latin typeface="Cambria" panose="02040503050406030204" pitchFamily="18" charset="0"/>
              </a:rPr>
              <a:t> содержат в цикле только атомы углерода. Они делятся на две существенно различающихся по химическим свойствам группы: алифатические циклические - сокращенно </a:t>
            </a:r>
            <a:r>
              <a:rPr lang="ru-RU" b="1" i="1" dirty="0" smtClean="0">
                <a:latin typeface="Cambria" panose="02040503050406030204" pitchFamily="18" charset="0"/>
              </a:rPr>
              <a:t>алициклические</a:t>
            </a:r>
            <a:r>
              <a:rPr lang="ru-RU" b="1" dirty="0" smtClean="0">
                <a:latin typeface="Cambria" panose="02040503050406030204" pitchFamily="18" charset="0"/>
              </a:rPr>
              <a:t> - и </a:t>
            </a:r>
            <a:r>
              <a:rPr lang="ru-RU" b="1" i="1" dirty="0" smtClean="0">
                <a:latin typeface="Cambria" panose="02040503050406030204" pitchFamily="18" charset="0"/>
              </a:rPr>
              <a:t>ароматические</a:t>
            </a:r>
            <a:r>
              <a:rPr lang="ru-RU" b="1" dirty="0" smtClean="0">
                <a:latin typeface="Cambria" panose="02040503050406030204" pitchFamily="18" charset="0"/>
              </a:rPr>
              <a:t> соединения.</a:t>
            </a:r>
          </a:p>
        </p:txBody>
      </p:sp>
    </p:spTree>
    <p:extLst>
      <p:ext uri="{BB962C8B-B14F-4D97-AF65-F5344CB8AC3E}">
        <p14:creationId xmlns:p14="http://schemas.microsoft.com/office/powerpoint/2010/main" val="21426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Карбоциклические соединения ( 6 087 байт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25450"/>
            <a:ext cx="8424862" cy="631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783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38200" y="1052513"/>
            <a:ext cx="8007350" cy="5043487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ru-RU" altLang="ru-RU" sz="3600" b="1" i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Гетероциклические соединения 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altLang="ru-RU" sz="3600" b="1" dirty="0" smtClean="0">
                <a:latin typeface="Cambria" panose="02040503050406030204" pitchFamily="18" charset="0"/>
              </a:rPr>
              <a:t>    содержат в цикле, кроме атомов углерода, один или несколько атомов других элементов – </a:t>
            </a:r>
            <a:r>
              <a:rPr lang="ru-RU" altLang="ru-RU" sz="3600" b="1" i="1" dirty="0" err="1" smtClean="0">
                <a:latin typeface="Cambria" panose="02040503050406030204" pitchFamily="18" charset="0"/>
              </a:rPr>
              <a:t>гетероатомов</a:t>
            </a:r>
            <a:endParaRPr lang="ru-RU" altLang="ru-RU" sz="3600" b="1" i="1" dirty="0" smtClean="0">
              <a:latin typeface="Cambria" panose="02040503050406030204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ru-RU" altLang="ru-RU" sz="3600" b="1" dirty="0" smtClean="0">
                <a:latin typeface="Cambria" panose="02040503050406030204" pitchFamily="18" charset="0"/>
              </a:rPr>
              <a:t>   (от греч. </a:t>
            </a:r>
            <a:r>
              <a:rPr lang="ru-RU" altLang="ru-RU" sz="3600" b="1" i="1" dirty="0" err="1" smtClean="0">
                <a:latin typeface="Cambria" panose="02040503050406030204" pitchFamily="18" charset="0"/>
              </a:rPr>
              <a:t>heteros</a:t>
            </a:r>
            <a:r>
              <a:rPr lang="ru-RU" altLang="ru-RU" sz="3600" b="1" dirty="0" smtClean="0">
                <a:latin typeface="Cambria" panose="02040503050406030204" pitchFamily="18" charset="0"/>
              </a:rPr>
              <a:t> - другой, иной) - кислород, азот, серу и др.</a:t>
            </a:r>
          </a:p>
        </p:txBody>
      </p:sp>
    </p:spTree>
    <p:extLst>
      <p:ext uri="{BB962C8B-B14F-4D97-AF65-F5344CB8AC3E}">
        <p14:creationId xmlns:p14="http://schemas.microsoft.com/office/powerpoint/2010/main" val="283511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Гетероциклические соединения (3 839 байт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9275"/>
            <a:ext cx="8569325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760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i="1" dirty="0" smtClean="0">
                <a:solidFill>
                  <a:srgbClr val="C00000"/>
                </a:solidFill>
              </a:rPr>
              <a:t>Классификация соединений по функциональным группам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024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95288" y="1628775"/>
            <a:ext cx="8450262" cy="50403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800" smtClean="0"/>
              <a:t>    Соединения, в состав которых входят только углерод и водород, называются </a:t>
            </a:r>
            <a:r>
              <a:rPr lang="ru-RU" altLang="ru-RU" sz="2800" b="1" i="1" u="sng" smtClean="0">
                <a:solidFill>
                  <a:srgbClr val="C00000"/>
                </a:solidFill>
              </a:rPr>
              <a:t>углеводородами</a:t>
            </a:r>
            <a:r>
              <a:rPr lang="ru-RU" altLang="ru-RU" sz="2800" b="1" u="sng" smtClean="0">
                <a:solidFill>
                  <a:srgbClr val="C00000"/>
                </a:solidFill>
              </a:rPr>
              <a:t>. </a:t>
            </a:r>
            <a:r>
              <a:rPr lang="ru-RU" altLang="ru-RU" sz="2800" smtClean="0"/>
              <a:t>Другие, более многочисленные, органические соединения можно рассматривать как производные углеводородов, которые образуются при введении в углеводороды </a:t>
            </a:r>
            <a:r>
              <a:rPr lang="ru-RU" altLang="ru-RU" sz="2800" b="1" i="1" u="sng" smtClean="0">
                <a:solidFill>
                  <a:srgbClr val="800000"/>
                </a:solidFill>
              </a:rPr>
              <a:t>функциональных групп</a:t>
            </a:r>
            <a:r>
              <a:rPr lang="ru-RU" altLang="ru-RU" sz="2800" smtClean="0"/>
              <a:t>, содержащих другие элементы. В зависимости от природы функциональных групп органические соединения делят на </a:t>
            </a:r>
            <a:r>
              <a:rPr lang="ru-RU" altLang="ru-RU" sz="2800" b="1" i="1" u="sng" smtClean="0">
                <a:solidFill>
                  <a:srgbClr val="C00000"/>
                </a:solidFill>
              </a:rPr>
              <a:t>классы</a:t>
            </a:r>
            <a:r>
              <a:rPr lang="ru-RU" altLang="ru-RU" sz="2800" smtClean="0">
                <a:solidFill>
                  <a:srgbClr val="003300"/>
                </a:solidFill>
              </a:rPr>
              <a:t>.</a:t>
            </a:r>
            <a:r>
              <a:rPr lang="ru-RU" altLang="ru-RU" sz="280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769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Классы орг.соединений (12 461 байт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8785225" cy="678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231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68313" y="836613"/>
            <a:ext cx="8377237" cy="5259387"/>
          </a:xfrm>
        </p:spPr>
        <p:txBody>
          <a:bodyPr/>
          <a:lstStyle/>
          <a:p>
            <a:pPr marL="0" indent="0" algn="just" eaLnBrk="1" hangingPunct="1">
              <a:buNone/>
            </a:pPr>
            <a:r>
              <a:rPr lang="ru-RU" altLang="ru-RU" b="1" dirty="0" smtClean="0">
                <a:latin typeface="Cambria" panose="02040503050406030204" pitchFamily="18" charset="0"/>
              </a:rPr>
              <a:t>В состав молекул органических соединений могут входить две или более одинаковых или различных функциональных групп. </a:t>
            </a:r>
            <a:br>
              <a:rPr lang="ru-RU" altLang="ru-RU" b="1" dirty="0" smtClean="0">
                <a:latin typeface="Cambria" panose="02040503050406030204" pitchFamily="18" charset="0"/>
              </a:rPr>
            </a:br>
            <a:r>
              <a:rPr lang="ru-RU" altLang="ru-RU" b="1" dirty="0" smtClean="0">
                <a:latin typeface="Cambria" panose="02040503050406030204" pitchFamily="18" charset="0"/>
              </a:rPr>
              <a:t>Например: </a:t>
            </a:r>
          </a:p>
          <a:p>
            <a:pPr marL="0" indent="0" algn="just" eaLnBrk="1" hangingPunct="1">
              <a:buNone/>
            </a:pPr>
            <a:r>
              <a:rPr lang="ru-RU" altLang="ru-RU" b="1" dirty="0" smtClean="0">
                <a:solidFill>
                  <a:srgbClr val="800000"/>
                </a:solidFill>
                <a:latin typeface="Cambria" panose="02040503050406030204" pitchFamily="18" charset="0"/>
              </a:rPr>
              <a:t>HO-CH</a:t>
            </a:r>
            <a:r>
              <a:rPr lang="ru-RU" altLang="ru-RU" sz="2400" b="1" dirty="0" smtClean="0">
                <a:solidFill>
                  <a:srgbClr val="800000"/>
                </a:solidFill>
                <a:latin typeface="Cambria" panose="02040503050406030204" pitchFamily="18" charset="0"/>
              </a:rPr>
              <a:t>2</a:t>
            </a:r>
            <a:r>
              <a:rPr lang="ru-RU" altLang="ru-RU" b="1" dirty="0" smtClean="0">
                <a:solidFill>
                  <a:srgbClr val="800000"/>
                </a:solidFill>
                <a:latin typeface="Cambria" panose="02040503050406030204" pitchFamily="18" charset="0"/>
              </a:rPr>
              <a:t>-CH</a:t>
            </a:r>
            <a:r>
              <a:rPr lang="ru-RU" altLang="ru-RU" sz="2400" b="1" dirty="0" smtClean="0">
                <a:solidFill>
                  <a:srgbClr val="800000"/>
                </a:solidFill>
                <a:latin typeface="Cambria" panose="02040503050406030204" pitchFamily="18" charset="0"/>
              </a:rPr>
              <a:t>2</a:t>
            </a:r>
            <a:r>
              <a:rPr lang="ru-RU" altLang="ru-RU" b="1" dirty="0" smtClean="0">
                <a:solidFill>
                  <a:srgbClr val="800000"/>
                </a:solidFill>
                <a:latin typeface="Cambria" panose="02040503050406030204" pitchFamily="18" charset="0"/>
              </a:rPr>
              <a:t>-OH</a:t>
            </a:r>
            <a:r>
              <a:rPr lang="ru-RU" altLang="ru-RU" b="1" dirty="0" smtClean="0">
                <a:latin typeface="Cambria" panose="02040503050406030204" pitchFamily="18" charset="0"/>
              </a:rPr>
              <a:t> (этиленгликоль);</a:t>
            </a:r>
          </a:p>
          <a:p>
            <a:pPr marL="0" indent="0" algn="just" eaLnBrk="1" hangingPunct="1">
              <a:buNone/>
            </a:pPr>
            <a:r>
              <a:rPr lang="ru-RU" altLang="ru-RU" b="1" dirty="0" smtClean="0">
                <a:solidFill>
                  <a:srgbClr val="800000"/>
                </a:solidFill>
                <a:latin typeface="Cambria" panose="02040503050406030204" pitchFamily="18" charset="0"/>
              </a:rPr>
              <a:t>NH</a:t>
            </a:r>
            <a:r>
              <a:rPr lang="ru-RU" altLang="ru-RU" sz="2400" b="1" dirty="0" smtClean="0">
                <a:solidFill>
                  <a:srgbClr val="800000"/>
                </a:solidFill>
                <a:latin typeface="Cambria" panose="02040503050406030204" pitchFamily="18" charset="0"/>
              </a:rPr>
              <a:t>2</a:t>
            </a:r>
            <a:r>
              <a:rPr lang="ru-RU" altLang="ru-RU" b="1" dirty="0" smtClean="0">
                <a:solidFill>
                  <a:srgbClr val="800000"/>
                </a:solidFill>
                <a:latin typeface="Cambria" panose="02040503050406030204" pitchFamily="18" charset="0"/>
              </a:rPr>
              <a:t>-CH</a:t>
            </a:r>
            <a:r>
              <a:rPr lang="ru-RU" altLang="ru-RU" sz="2400" b="1" dirty="0" smtClean="0">
                <a:solidFill>
                  <a:srgbClr val="800000"/>
                </a:solidFill>
                <a:latin typeface="Cambria" panose="02040503050406030204" pitchFamily="18" charset="0"/>
              </a:rPr>
              <a:t>2</a:t>
            </a:r>
            <a:r>
              <a:rPr lang="ru-RU" altLang="ru-RU" b="1" dirty="0" smtClean="0">
                <a:solidFill>
                  <a:srgbClr val="800000"/>
                </a:solidFill>
                <a:latin typeface="Cambria" panose="02040503050406030204" pitchFamily="18" charset="0"/>
              </a:rPr>
              <a:t>-COOH </a:t>
            </a:r>
            <a:r>
              <a:rPr lang="ru-RU" altLang="ru-RU" b="1" dirty="0" smtClean="0">
                <a:latin typeface="Cambria" panose="02040503050406030204" pitchFamily="18" charset="0"/>
              </a:rPr>
              <a:t>(аминокислота </a:t>
            </a:r>
            <a:r>
              <a:rPr lang="ru-RU" altLang="ru-RU" b="1" i="1" dirty="0" smtClean="0">
                <a:latin typeface="Cambria" panose="02040503050406030204" pitchFamily="18" charset="0"/>
              </a:rPr>
              <a:t>глицин</a:t>
            </a:r>
            <a:r>
              <a:rPr lang="ru-RU" altLang="ru-RU" b="1" dirty="0" smtClean="0">
                <a:latin typeface="Cambria" panose="02040503050406030204" pitchFamily="18" charset="0"/>
              </a:rPr>
              <a:t>).</a:t>
            </a:r>
          </a:p>
          <a:p>
            <a:pPr eaLnBrk="1" hangingPunct="1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1034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67544" y="981075"/>
            <a:ext cx="8366894" cy="5114925"/>
          </a:xfrm>
        </p:spPr>
        <p:txBody>
          <a:bodyPr/>
          <a:lstStyle/>
          <a:p>
            <a:pPr marL="0" indent="0" algn="just" eaLnBrk="1" hangingPunct="1">
              <a:buFont typeface="Wingdings" pitchFamily="2" charset="2"/>
              <a:buNone/>
            </a:pPr>
            <a:r>
              <a:rPr lang="ru-RU" altLang="ru-RU" dirty="0" smtClean="0"/>
              <a:t>    </a:t>
            </a:r>
            <a:r>
              <a:rPr lang="ru-RU" altLang="ru-RU" b="1" dirty="0" smtClean="0">
                <a:latin typeface="Cambria" panose="02040503050406030204" pitchFamily="18" charset="0"/>
              </a:rPr>
              <a:t>Все классы органических соединений взаимосвязаны. Переход от одних классов соединений к другим осуществляется в основном за счет превращения функциональных групп без изменения углеродного скелета. Соединения каждого класса составляют </a:t>
            </a:r>
            <a:r>
              <a:rPr lang="ru-RU" altLang="ru-RU" b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гомологический ряд.  </a:t>
            </a:r>
          </a:p>
        </p:txBody>
      </p:sp>
    </p:spTree>
    <p:extLst>
      <p:ext uri="{BB962C8B-B14F-4D97-AF65-F5344CB8AC3E}">
        <p14:creationId xmlns:p14="http://schemas.microsoft.com/office/powerpoint/2010/main" val="312583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013176"/>
            <a:ext cx="10287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291264" cy="80470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Задание: </a:t>
            </a:r>
            <a:r>
              <a:rPr lang="ru-RU" sz="3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определить к какому классу относится данное соединение</a:t>
            </a:r>
            <a:endParaRPr lang="ru-RU" sz="3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2056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491880" y="2852936"/>
            <a:ext cx="4145006" cy="58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4437112"/>
            <a:ext cx="116205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772816"/>
            <a:ext cx="2328259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592" y="2348880"/>
            <a:ext cx="1656184" cy="446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3789040"/>
            <a:ext cx="3912480" cy="45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75856" y="4509120"/>
            <a:ext cx="22288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395288" y="69215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03213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spcBef>
                <a:spcPts val="800"/>
              </a:spcBef>
              <a:buClrTx/>
              <a:buSzPct val="65000"/>
              <a:buFontTx/>
              <a:buNone/>
            </a:pPr>
            <a:r>
              <a:rPr lang="ru-RU" altLang="ru-RU" sz="320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69" r="28952"/>
          <a:stretch>
            <a:fillRect/>
          </a:stretch>
        </p:blipFill>
        <p:spPr bwMode="auto">
          <a:xfrm>
            <a:off x="250825" y="692150"/>
            <a:ext cx="2881015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6169" r="2895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3419872" y="188913"/>
            <a:ext cx="5328591" cy="674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just">
              <a:buClrTx/>
              <a:buFontTx/>
              <a:buNone/>
            </a:pPr>
            <a:r>
              <a:rPr lang="ru-RU" altLang="ru-RU" b="1" dirty="0">
                <a:solidFill>
                  <a:srgbClr val="C00000"/>
                </a:solidFill>
                <a:latin typeface="Tahoma" pitchFamily="34" charset="0"/>
              </a:rPr>
              <a:t>Раньше природные тела подразделялись на минеральные, растительные и животные. </a:t>
            </a:r>
            <a:r>
              <a:rPr lang="ru-RU" altLang="ru-RU" b="1" dirty="0" err="1">
                <a:solidFill>
                  <a:srgbClr val="C00000"/>
                </a:solidFill>
                <a:latin typeface="Tahoma" pitchFamily="34" charset="0"/>
              </a:rPr>
              <a:t>А.Лавуазье</a:t>
            </a:r>
            <a:r>
              <a:rPr lang="ru-RU" altLang="ru-RU" b="1" dirty="0">
                <a:solidFill>
                  <a:srgbClr val="C00000"/>
                </a:solidFill>
                <a:latin typeface="Tahoma" pitchFamily="34" charset="0"/>
              </a:rPr>
              <a:t> 1789 г. объединил вещества животного и растительного происхождения. В начале 19 века Берцелиус применил для них выражение «органические», чтобы отметить, что они – продукты, вырабатываемые организмом животных и растений. Между веществами</a:t>
            </a:r>
          </a:p>
          <a:p>
            <a:pPr algn="just">
              <a:buClrTx/>
              <a:buFontTx/>
              <a:buNone/>
            </a:pPr>
            <a:r>
              <a:rPr lang="ru-RU" altLang="ru-RU" b="1" dirty="0">
                <a:solidFill>
                  <a:srgbClr val="C00000"/>
                </a:solidFill>
                <a:latin typeface="Tahoma" pitchFamily="34" charset="0"/>
              </a:rPr>
              <a:t> органическими и неорганическими лежала глубокая пропасть. </a:t>
            </a:r>
          </a:p>
          <a:p>
            <a:pPr algn="just">
              <a:buClrTx/>
              <a:buFontTx/>
              <a:buNone/>
            </a:pPr>
            <a:r>
              <a:rPr lang="ru-RU" altLang="ru-RU" b="1" dirty="0">
                <a:solidFill>
                  <a:srgbClr val="C00000"/>
                </a:solidFill>
                <a:latin typeface="Tahoma" pitchFamily="34" charset="0"/>
              </a:rPr>
              <a:t>Химики умели получать неорганические вещества в лаборатории, исходя из простых тел; но это не удавалось для веществ органических. Поэтому считали, что последние могут вырабатываться только живым организмом при помощи присущей ему таинственной «жизненной силы». Это учение о  «жизненной силе» (виталистическое учение ( лат. </a:t>
            </a:r>
            <a:r>
              <a:rPr lang="ru-RU" altLang="ru-RU" b="1" dirty="0" err="1">
                <a:solidFill>
                  <a:srgbClr val="C00000"/>
                </a:solidFill>
                <a:latin typeface="Tahoma" pitchFamily="34" charset="0"/>
              </a:rPr>
              <a:t>Vita</a:t>
            </a:r>
            <a:r>
              <a:rPr lang="ru-RU" altLang="ru-RU" b="1" dirty="0">
                <a:solidFill>
                  <a:srgbClr val="C00000"/>
                </a:solidFill>
                <a:latin typeface="Tahoma" pitchFamily="34" charset="0"/>
              </a:rPr>
              <a:t> – Жизнь), было ошибочным, т. к. заставляло верить в наличие каких – то </a:t>
            </a:r>
            <a:r>
              <a:rPr lang="ru-RU" altLang="ru-RU" b="1" dirty="0" smtClean="0">
                <a:solidFill>
                  <a:srgbClr val="C00000"/>
                </a:solidFill>
                <a:latin typeface="Tahoma" pitchFamily="34" charset="0"/>
              </a:rPr>
              <a:t>нематериальных  </a:t>
            </a:r>
            <a:r>
              <a:rPr lang="ru-RU" altLang="ru-RU" b="1" dirty="0">
                <a:solidFill>
                  <a:srgbClr val="C00000"/>
                </a:solidFill>
                <a:latin typeface="Tahoma" pitchFamily="34" charset="0"/>
              </a:rPr>
              <a:t>сверхъестественных сил.</a:t>
            </a:r>
          </a:p>
        </p:txBody>
      </p:sp>
    </p:spTree>
    <p:extLst>
      <p:ext uri="{BB962C8B-B14F-4D97-AF65-F5344CB8AC3E}">
        <p14:creationId xmlns:p14="http://schemas.microsoft.com/office/powerpoint/2010/main" val="1226220645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par>
              <p:cTn id="2" fill="hold" nodeType="interactiveSeq"/>
            </p:par>
            <p:seq concurrent="1" nextAc="seek">
              <p:cTn id="3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Классификация по функциональным группам</a:t>
            </a:r>
            <a:endParaRPr lang="ru-RU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457200" y="1844824"/>
            <a:ext cx="8147248" cy="46109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smtClean="0"/>
              <a:t>Функциональная группа – это группа атомов, определяющая химические свойства соединения и принадлежность его к определенному классу органических  соединений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Основные классы органических соединений</a:t>
            </a:r>
            <a:endParaRPr lang="ru-RU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3308265"/>
              </p:ext>
            </p:extLst>
          </p:nvPr>
        </p:nvGraphicFramePr>
        <p:xfrm>
          <a:off x="403055" y="1591351"/>
          <a:ext cx="8507288" cy="49992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26822"/>
                <a:gridCol w="2126822"/>
                <a:gridCol w="2126822"/>
                <a:gridCol w="2126822"/>
              </a:tblGrid>
              <a:tr h="983124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latin typeface="Cambria" panose="02040503050406030204" pitchFamily="18" charset="0"/>
                        </a:rPr>
                        <a:t>Название класса соединения</a:t>
                      </a:r>
                      <a:endParaRPr lang="ru-RU" sz="1600" b="1" i="0" dirty="0">
                        <a:latin typeface="Cambria" panose="02040503050406030204" pitchFamily="18" charset="0"/>
                      </a:endParaRPr>
                    </a:p>
                  </a:txBody>
                  <a:tcPr marL="103953" marR="1039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latin typeface="Cambria" panose="02040503050406030204" pitchFamily="18" charset="0"/>
                        </a:rPr>
                        <a:t>Функциональная</a:t>
                      </a:r>
                      <a:r>
                        <a:rPr lang="ru-RU" sz="1600" b="1" i="0" baseline="0" dirty="0" smtClean="0">
                          <a:latin typeface="Cambria" panose="02040503050406030204" pitchFamily="18" charset="0"/>
                        </a:rPr>
                        <a:t> группа или наличие кратной связи</a:t>
                      </a:r>
                      <a:endParaRPr lang="ru-RU" sz="1600" b="1" i="0" dirty="0">
                        <a:latin typeface="Cambria" panose="02040503050406030204" pitchFamily="18" charset="0"/>
                      </a:endParaRPr>
                    </a:p>
                  </a:txBody>
                  <a:tcPr marL="103953" marR="1039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latin typeface="Cambria" panose="02040503050406030204" pitchFamily="18" charset="0"/>
                        </a:rPr>
                        <a:t>Пример соединения</a:t>
                      </a:r>
                      <a:endParaRPr lang="ru-RU" sz="1600" b="1" i="0" dirty="0">
                        <a:latin typeface="Cambria" panose="02040503050406030204" pitchFamily="18" charset="0"/>
                      </a:endParaRPr>
                    </a:p>
                  </a:txBody>
                  <a:tcPr marL="103953" marR="1039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dirty="0" smtClean="0">
                          <a:latin typeface="Cambria" panose="02040503050406030204" pitchFamily="18" charset="0"/>
                        </a:rPr>
                        <a:t>Название соединения</a:t>
                      </a:r>
                      <a:endParaRPr lang="ru-RU" sz="1600" b="1" i="0" dirty="0">
                        <a:latin typeface="Cambria" panose="02040503050406030204" pitchFamily="18" charset="0"/>
                      </a:endParaRPr>
                    </a:p>
                  </a:txBody>
                  <a:tcPr marL="103953" marR="103953"/>
                </a:tc>
              </a:tr>
              <a:tr h="983124">
                <a:tc>
                  <a:txBody>
                    <a:bodyPr/>
                    <a:lstStyle/>
                    <a:p>
                      <a:r>
                        <a:rPr lang="ru-RU" sz="2000" b="1" dirty="0" err="1" smtClean="0"/>
                        <a:t>Алканы</a:t>
                      </a:r>
                      <a:r>
                        <a:rPr lang="ru-RU" sz="2000" b="1" dirty="0" smtClean="0"/>
                        <a:t> </a:t>
                      </a:r>
                      <a:endParaRPr lang="ru-RU" sz="2000" b="1" dirty="0"/>
                    </a:p>
                  </a:txBody>
                  <a:tcPr marL="103953" marR="1039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Все связи одинарные</a:t>
                      </a:r>
                      <a:endParaRPr lang="ru-RU" sz="1600" b="1" dirty="0"/>
                    </a:p>
                  </a:txBody>
                  <a:tcPr marL="103953" marR="103953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3953" marR="1039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Этан </a:t>
                      </a:r>
                      <a:endParaRPr lang="ru-RU" sz="2000" b="1" dirty="0"/>
                    </a:p>
                  </a:txBody>
                  <a:tcPr marL="103953" marR="103953"/>
                </a:tc>
              </a:tr>
              <a:tr h="983124">
                <a:tc>
                  <a:txBody>
                    <a:bodyPr/>
                    <a:lstStyle/>
                    <a:p>
                      <a:r>
                        <a:rPr lang="ru-RU" sz="2000" b="1" dirty="0" err="1" smtClean="0"/>
                        <a:t>Алкены</a:t>
                      </a:r>
                      <a:r>
                        <a:rPr lang="ru-RU" sz="2000" b="1" dirty="0" smtClean="0"/>
                        <a:t> </a:t>
                      </a:r>
                      <a:endParaRPr lang="ru-RU" sz="2000" b="1" dirty="0"/>
                    </a:p>
                  </a:txBody>
                  <a:tcPr marL="103953" marR="1039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Одна двойная связь</a:t>
                      </a:r>
                      <a:endParaRPr lang="ru-RU" sz="1600" b="1" dirty="0"/>
                    </a:p>
                  </a:txBody>
                  <a:tcPr marL="103953" marR="103953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3953" marR="1039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/>
                        <a:t>Этен</a:t>
                      </a:r>
                      <a:r>
                        <a:rPr lang="ru-RU" sz="2000" b="1" dirty="0" smtClean="0"/>
                        <a:t> (Этилен)</a:t>
                      </a:r>
                      <a:endParaRPr lang="ru-RU" sz="2000" b="1" dirty="0"/>
                    </a:p>
                  </a:txBody>
                  <a:tcPr marL="103953" marR="103953"/>
                </a:tc>
              </a:tr>
              <a:tr h="983124">
                <a:tc>
                  <a:txBody>
                    <a:bodyPr/>
                    <a:lstStyle/>
                    <a:p>
                      <a:r>
                        <a:rPr lang="ru-RU" sz="2000" b="1" dirty="0" err="1" smtClean="0"/>
                        <a:t>Алкины</a:t>
                      </a:r>
                      <a:endParaRPr lang="ru-RU" sz="2000" b="1" dirty="0"/>
                    </a:p>
                  </a:txBody>
                  <a:tcPr marL="103953" marR="1039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Одна тройная</a:t>
                      </a:r>
                      <a:r>
                        <a:rPr lang="ru-RU" sz="1600" b="1" baseline="0" dirty="0" smtClean="0"/>
                        <a:t> связь</a:t>
                      </a:r>
                      <a:endParaRPr lang="ru-RU" sz="1600" b="1" dirty="0"/>
                    </a:p>
                  </a:txBody>
                  <a:tcPr marL="103953" marR="103953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3953" marR="1039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/>
                        <a:t>Этин</a:t>
                      </a:r>
                      <a:r>
                        <a:rPr lang="ru-RU" sz="2000" b="1" dirty="0" smtClean="0"/>
                        <a:t> (Ацетилен)</a:t>
                      </a:r>
                      <a:endParaRPr lang="ru-RU" sz="2000" b="1" dirty="0"/>
                    </a:p>
                  </a:txBody>
                  <a:tcPr marL="103953" marR="103953"/>
                </a:tc>
              </a:tr>
              <a:tr h="983124">
                <a:tc>
                  <a:txBody>
                    <a:bodyPr/>
                    <a:lstStyle/>
                    <a:p>
                      <a:r>
                        <a:rPr lang="ru-RU" sz="2000" b="1" dirty="0" err="1" smtClean="0"/>
                        <a:t>Алкадиены</a:t>
                      </a:r>
                      <a:r>
                        <a:rPr lang="ru-RU" sz="2000" b="1" dirty="0" smtClean="0"/>
                        <a:t> </a:t>
                      </a:r>
                      <a:endParaRPr lang="ru-RU" sz="2000" b="1" dirty="0"/>
                    </a:p>
                  </a:txBody>
                  <a:tcPr marL="103953" marR="1039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Две двойные связи</a:t>
                      </a:r>
                      <a:endParaRPr lang="ru-RU" sz="1600" b="1" dirty="0"/>
                    </a:p>
                  </a:txBody>
                  <a:tcPr marL="103953" marR="103953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3953" marR="1039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Бутадиен-1,3</a:t>
                      </a:r>
                      <a:endParaRPr lang="ru-RU" sz="2000" b="1" dirty="0"/>
                    </a:p>
                  </a:txBody>
                  <a:tcPr marL="103953" marR="103953"/>
                </a:tc>
              </a:tr>
            </a:tbl>
          </a:graphicData>
        </a:graphic>
      </p:graphicFrame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068960"/>
            <a:ext cx="703816" cy="215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149080"/>
            <a:ext cx="489660" cy="224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5013176"/>
            <a:ext cx="569065" cy="224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6021288"/>
            <a:ext cx="569065" cy="224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4981798"/>
            <a:ext cx="809625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56699" y="5829982"/>
            <a:ext cx="1728192" cy="332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04202" y="3956769"/>
            <a:ext cx="106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54083" y="2983941"/>
            <a:ext cx="7334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46125" y="4049161"/>
            <a:ext cx="67627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46125" y="5013176"/>
            <a:ext cx="533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146125" y="3050616"/>
            <a:ext cx="59055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6237312"/>
            <a:ext cx="722560" cy="509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5373216"/>
            <a:ext cx="621978" cy="621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79208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Основные классы органических соединений</a:t>
            </a:r>
            <a:endParaRPr lang="ru-RU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6062053"/>
              </p:ext>
            </p:extLst>
          </p:nvPr>
        </p:nvGraphicFramePr>
        <p:xfrm>
          <a:off x="251520" y="1117540"/>
          <a:ext cx="8712968" cy="56741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78242"/>
                <a:gridCol w="2178242"/>
                <a:gridCol w="2178242"/>
                <a:gridCol w="2178242"/>
              </a:tblGrid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Название класса соединения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Функциональная</a:t>
                      </a:r>
                      <a:r>
                        <a:rPr lang="ru-RU" sz="1800" b="1" baseline="0" dirty="0" smtClean="0"/>
                        <a:t> группа или наличие кратной связи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Пример соединения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Название соединения</a:t>
                      </a:r>
                      <a:endParaRPr lang="ru-RU" sz="1800" b="1" dirty="0"/>
                    </a:p>
                  </a:txBody>
                  <a:tcPr/>
                </a:tc>
              </a:tr>
              <a:tr h="71251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Спирты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Гидроксильная</a:t>
                      </a:r>
                      <a:r>
                        <a:rPr lang="ru-RU" sz="1600" b="1" baseline="0" dirty="0" smtClean="0"/>
                        <a:t>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Этанол </a:t>
                      </a:r>
                      <a:endParaRPr lang="ru-RU" sz="1800" b="1" dirty="0"/>
                    </a:p>
                  </a:txBody>
                  <a:tcPr/>
                </a:tc>
              </a:tr>
              <a:tr h="71251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Простые эфиры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/>
                        <a:t>Оксигруппа</a:t>
                      </a:r>
                      <a:r>
                        <a:rPr lang="ru-RU" sz="1600" b="1" dirty="0" smtClean="0"/>
                        <a:t>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/>
                        <a:t>Диэтиловый</a:t>
                      </a:r>
                      <a:r>
                        <a:rPr lang="ru-RU" sz="1800" b="1" dirty="0" smtClean="0"/>
                        <a:t> </a:t>
                      </a:r>
                    </a:p>
                    <a:p>
                      <a:pPr algn="ctr"/>
                      <a:r>
                        <a:rPr lang="ru-RU" sz="1800" b="1" dirty="0" smtClean="0"/>
                        <a:t>эфир, </a:t>
                      </a:r>
                      <a:r>
                        <a:rPr lang="ru-RU" sz="1800" b="1" dirty="0" err="1" smtClean="0"/>
                        <a:t>этоксиэтан</a:t>
                      </a:r>
                      <a:endParaRPr lang="ru-RU" sz="1800" b="1" dirty="0"/>
                    </a:p>
                  </a:txBody>
                  <a:tcPr/>
                </a:tc>
              </a:tr>
              <a:tr h="71251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Альдегиды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Карбонильная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Уксусный альдегид, </a:t>
                      </a:r>
                      <a:r>
                        <a:rPr lang="ru-RU" sz="1800" b="1" dirty="0" err="1" smtClean="0"/>
                        <a:t>этаналь</a:t>
                      </a:r>
                      <a:endParaRPr lang="ru-RU" sz="1800" b="1" dirty="0"/>
                    </a:p>
                  </a:txBody>
                  <a:tcPr/>
                </a:tc>
              </a:tr>
              <a:tr h="71251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Кетоны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Карбонильная</a:t>
                      </a:r>
                      <a:r>
                        <a:rPr lang="ru-RU" sz="1600" b="1" baseline="0" dirty="0" smtClean="0"/>
                        <a:t>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Ацетон, </a:t>
                      </a:r>
                      <a:r>
                        <a:rPr lang="ru-RU" sz="1800" b="1" dirty="0" err="1" smtClean="0"/>
                        <a:t>пропанон</a:t>
                      </a:r>
                      <a:endParaRPr lang="ru-RU" sz="1800" b="1" dirty="0"/>
                    </a:p>
                  </a:txBody>
                  <a:tcPr/>
                </a:tc>
              </a:tr>
              <a:tr h="75753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Карбоновые</a:t>
                      </a:r>
                      <a:r>
                        <a:rPr lang="ru-RU" sz="1800" b="1" baseline="0" dirty="0" smtClean="0"/>
                        <a:t> кислоты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Карбоксильная 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Уксусная кислота, </a:t>
                      </a:r>
                      <a:r>
                        <a:rPr lang="ru-RU" sz="1800" b="1" dirty="0" err="1" smtClean="0"/>
                        <a:t>этановая</a:t>
                      </a:r>
                      <a:r>
                        <a:rPr lang="ru-RU" sz="1800" b="1" dirty="0" smtClean="0"/>
                        <a:t> кислота</a:t>
                      </a:r>
                      <a:endParaRPr lang="ru-RU" sz="1800" b="1" dirty="0"/>
                    </a:p>
                  </a:txBody>
                  <a:tcPr/>
                </a:tc>
              </a:tr>
              <a:tr h="71251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Сложные эфиры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/>
                        <a:t>Сложно-эфирная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Метиловый эфир уксусной кислоты, </a:t>
                      </a:r>
                      <a:r>
                        <a:rPr lang="ru-RU" sz="1800" b="1" dirty="0" err="1" smtClean="0"/>
                        <a:t>метилацетат</a:t>
                      </a:r>
                      <a:endParaRPr lang="ru-RU" sz="18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0175" y="2614962"/>
            <a:ext cx="464244" cy="250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51501" y="2717378"/>
            <a:ext cx="1008112" cy="189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47031" y="3344804"/>
            <a:ext cx="576064" cy="187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65749" y="3437391"/>
            <a:ext cx="1608153" cy="18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69842" y="4502795"/>
            <a:ext cx="4191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51501" y="4669657"/>
            <a:ext cx="894581" cy="57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69842" y="3760572"/>
            <a:ext cx="529155" cy="507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019290" y="3933056"/>
            <a:ext cx="875531" cy="59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019290" y="5314527"/>
            <a:ext cx="908868" cy="588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865749" y="6003018"/>
            <a:ext cx="1371589" cy="617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idx="1"/>
          </p:nvPr>
        </p:nvSpPr>
        <p:spPr>
          <a:xfrm>
            <a:off x="251520" y="620713"/>
            <a:ext cx="8435280" cy="5510212"/>
          </a:xfrm>
          <a:ln/>
        </p:spPr>
        <p:txBody>
          <a:bodyPr anchor="t">
            <a:normAutofit/>
          </a:bodyPr>
          <a:lstStyle/>
          <a:p>
            <a:pPr marL="303213" indent="-303213" algn="l">
              <a:lnSpc>
                <a:spcPct val="90000"/>
              </a:lnSpc>
              <a:spcBef>
                <a:spcPts val="600"/>
              </a:spcBef>
              <a:buClr>
                <a:srgbClr val="5454C6"/>
              </a:buClr>
              <a:buSzPct val="65000"/>
              <a:buFont typeface="Wingdings" pitchFamily="2" charset="2"/>
              <a:buChar char=""/>
              <a:tabLst>
                <a:tab pos="303213" algn="l"/>
                <a:tab pos="407988" algn="l"/>
                <a:tab pos="857250" algn="l"/>
                <a:tab pos="1306513" algn="l"/>
                <a:tab pos="1755775" algn="l"/>
                <a:tab pos="2205038" algn="l"/>
                <a:tab pos="2654300" algn="l"/>
                <a:tab pos="3103563" algn="l"/>
                <a:tab pos="3552825" algn="l"/>
                <a:tab pos="4002088" algn="l"/>
                <a:tab pos="4451350" algn="l"/>
                <a:tab pos="4900613" algn="l"/>
                <a:tab pos="5349875" algn="l"/>
                <a:tab pos="5799138" algn="l"/>
                <a:tab pos="6248400" algn="l"/>
                <a:tab pos="6697663" algn="l"/>
                <a:tab pos="7146925" algn="l"/>
                <a:tab pos="7596188" algn="l"/>
                <a:tab pos="8045450" algn="l"/>
                <a:tab pos="8494713" algn="l"/>
                <a:tab pos="8943975" algn="l"/>
              </a:tabLst>
            </a:pPr>
            <a:r>
              <a:rPr lang="ru-RU" altLang="ru-RU" sz="2400" b="0" dirty="0">
                <a:solidFill>
                  <a:srgbClr val="C00000"/>
                </a:solidFill>
                <a:latin typeface="Tahoma" pitchFamily="34" charset="0"/>
              </a:rPr>
              <a:t>1845 год. </a:t>
            </a:r>
            <a:r>
              <a:rPr lang="ru-RU" altLang="ru-RU" sz="2400" b="0" dirty="0" err="1">
                <a:solidFill>
                  <a:srgbClr val="C00000"/>
                </a:solidFill>
                <a:latin typeface="Tahoma" pitchFamily="34" charset="0"/>
              </a:rPr>
              <a:t>Кольбе</a:t>
            </a:r>
            <a:r>
              <a:rPr lang="ru-RU" altLang="ru-RU" sz="2400" b="0" dirty="0">
                <a:solidFill>
                  <a:srgbClr val="C00000"/>
                </a:solidFill>
                <a:latin typeface="Tahoma" pitchFamily="34" charset="0"/>
              </a:rPr>
              <a:t> синтезирует в несколько стадий уксусную кислоту, используя в качестве исходных неорганические вещества: древесный уголь, водород, кислород, серу и хлор.</a:t>
            </a:r>
          </a:p>
          <a:p>
            <a:pPr marL="303213" indent="-303213" algn="l">
              <a:lnSpc>
                <a:spcPct val="90000"/>
              </a:lnSpc>
              <a:spcBef>
                <a:spcPts val="600"/>
              </a:spcBef>
              <a:buClr>
                <a:srgbClr val="5454C6"/>
              </a:buClr>
              <a:buSzPct val="65000"/>
              <a:buFont typeface="Wingdings" pitchFamily="2" charset="2"/>
              <a:buChar char=""/>
              <a:tabLst>
                <a:tab pos="303213" algn="l"/>
                <a:tab pos="407988" algn="l"/>
                <a:tab pos="857250" algn="l"/>
                <a:tab pos="1306513" algn="l"/>
                <a:tab pos="1755775" algn="l"/>
                <a:tab pos="2205038" algn="l"/>
                <a:tab pos="2654300" algn="l"/>
                <a:tab pos="3103563" algn="l"/>
                <a:tab pos="3552825" algn="l"/>
                <a:tab pos="4002088" algn="l"/>
                <a:tab pos="4451350" algn="l"/>
                <a:tab pos="4900613" algn="l"/>
                <a:tab pos="5349875" algn="l"/>
                <a:tab pos="5799138" algn="l"/>
                <a:tab pos="6248400" algn="l"/>
                <a:tab pos="6697663" algn="l"/>
                <a:tab pos="7146925" algn="l"/>
                <a:tab pos="7596188" algn="l"/>
                <a:tab pos="8045450" algn="l"/>
                <a:tab pos="8494713" algn="l"/>
                <a:tab pos="8943975" algn="l"/>
              </a:tabLst>
            </a:pPr>
            <a:r>
              <a:rPr lang="ru-RU" altLang="ru-RU" sz="2400" b="0" dirty="0">
                <a:solidFill>
                  <a:srgbClr val="C00000"/>
                </a:solidFill>
                <a:latin typeface="Tahoma" pitchFamily="34" charset="0"/>
              </a:rPr>
              <a:t>1854 год. </a:t>
            </a:r>
            <a:r>
              <a:rPr lang="ru-RU" altLang="ru-RU" sz="2400" b="0" dirty="0" err="1">
                <a:solidFill>
                  <a:srgbClr val="C00000"/>
                </a:solidFill>
                <a:latin typeface="Tahoma" pitchFamily="34" charset="0"/>
              </a:rPr>
              <a:t>Бертло</a:t>
            </a:r>
            <a:r>
              <a:rPr lang="ru-RU" altLang="ru-RU" sz="2400" b="0" dirty="0">
                <a:solidFill>
                  <a:srgbClr val="C00000"/>
                </a:solidFill>
                <a:latin typeface="Tahoma" pitchFamily="34" charset="0"/>
              </a:rPr>
              <a:t> синтезирует жироподобное вещество.</a:t>
            </a:r>
          </a:p>
          <a:p>
            <a:pPr marL="303213" indent="-303213" algn="l">
              <a:lnSpc>
                <a:spcPct val="90000"/>
              </a:lnSpc>
              <a:spcBef>
                <a:spcPts val="600"/>
              </a:spcBef>
              <a:buClr>
                <a:srgbClr val="5454C6"/>
              </a:buClr>
              <a:buSzPct val="65000"/>
              <a:buFont typeface="Wingdings" pitchFamily="2" charset="2"/>
              <a:buChar char=""/>
              <a:tabLst>
                <a:tab pos="303213" algn="l"/>
                <a:tab pos="407988" algn="l"/>
                <a:tab pos="857250" algn="l"/>
                <a:tab pos="1306513" algn="l"/>
                <a:tab pos="1755775" algn="l"/>
                <a:tab pos="2205038" algn="l"/>
                <a:tab pos="2654300" algn="l"/>
                <a:tab pos="3103563" algn="l"/>
                <a:tab pos="3552825" algn="l"/>
                <a:tab pos="4002088" algn="l"/>
                <a:tab pos="4451350" algn="l"/>
                <a:tab pos="4900613" algn="l"/>
                <a:tab pos="5349875" algn="l"/>
                <a:tab pos="5799138" algn="l"/>
                <a:tab pos="6248400" algn="l"/>
                <a:tab pos="6697663" algn="l"/>
                <a:tab pos="7146925" algn="l"/>
                <a:tab pos="7596188" algn="l"/>
                <a:tab pos="8045450" algn="l"/>
                <a:tab pos="8494713" algn="l"/>
                <a:tab pos="8943975" algn="l"/>
              </a:tabLst>
            </a:pPr>
            <a:r>
              <a:rPr lang="ru-RU" altLang="ru-RU" sz="2400" b="0" dirty="0">
                <a:solidFill>
                  <a:srgbClr val="C00000"/>
                </a:solidFill>
                <a:latin typeface="Tahoma" pitchFamily="34" charset="0"/>
              </a:rPr>
              <a:t>1861 год. Бутлеров, действуя известковой водой на </a:t>
            </a:r>
            <a:r>
              <a:rPr lang="ru-RU" altLang="ru-RU" sz="2400" b="0" dirty="0" err="1">
                <a:solidFill>
                  <a:srgbClr val="C00000"/>
                </a:solidFill>
                <a:latin typeface="Tahoma" pitchFamily="34" charset="0"/>
              </a:rPr>
              <a:t>параформальдегид</a:t>
            </a:r>
            <a:r>
              <a:rPr lang="ru-RU" altLang="ru-RU" sz="2400" b="0" dirty="0">
                <a:solidFill>
                  <a:srgbClr val="C00000"/>
                </a:solidFill>
                <a:latin typeface="Tahoma" pitchFamily="34" charset="0"/>
              </a:rPr>
              <a:t> (полимер муравьиного альдегида), осуществил синтез “</a:t>
            </a:r>
            <a:r>
              <a:rPr lang="ru-RU" altLang="ru-RU" sz="2400" b="0" dirty="0" err="1">
                <a:solidFill>
                  <a:srgbClr val="C00000"/>
                </a:solidFill>
                <a:latin typeface="Tahoma" pitchFamily="34" charset="0"/>
              </a:rPr>
              <a:t>метиленитана</a:t>
            </a:r>
            <a:r>
              <a:rPr lang="ru-RU" altLang="ru-RU" sz="2400" b="0" dirty="0">
                <a:solidFill>
                  <a:srgbClr val="C00000"/>
                </a:solidFill>
                <a:latin typeface="Tahoma" pitchFamily="34" charset="0"/>
              </a:rPr>
              <a:t>” - вещества, относящегося к классу сахаров.</a:t>
            </a:r>
          </a:p>
          <a:p>
            <a:pPr marL="303213" indent="-303213" algn="l">
              <a:lnSpc>
                <a:spcPct val="90000"/>
              </a:lnSpc>
              <a:spcBef>
                <a:spcPts val="600"/>
              </a:spcBef>
              <a:buClr>
                <a:srgbClr val="5454C6"/>
              </a:buClr>
              <a:buSzPct val="65000"/>
              <a:buFont typeface="Wingdings" pitchFamily="2" charset="2"/>
              <a:buChar char=""/>
              <a:tabLst>
                <a:tab pos="303213" algn="l"/>
                <a:tab pos="407988" algn="l"/>
                <a:tab pos="857250" algn="l"/>
                <a:tab pos="1306513" algn="l"/>
                <a:tab pos="1755775" algn="l"/>
                <a:tab pos="2205038" algn="l"/>
                <a:tab pos="2654300" algn="l"/>
                <a:tab pos="3103563" algn="l"/>
                <a:tab pos="3552825" algn="l"/>
                <a:tab pos="4002088" algn="l"/>
                <a:tab pos="4451350" algn="l"/>
                <a:tab pos="4900613" algn="l"/>
                <a:tab pos="5349875" algn="l"/>
                <a:tab pos="5799138" algn="l"/>
                <a:tab pos="6248400" algn="l"/>
                <a:tab pos="6697663" algn="l"/>
                <a:tab pos="7146925" algn="l"/>
                <a:tab pos="7596188" algn="l"/>
                <a:tab pos="8045450" algn="l"/>
                <a:tab pos="8494713" algn="l"/>
                <a:tab pos="8943975" algn="l"/>
              </a:tabLst>
            </a:pPr>
            <a:r>
              <a:rPr lang="ru-RU" altLang="ru-RU" sz="2400" b="0" dirty="0">
                <a:solidFill>
                  <a:srgbClr val="C00000"/>
                </a:solidFill>
                <a:latin typeface="Tahoma" pitchFamily="34" charset="0"/>
              </a:rPr>
              <a:t>1862 год. </a:t>
            </a:r>
            <a:r>
              <a:rPr lang="ru-RU" altLang="ru-RU" sz="2400" b="0" dirty="0" err="1">
                <a:solidFill>
                  <a:srgbClr val="C00000"/>
                </a:solidFill>
                <a:latin typeface="Tahoma" pitchFamily="34" charset="0"/>
              </a:rPr>
              <a:t>Бертло</a:t>
            </a:r>
            <a:r>
              <a:rPr lang="ru-RU" altLang="ru-RU" sz="2400" b="0" dirty="0">
                <a:solidFill>
                  <a:srgbClr val="C00000"/>
                </a:solidFill>
                <a:latin typeface="Tahoma" pitchFamily="34" charset="0"/>
              </a:rPr>
              <a:t>, пропуская водород между угольными электродами, получает  ацетилен.</a:t>
            </a:r>
          </a:p>
          <a:p>
            <a:pPr marL="303213" indent="-303213" algn="l">
              <a:lnSpc>
                <a:spcPct val="90000"/>
              </a:lnSpc>
              <a:spcBef>
                <a:spcPts val="600"/>
              </a:spcBef>
              <a:buClrTx/>
              <a:buSzPct val="65000"/>
              <a:buFontTx/>
              <a:buNone/>
              <a:tabLst>
                <a:tab pos="303213" algn="l"/>
                <a:tab pos="407988" algn="l"/>
                <a:tab pos="857250" algn="l"/>
                <a:tab pos="1306513" algn="l"/>
                <a:tab pos="1755775" algn="l"/>
                <a:tab pos="2205038" algn="l"/>
                <a:tab pos="2654300" algn="l"/>
                <a:tab pos="3103563" algn="l"/>
                <a:tab pos="3552825" algn="l"/>
                <a:tab pos="4002088" algn="l"/>
                <a:tab pos="4451350" algn="l"/>
                <a:tab pos="4900613" algn="l"/>
                <a:tab pos="5349875" algn="l"/>
                <a:tab pos="5799138" algn="l"/>
                <a:tab pos="6248400" algn="l"/>
                <a:tab pos="6697663" algn="l"/>
                <a:tab pos="7146925" algn="l"/>
                <a:tab pos="7596188" algn="l"/>
                <a:tab pos="8045450" algn="l"/>
                <a:tab pos="8494713" algn="l"/>
                <a:tab pos="8943975" algn="l"/>
              </a:tabLst>
            </a:pPr>
            <a:endParaRPr lang="ru-RU" altLang="ru-RU" sz="1800" b="0" dirty="0" smtClean="0">
              <a:solidFill>
                <a:srgbClr val="C00000"/>
              </a:solidFill>
              <a:latin typeface="Tahoma" pitchFamily="34" charset="0"/>
            </a:endParaRPr>
          </a:p>
          <a:p>
            <a:pPr marL="303213" indent="-303213" algn="l">
              <a:lnSpc>
                <a:spcPct val="90000"/>
              </a:lnSpc>
              <a:spcBef>
                <a:spcPts val="600"/>
              </a:spcBef>
              <a:buClrTx/>
              <a:buSzPct val="65000"/>
              <a:buFontTx/>
              <a:buNone/>
              <a:tabLst>
                <a:tab pos="303213" algn="l"/>
                <a:tab pos="407988" algn="l"/>
                <a:tab pos="857250" algn="l"/>
                <a:tab pos="1306513" algn="l"/>
                <a:tab pos="1755775" algn="l"/>
                <a:tab pos="2205038" algn="l"/>
                <a:tab pos="2654300" algn="l"/>
                <a:tab pos="3103563" algn="l"/>
                <a:tab pos="3552825" algn="l"/>
                <a:tab pos="4002088" algn="l"/>
                <a:tab pos="4451350" algn="l"/>
                <a:tab pos="4900613" algn="l"/>
                <a:tab pos="5349875" algn="l"/>
                <a:tab pos="5799138" algn="l"/>
                <a:tab pos="6248400" algn="l"/>
                <a:tab pos="6697663" algn="l"/>
                <a:tab pos="7146925" algn="l"/>
                <a:tab pos="7596188" algn="l"/>
                <a:tab pos="8045450" algn="l"/>
                <a:tab pos="8494713" algn="l"/>
                <a:tab pos="8943975" algn="l"/>
              </a:tabLst>
            </a:pPr>
            <a:r>
              <a:rPr lang="ru-RU" altLang="ru-RU" sz="1800" b="0" dirty="0">
                <a:solidFill>
                  <a:srgbClr val="C00000"/>
                </a:solidFill>
                <a:latin typeface="Tahoma" pitchFamily="34" charset="0"/>
              </a:rPr>
              <a:t>	</a:t>
            </a:r>
            <a:r>
              <a:rPr lang="ru-RU" altLang="ru-RU" sz="1800" b="0" dirty="0" smtClean="0">
                <a:solidFill>
                  <a:srgbClr val="C00000"/>
                </a:solidFill>
                <a:latin typeface="Tahoma" pitchFamily="34" charset="0"/>
              </a:rPr>
              <a:t>Эти </a:t>
            </a:r>
            <a:r>
              <a:rPr lang="ru-RU" altLang="ru-RU" sz="1800" b="0" dirty="0">
                <a:solidFill>
                  <a:srgbClr val="C00000"/>
                </a:solidFill>
                <a:latin typeface="Tahoma" pitchFamily="34" charset="0"/>
              </a:rPr>
              <a:t>эксперименты подтверждали, что органические вещества имеют ту же природу, что и все простые вещества, и никакой жизненной силы для их образования не требуется.</a:t>
            </a:r>
            <a:r>
              <a:rPr lang="ru-RU" altLang="ru-RU" sz="2400" b="0" dirty="0">
                <a:solidFill>
                  <a:srgbClr val="C00000"/>
                </a:solidFill>
                <a:latin typeface="Tahom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5173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457200" y="107950"/>
            <a:ext cx="8229600" cy="1312863"/>
          </a:xfrm>
          <a:prstGeom prst="rect">
            <a:avLst/>
          </a:prstGeom>
          <a:noFill/>
          <a:ln w="9360">
            <a:solidFill>
              <a:srgbClr val="F1F0F4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altLang="ru-RU" sz="4000" b="1">
                <a:solidFill>
                  <a:srgbClr val="783A7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Что общего в составе </a:t>
            </a:r>
            <a:br>
              <a:rPr lang="ru-RU" altLang="ru-RU" sz="4000" b="1">
                <a:solidFill>
                  <a:srgbClr val="783A7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sz="4000" b="1">
                <a:solidFill>
                  <a:srgbClr val="783A7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органических веществ?</a:t>
            </a: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539750" y="1484313"/>
            <a:ext cx="3932238" cy="4389437"/>
          </a:xfrm>
          <a:prstGeom prst="rect">
            <a:avLst/>
          </a:prstGeom>
          <a:noFill/>
          <a:ln w="9360">
            <a:solidFill>
              <a:srgbClr val="F1F0F4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82880" tIns="91440"/>
          <a:lstStyle>
            <a:lvl1pPr marL="265113" indent="-225425">
              <a:tabLst>
                <a:tab pos="265113" algn="l"/>
                <a:tab pos="712788" algn="l"/>
                <a:tab pos="1162050" algn="l"/>
                <a:tab pos="1611313" algn="l"/>
                <a:tab pos="2060575" algn="l"/>
                <a:tab pos="2509838" algn="l"/>
                <a:tab pos="2959100" algn="l"/>
                <a:tab pos="3408363" algn="l"/>
                <a:tab pos="3857625" algn="l"/>
                <a:tab pos="4306888" algn="l"/>
                <a:tab pos="4756150" algn="l"/>
                <a:tab pos="5205413" algn="l"/>
                <a:tab pos="5654675" algn="l"/>
                <a:tab pos="6103938" algn="l"/>
                <a:tab pos="6553200" algn="l"/>
                <a:tab pos="7002463" algn="l"/>
                <a:tab pos="7451725" algn="l"/>
                <a:tab pos="7900988" algn="l"/>
                <a:tab pos="8350250" algn="l"/>
                <a:tab pos="8799513" algn="l"/>
                <a:tab pos="9248775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>
              <a:tabLst>
                <a:tab pos="265113" algn="l"/>
                <a:tab pos="712788" algn="l"/>
                <a:tab pos="1162050" algn="l"/>
                <a:tab pos="1611313" algn="l"/>
                <a:tab pos="2060575" algn="l"/>
                <a:tab pos="2509838" algn="l"/>
                <a:tab pos="2959100" algn="l"/>
                <a:tab pos="3408363" algn="l"/>
                <a:tab pos="3857625" algn="l"/>
                <a:tab pos="4306888" algn="l"/>
                <a:tab pos="4756150" algn="l"/>
                <a:tab pos="5205413" algn="l"/>
                <a:tab pos="5654675" algn="l"/>
                <a:tab pos="6103938" algn="l"/>
                <a:tab pos="6553200" algn="l"/>
                <a:tab pos="7002463" algn="l"/>
                <a:tab pos="7451725" algn="l"/>
                <a:tab pos="7900988" algn="l"/>
                <a:tab pos="8350250" algn="l"/>
                <a:tab pos="8799513" algn="l"/>
                <a:tab pos="9248775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>
              <a:tabLst>
                <a:tab pos="265113" algn="l"/>
                <a:tab pos="712788" algn="l"/>
                <a:tab pos="1162050" algn="l"/>
                <a:tab pos="1611313" algn="l"/>
                <a:tab pos="2060575" algn="l"/>
                <a:tab pos="2509838" algn="l"/>
                <a:tab pos="2959100" algn="l"/>
                <a:tab pos="3408363" algn="l"/>
                <a:tab pos="3857625" algn="l"/>
                <a:tab pos="4306888" algn="l"/>
                <a:tab pos="4756150" algn="l"/>
                <a:tab pos="5205413" algn="l"/>
                <a:tab pos="5654675" algn="l"/>
                <a:tab pos="6103938" algn="l"/>
                <a:tab pos="6553200" algn="l"/>
                <a:tab pos="7002463" algn="l"/>
                <a:tab pos="7451725" algn="l"/>
                <a:tab pos="7900988" algn="l"/>
                <a:tab pos="8350250" algn="l"/>
                <a:tab pos="8799513" algn="l"/>
                <a:tab pos="9248775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>
              <a:tabLst>
                <a:tab pos="265113" algn="l"/>
                <a:tab pos="712788" algn="l"/>
                <a:tab pos="1162050" algn="l"/>
                <a:tab pos="1611313" algn="l"/>
                <a:tab pos="2060575" algn="l"/>
                <a:tab pos="2509838" algn="l"/>
                <a:tab pos="2959100" algn="l"/>
                <a:tab pos="3408363" algn="l"/>
                <a:tab pos="3857625" algn="l"/>
                <a:tab pos="4306888" algn="l"/>
                <a:tab pos="4756150" algn="l"/>
                <a:tab pos="5205413" algn="l"/>
                <a:tab pos="5654675" algn="l"/>
                <a:tab pos="6103938" algn="l"/>
                <a:tab pos="6553200" algn="l"/>
                <a:tab pos="7002463" algn="l"/>
                <a:tab pos="7451725" algn="l"/>
                <a:tab pos="7900988" algn="l"/>
                <a:tab pos="8350250" algn="l"/>
                <a:tab pos="8799513" algn="l"/>
                <a:tab pos="9248775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>
              <a:tabLst>
                <a:tab pos="265113" algn="l"/>
                <a:tab pos="712788" algn="l"/>
                <a:tab pos="1162050" algn="l"/>
                <a:tab pos="1611313" algn="l"/>
                <a:tab pos="2060575" algn="l"/>
                <a:tab pos="2509838" algn="l"/>
                <a:tab pos="2959100" algn="l"/>
                <a:tab pos="3408363" algn="l"/>
                <a:tab pos="3857625" algn="l"/>
                <a:tab pos="4306888" algn="l"/>
                <a:tab pos="4756150" algn="l"/>
                <a:tab pos="5205413" algn="l"/>
                <a:tab pos="5654675" algn="l"/>
                <a:tab pos="6103938" algn="l"/>
                <a:tab pos="6553200" algn="l"/>
                <a:tab pos="7002463" algn="l"/>
                <a:tab pos="7451725" algn="l"/>
                <a:tab pos="7900988" algn="l"/>
                <a:tab pos="8350250" algn="l"/>
                <a:tab pos="8799513" algn="l"/>
                <a:tab pos="9248775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265113" algn="l"/>
                <a:tab pos="712788" algn="l"/>
                <a:tab pos="1162050" algn="l"/>
                <a:tab pos="1611313" algn="l"/>
                <a:tab pos="2060575" algn="l"/>
                <a:tab pos="2509838" algn="l"/>
                <a:tab pos="2959100" algn="l"/>
                <a:tab pos="3408363" algn="l"/>
                <a:tab pos="3857625" algn="l"/>
                <a:tab pos="4306888" algn="l"/>
                <a:tab pos="4756150" algn="l"/>
                <a:tab pos="5205413" algn="l"/>
                <a:tab pos="5654675" algn="l"/>
                <a:tab pos="6103938" algn="l"/>
                <a:tab pos="6553200" algn="l"/>
                <a:tab pos="7002463" algn="l"/>
                <a:tab pos="7451725" algn="l"/>
                <a:tab pos="7900988" algn="l"/>
                <a:tab pos="8350250" algn="l"/>
                <a:tab pos="8799513" algn="l"/>
                <a:tab pos="9248775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265113" algn="l"/>
                <a:tab pos="712788" algn="l"/>
                <a:tab pos="1162050" algn="l"/>
                <a:tab pos="1611313" algn="l"/>
                <a:tab pos="2060575" algn="l"/>
                <a:tab pos="2509838" algn="l"/>
                <a:tab pos="2959100" algn="l"/>
                <a:tab pos="3408363" algn="l"/>
                <a:tab pos="3857625" algn="l"/>
                <a:tab pos="4306888" algn="l"/>
                <a:tab pos="4756150" algn="l"/>
                <a:tab pos="5205413" algn="l"/>
                <a:tab pos="5654675" algn="l"/>
                <a:tab pos="6103938" algn="l"/>
                <a:tab pos="6553200" algn="l"/>
                <a:tab pos="7002463" algn="l"/>
                <a:tab pos="7451725" algn="l"/>
                <a:tab pos="7900988" algn="l"/>
                <a:tab pos="8350250" algn="l"/>
                <a:tab pos="8799513" algn="l"/>
                <a:tab pos="9248775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265113" algn="l"/>
                <a:tab pos="712788" algn="l"/>
                <a:tab pos="1162050" algn="l"/>
                <a:tab pos="1611313" algn="l"/>
                <a:tab pos="2060575" algn="l"/>
                <a:tab pos="2509838" algn="l"/>
                <a:tab pos="2959100" algn="l"/>
                <a:tab pos="3408363" algn="l"/>
                <a:tab pos="3857625" algn="l"/>
                <a:tab pos="4306888" algn="l"/>
                <a:tab pos="4756150" algn="l"/>
                <a:tab pos="5205413" algn="l"/>
                <a:tab pos="5654675" algn="l"/>
                <a:tab pos="6103938" algn="l"/>
                <a:tab pos="6553200" algn="l"/>
                <a:tab pos="7002463" algn="l"/>
                <a:tab pos="7451725" algn="l"/>
                <a:tab pos="7900988" algn="l"/>
                <a:tab pos="8350250" algn="l"/>
                <a:tab pos="8799513" algn="l"/>
                <a:tab pos="9248775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265113" algn="l"/>
                <a:tab pos="712788" algn="l"/>
                <a:tab pos="1162050" algn="l"/>
                <a:tab pos="1611313" algn="l"/>
                <a:tab pos="2060575" algn="l"/>
                <a:tab pos="2509838" algn="l"/>
                <a:tab pos="2959100" algn="l"/>
                <a:tab pos="3408363" algn="l"/>
                <a:tab pos="3857625" algn="l"/>
                <a:tab pos="4306888" algn="l"/>
                <a:tab pos="4756150" algn="l"/>
                <a:tab pos="5205413" algn="l"/>
                <a:tab pos="5654675" algn="l"/>
                <a:tab pos="6103938" algn="l"/>
                <a:tab pos="6553200" algn="l"/>
                <a:tab pos="7002463" algn="l"/>
                <a:tab pos="7451725" algn="l"/>
                <a:tab pos="7900988" algn="l"/>
                <a:tab pos="8350250" algn="l"/>
                <a:tab pos="8799513" algn="l"/>
                <a:tab pos="9248775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ts val="700"/>
              </a:spcBef>
              <a:buClrTx/>
              <a:buSzPct val="65000"/>
              <a:buFontTx/>
              <a:buNone/>
            </a:pPr>
            <a:r>
              <a:rPr lang="ru-RU" altLang="ru-RU" sz="2800" b="1">
                <a:solidFill>
                  <a:srgbClr val="A04DA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Органические вещества</a:t>
            </a:r>
          </a:p>
          <a:p>
            <a:pPr>
              <a:lnSpc>
                <a:spcPct val="90000"/>
              </a:lnSpc>
              <a:spcBef>
                <a:spcPts val="750"/>
              </a:spcBef>
              <a:buClr>
                <a:srgbClr val="5454C6"/>
              </a:buClr>
              <a:buSzPct val="65000"/>
              <a:buFont typeface="Wingdings" pitchFamily="2" charset="2"/>
              <a:buChar char=""/>
            </a:pPr>
            <a:r>
              <a:rPr lang="en-US" altLang="ru-RU" sz="3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altLang="ru-RU" sz="3000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>
              <a:lnSpc>
                <a:spcPct val="90000"/>
              </a:lnSpc>
              <a:spcBef>
                <a:spcPts val="750"/>
              </a:spcBef>
              <a:buClr>
                <a:srgbClr val="5454C6"/>
              </a:buClr>
              <a:buSzPct val="65000"/>
              <a:buFont typeface="Wingdings" pitchFamily="2" charset="2"/>
              <a:buChar char=""/>
            </a:pPr>
            <a:r>
              <a:rPr lang="en-US" altLang="ru-RU" sz="3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ru-RU" sz="3000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ru-RU" sz="3000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altLang="ru-RU" sz="3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OH</a:t>
            </a:r>
          </a:p>
          <a:p>
            <a:pPr>
              <a:lnSpc>
                <a:spcPct val="90000"/>
              </a:lnSpc>
              <a:spcBef>
                <a:spcPts val="750"/>
              </a:spcBef>
              <a:buClr>
                <a:srgbClr val="5454C6"/>
              </a:buClr>
              <a:buSzPct val="65000"/>
              <a:buFont typeface="Wingdings" pitchFamily="2" charset="2"/>
              <a:buChar char=""/>
            </a:pPr>
            <a:r>
              <a:rPr lang="en-US" altLang="ru-RU" sz="3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ru-RU" sz="3000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3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ru-RU" sz="3000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>
              <a:lnSpc>
                <a:spcPct val="90000"/>
              </a:lnSpc>
              <a:spcBef>
                <a:spcPts val="750"/>
              </a:spcBef>
              <a:buClr>
                <a:srgbClr val="5454C6"/>
              </a:buClr>
              <a:buSzPct val="65000"/>
              <a:buFont typeface="Wingdings" pitchFamily="2" charset="2"/>
              <a:buChar char=""/>
            </a:pPr>
            <a:r>
              <a:rPr lang="en-US" altLang="ru-RU" sz="3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ru-RU" sz="3000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altLang="ru-RU" sz="3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ru-RU" sz="3000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altLang="ru-RU" sz="3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ru-RU" sz="3000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>
              <a:lnSpc>
                <a:spcPct val="90000"/>
              </a:lnSpc>
              <a:spcBef>
                <a:spcPts val="750"/>
              </a:spcBef>
              <a:buClr>
                <a:srgbClr val="5454C6"/>
              </a:buClr>
              <a:buSzPct val="65000"/>
              <a:buFont typeface="Wingdings" pitchFamily="2" charset="2"/>
              <a:buChar char=""/>
            </a:pPr>
            <a:r>
              <a:rPr lang="en-US" altLang="ru-RU" sz="3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ru-RU" sz="3000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altLang="ru-RU" sz="3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ru-RU" sz="3000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altLang="ru-RU" sz="3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altLang="ru-RU" sz="3000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>
              <a:lnSpc>
                <a:spcPct val="90000"/>
              </a:lnSpc>
              <a:spcBef>
                <a:spcPts val="700"/>
              </a:spcBef>
              <a:buClr>
                <a:srgbClr val="5454C6"/>
              </a:buClr>
              <a:buSzPct val="65000"/>
              <a:buFont typeface="Wingdings" pitchFamily="2" charset="2"/>
              <a:buChar char=""/>
            </a:pPr>
            <a:r>
              <a:rPr lang="en-US" altLang="ru-RU" sz="3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altLang="ru-RU" sz="3000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3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COOH</a:t>
            </a:r>
            <a:r>
              <a:rPr lang="ru-RU" altLang="ru-RU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altLang="ru-RU" sz="28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4679950" y="1550988"/>
            <a:ext cx="3930650" cy="4389437"/>
          </a:xfrm>
          <a:prstGeom prst="rect">
            <a:avLst/>
          </a:prstGeom>
          <a:noFill/>
          <a:ln w="9360">
            <a:solidFill>
              <a:srgbClr val="F1F0F4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82880" tIns="91440"/>
          <a:lstStyle>
            <a:lvl1pPr marL="342900" indent="-303213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ts val="750"/>
              </a:spcBef>
              <a:buClrTx/>
              <a:buSzPct val="65000"/>
              <a:buFontTx/>
              <a:buNone/>
            </a:pPr>
            <a:r>
              <a:rPr lang="ru-RU" altLang="ru-RU" sz="3000" b="1">
                <a:solidFill>
                  <a:srgbClr val="A04DA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Неорганические вещества</a:t>
            </a:r>
          </a:p>
          <a:p>
            <a:pPr>
              <a:lnSpc>
                <a:spcPct val="90000"/>
              </a:lnSpc>
              <a:spcBef>
                <a:spcPts val="750"/>
              </a:spcBef>
              <a:buClr>
                <a:srgbClr val="5F5F5F"/>
              </a:buClr>
              <a:buSzPct val="65000"/>
              <a:buFont typeface="Wingdings" pitchFamily="2" charset="2"/>
              <a:buChar char=""/>
            </a:pPr>
            <a:r>
              <a:rPr lang="en-US" altLang="ru-RU" sz="3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</a:t>
            </a:r>
            <a:r>
              <a:rPr lang="en-US" altLang="ru-RU" sz="3000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2</a:t>
            </a:r>
          </a:p>
          <a:p>
            <a:pPr>
              <a:lnSpc>
                <a:spcPct val="90000"/>
              </a:lnSpc>
              <a:spcBef>
                <a:spcPts val="750"/>
              </a:spcBef>
              <a:buClr>
                <a:srgbClr val="5F5F5F"/>
              </a:buClr>
              <a:buSzPct val="65000"/>
              <a:buFont typeface="Wingdings" pitchFamily="2" charset="2"/>
              <a:buChar char=""/>
            </a:pPr>
            <a:r>
              <a:rPr lang="en-US" altLang="ru-RU" sz="3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Ca(OH)</a:t>
            </a:r>
            <a:r>
              <a:rPr lang="en-US" altLang="ru-RU" sz="3000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2</a:t>
            </a:r>
          </a:p>
          <a:p>
            <a:pPr>
              <a:lnSpc>
                <a:spcPct val="90000"/>
              </a:lnSpc>
              <a:spcBef>
                <a:spcPts val="750"/>
              </a:spcBef>
              <a:buClr>
                <a:srgbClr val="5F5F5F"/>
              </a:buClr>
              <a:buSzPct val="65000"/>
              <a:buFont typeface="Wingdings" pitchFamily="2" charset="2"/>
              <a:buChar char=""/>
            </a:pPr>
            <a:r>
              <a:rPr lang="en-US" altLang="ru-RU" sz="3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H</a:t>
            </a:r>
            <a:r>
              <a:rPr lang="en-US" altLang="ru-RU" sz="3000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2</a:t>
            </a:r>
            <a:r>
              <a:rPr lang="en-US" altLang="ru-RU" sz="3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CO</a:t>
            </a:r>
            <a:r>
              <a:rPr lang="en-US" altLang="ru-RU" sz="3000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3</a:t>
            </a:r>
          </a:p>
          <a:p>
            <a:pPr>
              <a:lnSpc>
                <a:spcPct val="90000"/>
              </a:lnSpc>
              <a:spcBef>
                <a:spcPts val="750"/>
              </a:spcBef>
              <a:buClr>
                <a:srgbClr val="5F5F5F"/>
              </a:buClr>
              <a:buSzPct val="65000"/>
              <a:buFont typeface="Wingdings" pitchFamily="2" charset="2"/>
              <a:buChar char=""/>
            </a:pPr>
            <a:r>
              <a:rPr lang="en-US" altLang="ru-RU" sz="3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CO</a:t>
            </a:r>
            <a:r>
              <a:rPr lang="en-US" altLang="ru-RU" sz="3000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2</a:t>
            </a:r>
          </a:p>
          <a:p>
            <a:pPr>
              <a:lnSpc>
                <a:spcPct val="90000"/>
              </a:lnSpc>
              <a:spcBef>
                <a:spcPts val="750"/>
              </a:spcBef>
              <a:buClr>
                <a:srgbClr val="5F5F5F"/>
              </a:buClr>
              <a:buSzPct val="65000"/>
              <a:buFont typeface="Wingdings" pitchFamily="2" charset="2"/>
              <a:buChar char=""/>
            </a:pPr>
            <a:r>
              <a:rPr lang="en-US" altLang="ru-RU" sz="3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NaCl</a:t>
            </a:r>
          </a:p>
          <a:p>
            <a:pPr>
              <a:lnSpc>
                <a:spcPct val="90000"/>
              </a:lnSpc>
              <a:spcBef>
                <a:spcPts val="750"/>
              </a:spcBef>
              <a:buClr>
                <a:srgbClr val="5F5F5F"/>
              </a:buClr>
              <a:buSzPct val="65000"/>
              <a:buFont typeface="Wingdings" pitchFamily="2" charset="2"/>
              <a:buChar char=""/>
            </a:pPr>
            <a:r>
              <a:rPr lang="en-US" altLang="ru-RU" sz="3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Fe</a:t>
            </a:r>
          </a:p>
        </p:txBody>
      </p:sp>
    </p:spTree>
    <p:extLst>
      <p:ext uri="{BB962C8B-B14F-4D97-AF65-F5344CB8AC3E}">
        <p14:creationId xmlns:p14="http://schemas.microsoft.com/office/powerpoint/2010/main" val="32177355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323850" y="333375"/>
            <a:ext cx="8456613" cy="6151563"/>
            <a:chOff x="204" y="210"/>
            <a:chExt cx="5327" cy="3875"/>
          </a:xfrm>
        </p:grpSpPr>
        <p:pic>
          <p:nvPicPr>
            <p:cNvPr id="1126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3" r="2298" b="1988"/>
            <a:stretch>
              <a:fillRect/>
            </a:stretch>
          </p:blipFill>
          <p:spPr bwMode="auto">
            <a:xfrm>
              <a:off x="204" y="210"/>
              <a:ext cx="5327" cy="3875"/>
            </a:xfrm>
            <a:prstGeom prst="rect">
              <a:avLst/>
            </a:prstGeom>
            <a:noFill/>
            <a:ln w="38160">
              <a:solidFill>
                <a:srgbClr val="452E1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3203" r="2298" b="1988"/>
                    <a:stretch>
                      <a:fillRect/>
                    </a:stretch>
                  </a:blip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1268" name="Text Box 4"/>
            <p:cNvSpPr txBox="1">
              <a:spLocks noChangeArrowheads="1"/>
            </p:cNvSpPr>
            <p:nvPr/>
          </p:nvSpPr>
          <p:spPr bwMode="auto">
            <a:xfrm>
              <a:off x="204" y="210"/>
              <a:ext cx="5327" cy="3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071887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107504" y="260350"/>
            <a:ext cx="8568952" cy="1095375"/>
          </a:xfrm>
          <a:prstGeom prst="rect">
            <a:avLst/>
          </a:prstGeom>
          <a:noFill/>
          <a:ln w="9360">
            <a:solidFill>
              <a:srgbClr val="452E1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46160" tIns="9144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spcBef>
                <a:spcPts val="800"/>
              </a:spcBef>
              <a:buClrTx/>
              <a:buSzPct val="65000"/>
              <a:buFontTx/>
              <a:buNone/>
            </a:pPr>
            <a:endParaRPr lang="ru-RU" alt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algn="ctr">
              <a:spcBef>
                <a:spcPts val="800"/>
              </a:spcBef>
              <a:buClrTx/>
              <a:buSzPct val="65000"/>
              <a:buFontTx/>
              <a:buNone/>
            </a:pPr>
            <a:r>
              <a:rPr lang="ru-RU" alt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1</a:t>
            </a:r>
            <a:r>
              <a:rPr lang="ru-RU" alt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) Многочисленность </a:t>
            </a:r>
            <a:r>
              <a:rPr lang="ru-RU" alt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органических веществ</a:t>
            </a:r>
          </a:p>
          <a:p>
            <a:pPr algn="ctr">
              <a:spcBef>
                <a:spcPts val="800"/>
              </a:spcBef>
              <a:buClrTx/>
              <a:buSzPct val="65000"/>
              <a:buFontTx/>
              <a:buNone/>
            </a:pPr>
            <a:endParaRPr lang="ru-RU" alt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251520" y="1447800"/>
            <a:ext cx="4287143" cy="348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82880" tIns="91440"/>
          <a:lstStyle>
            <a:lvl1pPr marL="265113" indent="-225425">
              <a:tabLst>
                <a:tab pos="265113" algn="l"/>
                <a:tab pos="712788" algn="l"/>
                <a:tab pos="1162050" algn="l"/>
                <a:tab pos="1611313" algn="l"/>
                <a:tab pos="2060575" algn="l"/>
                <a:tab pos="2509838" algn="l"/>
                <a:tab pos="2959100" algn="l"/>
                <a:tab pos="3408363" algn="l"/>
                <a:tab pos="3857625" algn="l"/>
                <a:tab pos="4306888" algn="l"/>
                <a:tab pos="4756150" algn="l"/>
                <a:tab pos="5205413" algn="l"/>
                <a:tab pos="5654675" algn="l"/>
                <a:tab pos="6103938" algn="l"/>
                <a:tab pos="6553200" algn="l"/>
                <a:tab pos="7002463" algn="l"/>
                <a:tab pos="7451725" algn="l"/>
                <a:tab pos="7900988" algn="l"/>
                <a:tab pos="8350250" algn="l"/>
                <a:tab pos="8799513" algn="l"/>
                <a:tab pos="9248775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>
              <a:tabLst>
                <a:tab pos="265113" algn="l"/>
                <a:tab pos="712788" algn="l"/>
                <a:tab pos="1162050" algn="l"/>
                <a:tab pos="1611313" algn="l"/>
                <a:tab pos="2060575" algn="l"/>
                <a:tab pos="2509838" algn="l"/>
                <a:tab pos="2959100" algn="l"/>
                <a:tab pos="3408363" algn="l"/>
                <a:tab pos="3857625" algn="l"/>
                <a:tab pos="4306888" algn="l"/>
                <a:tab pos="4756150" algn="l"/>
                <a:tab pos="5205413" algn="l"/>
                <a:tab pos="5654675" algn="l"/>
                <a:tab pos="6103938" algn="l"/>
                <a:tab pos="6553200" algn="l"/>
                <a:tab pos="7002463" algn="l"/>
                <a:tab pos="7451725" algn="l"/>
                <a:tab pos="7900988" algn="l"/>
                <a:tab pos="8350250" algn="l"/>
                <a:tab pos="8799513" algn="l"/>
                <a:tab pos="9248775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>
              <a:tabLst>
                <a:tab pos="265113" algn="l"/>
                <a:tab pos="712788" algn="l"/>
                <a:tab pos="1162050" algn="l"/>
                <a:tab pos="1611313" algn="l"/>
                <a:tab pos="2060575" algn="l"/>
                <a:tab pos="2509838" algn="l"/>
                <a:tab pos="2959100" algn="l"/>
                <a:tab pos="3408363" algn="l"/>
                <a:tab pos="3857625" algn="l"/>
                <a:tab pos="4306888" algn="l"/>
                <a:tab pos="4756150" algn="l"/>
                <a:tab pos="5205413" algn="l"/>
                <a:tab pos="5654675" algn="l"/>
                <a:tab pos="6103938" algn="l"/>
                <a:tab pos="6553200" algn="l"/>
                <a:tab pos="7002463" algn="l"/>
                <a:tab pos="7451725" algn="l"/>
                <a:tab pos="7900988" algn="l"/>
                <a:tab pos="8350250" algn="l"/>
                <a:tab pos="8799513" algn="l"/>
                <a:tab pos="9248775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>
              <a:tabLst>
                <a:tab pos="265113" algn="l"/>
                <a:tab pos="712788" algn="l"/>
                <a:tab pos="1162050" algn="l"/>
                <a:tab pos="1611313" algn="l"/>
                <a:tab pos="2060575" algn="l"/>
                <a:tab pos="2509838" algn="l"/>
                <a:tab pos="2959100" algn="l"/>
                <a:tab pos="3408363" algn="l"/>
                <a:tab pos="3857625" algn="l"/>
                <a:tab pos="4306888" algn="l"/>
                <a:tab pos="4756150" algn="l"/>
                <a:tab pos="5205413" algn="l"/>
                <a:tab pos="5654675" algn="l"/>
                <a:tab pos="6103938" algn="l"/>
                <a:tab pos="6553200" algn="l"/>
                <a:tab pos="7002463" algn="l"/>
                <a:tab pos="7451725" algn="l"/>
                <a:tab pos="7900988" algn="l"/>
                <a:tab pos="8350250" algn="l"/>
                <a:tab pos="8799513" algn="l"/>
                <a:tab pos="9248775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>
              <a:tabLst>
                <a:tab pos="265113" algn="l"/>
                <a:tab pos="712788" algn="l"/>
                <a:tab pos="1162050" algn="l"/>
                <a:tab pos="1611313" algn="l"/>
                <a:tab pos="2060575" algn="l"/>
                <a:tab pos="2509838" algn="l"/>
                <a:tab pos="2959100" algn="l"/>
                <a:tab pos="3408363" algn="l"/>
                <a:tab pos="3857625" algn="l"/>
                <a:tab pos="4306888" algn="l"/>
                <a:tab pos="4756150" algn="l"/>
                <a:tab pos="5205413" algn="l"/>
                <a:tab pos="5654675" algn="l"/>
                <a:tab pos="6103938" algn="l"/>
                <a:tab pos="6553200" algn="l"/>
                <a:tab pos="7002463" algn="l"/>
                <a:tab pos="7451725" algn="l"/>
                <a:tab pos="7900988" algn="l"/>
                <a:tab pos="8350250" algn="l"/>
                <a:tab pos="8799513" algn="l"/>
                <a:tab pos="9248775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265113" algn="l"/>
                <a:tab pos="712788" algn="l"/>
                <a:tab pos="1162050" algn="l"/>
                <a:tab pos="1611313" algn="l"/>
                <a:tab pos="2060575" algn="l"/>
                <a:tab pos="2509838" algn="l"/>
                <a:tab pos="2959100" algn="l"/>
                <a:tab pos="3408363" algn="l"/>
                <a:tab pos="3857625" algn="l"/>
                <a:tab pos="4306888" algn="l"/>
                <a:tab pos="4756150" algn="l"/>
                <a:tab pos="5205413" algn="l"/>
                <a:tab pos="5654675" algn="l"/>
                <a:tab pos="6103938" algn="l"/>
                <a:tab pos="6553200" algn="l"/>
                <a:tab pos="7002463" algn="l"/>
                <a:tab pos="7451725" algn="l"/>
                <a:tab pos="7900988" algn="l"/>
                <a:tab pos="8350250" algn="l"/>
                <a:tab pos="8799513" algn="l"/>
                <a:tab pos="9248775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265113" algn="l"/>
                <a:tab pos="712788" algn="l"/>
                <a:tab pos="1162050" algn="l"/>
                <a:tab pos="1611313" algn="l"/>
                <a:tab pos="2060575" algn="l"/>
                <a:tab pos="2509838" algn="l"/>
                <a:tab pos="2959100" algn="l"/>
                <a:tab pos="3408363" algn="l"/>
                <a:tab pos="3857625" algn="l"/>
                <a:tab pos="4306888" algn="l"/>
                <a:tab pos="4756150" algn="l"/>
                <a:tab pos="5205413" algn="l"/>
                <a:tab pos="5654675" algn="l"/>
                <a:tab pos="6103938" algn="l"/>
                <a:tab pos="6553200" algn="l"/>
                <a:tab pos="7002463" algn="l"/>
                <a:tab pos="7451725" algn="l"/>
                <a:tab pos="7900988" algn="l"/>
                <a:tab pos="8350250" algn="l"/>
                <a:tab pos="8799513" algn="l"/>
                <a:tab pos="9248775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265113" algn="l"/>
                <a:tab pos="712788" algn="l"/>
                <a:tab pos="1162050" algn="l"/>
                <a:tab pos="1611313" algn="l"/>
                <a:tab pos="2060575" algn="l"/>
                <a:tab pos="2509838" algn="l"/>
                <a:tab pos="2959100" algn="l"/>
                <a:tab pos="3408363" algn="l"/>
                <a:tab pos="3857625" algn="l"/>
                <a:tab pos="4306888" algn="l"/>
                <a:tab pos="4756150" algn="l"/>
                <a:tab pos="5205413" algn="l"/>
                <a:tab pos="5654675" algn="l"/>
                <a:tab pos="6103938" algn="l"/>
                <a:tab pos="6553200" algn="l"/>
                <a:tab pos="7002463" algn="l"/>
                <a:tab pos="7451725" algn="l"/>
                <a:tab pos="7900988" algn="l"/>
                <a:tab pos="8350250" algn="l"/>
                <a:tab pos="8799513" algn="l"/>
                <a:tab pos="9248775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265113" algn="l"/>
                <a:tab pos="712788" algn="l"/>
                <a:tab pos="1162050" algn="l"/>
                <a:tab pos="1611313" algn="l"/>
                <a:tab pos="2060575" algn="l"/>
                <a:tab pos="2509838" algn="l"/>
                <a:tab pos="2959100" algn="l"/>
                <a:tab pos="3408363" algn="l"/>
                <a:tab pos="3857625" algn="l"/>
                <a:tab pos="4306888" algn="l"/>
                <a:tab pos="4756150" algn="l"/>
                <a:tab pos="5205413" algn="l"/>
                <a:tab pos="5654675" algn="l"/>
                <a:tab pos="6103938" algn="l"/>
                <a:tab pos="6553200" algn="l"/>
                <a:tab pos="7002463" algn="l"/>
                <a:tab pos="7451725" algn="l"/>
                <a:tab pos="7900988" algn="l"/>
                <a:tab pos="8350250" algn="l"/>
                <a:tab pos="8799513" algn="l"/>
                <a:tab pos="9248775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spcBef>
                <a:spcPts val="800"/>
              </a:spcBef>
              <a:buClrTx/>
              <a:buSzPct val="65000"/>
              <a:buFontTx/>
              <a:buNone/>
            </a:pPr>
            <a: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Органические вещества -</a:t>
            </a:r>
            <a:b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</a:br>
            <a:r>
              <a:rPr lang="ru-RU" altLang="ru-RU" sz="16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/>
            </a:r>
            <a:br>
              <a:rPr lang="ru-RU" altLang="ru-RU" sz="16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</a:br>
            <a: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более 25 млн.</a:t>
            </a:r>
          </a:p>
          <a:p>
            <a:pPr>
              <a:spcBef>
                <a:spcPts val="800"/>
              </a:spcBef>
              <a:buClrTx/>
              <a:buSzPct val="65000"/>
              <a:buFontTx/>
              <a:buNone/>
            </a:pPr>
            <a:endParaRPr lang="ru-RU" altLang="ru-RU" sz="320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4356101" y="1447800"/>
            <a:ext cx="3816300" cy="348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82880" tIns="91440"/>
          <a:lstStyle>
            <a:lvl1pPr marL="228600" indent="-228600">
              <a:tabLst>
                <a:tab pos="228600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>
              <a:tabLst>
                <a:tab pos="228600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>
              <a:tabLst>
                <a:tab pos="228600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>
              <a:tabLst>
                <a:tab pos="228600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>
              <a:tabLst>
                <a:tab pos="228600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228600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228600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228600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228600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marL="0" indent="0">
              <a:spcBef>
                <a:spcPts val="800"/>
              </a:spcBef>
              <a:buClr>
                <a:srgbClr val="5454C6"/>
              </a:buClr>
              <a:buSzPct val="65000"/>
            </a:pPr>
            <a: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Неорганические вещества -</a:t>
            </a:r>
            <a:b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</a:br>
            <a:r>
              <a:rPr lang="ru-RU" altLang="ru-RU" sz="16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/>
            </a:r>
            <a:br>
              <a:rPr lang="ru-RU" altLang="ru-RU" sz="16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</a:br>
            <a:r>
              <a:rPr lang="ru-RU" altLang="ru-RU" sz="320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около 600 тыс.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3357563"/>
            <a:ext cx="3708400" cy="284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3357563"/>
            <a:ext cx="3816301" cy="28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73441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503238" y="4241800"/>
            <a:ext cx="8183562" cy="2211388"/>
          </a:xfrm>
          <a:prstGeom prst="rect">
            <a:avLst/>
          </a:prstGeom>
          <a:noFill/>
          <a:ln w="9360">
            <a:solidFill>
              <a:srgbClr val="452E1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altLang="ru-RU" sz="37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altLang="ru-RU" sz="37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sz="37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altLang="ru-RU" sz="37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sz="37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altLang="ru-RU" sz="37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2) Органические вещества горючи</a:t>
            </a:r>
          </a:p>
        </p:txBody>
      </p:sp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539750" y="620713"/>
            <a:ext cx="2906713" cy="2278062"/>
            <a:chOff x="340" y="391"/>
            <a:chExt cx="1831" cy="1435"/>
          </a:xfrm>
        </p:grpSpPr>
        <p:pic>
          <p:nvPicPr>
            <p:cNvPr id="1331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391"/>
              <a:ext cx="1831" cy="14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3316" name="Text Box 4"/>
            <p:cNvSpPr txBox="1">
              <a:spLocks noChangeArrowheads="1"/>
            </p:cNvSpPr>
            <p:nvPr/>
          </p:nvSpPr>
          <p:spPr bwMode="auto">
            <a:xfrm>
              <a:off x="340" y="391"/>
              <a:ext cx="1831" cy="14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286125"/>
            <a:ext cx="2928937" cy="237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857250"/>
            <a:ext cx="3714750" cy="480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74674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395536" y="4825999"/>
            <a:ext cx="8280920" cy="763241"/>
          </a:xfrm>
          <a:prstGeom prst="rect">
            <a:avLst/>
          </a:prstGeom>
          <a:noFill/>
          <a:ln w="9360">
            <a:solidFill>
              <a:srgbClr val="452E1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altLang="ru-RU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3) Обугливаются при нагревании</a:t>
            </a:r>
          </a:p>
        </p:txBody>
      </p:sp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669925" y="1125538"/>
            <a:ext cx="3071813" cy="2797175"/>
            <a:chOff x="422" y="709"/>
            <a:chExt cx="1935" cy="1762"/>
          </a:xfrm>
        </p:grpSpPr>
        <p:pic>
          <p:nvPicPr>
            <p:cNvPr id="1433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" y="709"/>
              <a:ext cx="1935" cy="17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4340" name="Text Box 4"/>
            <p:cNvSpPr txBox="1">
              <a:spLocks noChangeArrowheads="1"/>
            </p:cNvSpPr>
            <p:nvPr/>
          </p:nvSpPr>
          <p:spPr bwMode="auto">
            <a:xfrm>
              <a:off x="422" y="709"/>
              <a:ext cx="1935" cy="17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208088"/>
            <a:ext cx="2808287" cy="293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50802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1034</TotalTime>
  <Words>823</Words>
  <Application>Microsoft Office PowerPoint</Application>
  <PresentationFormat>Экран (4:3)</PresentationFormat>
  <Paragraphs>148</Paragraphs>
  <Slides>32</Slides>
  <Notes>13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ОРГАНИЧЕСКИЕ СОЕДИНЕНИЯ И  ИХ КЛАССИФИКАЦИЯ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Главный критерий всегда остаётся – наличие в соединениях хотя бы одного углеродного атома.</vt:lpstr>
      <vt:lpstr>Презентация PowerPoint</vt:lpstr>
      <vt:lpstr>Презентация PowerPoint</vt:lpstr>
      <vt:lpstr>Презентация PowerPoint</vt:lpstr>
      <vt:lpstr>Способы классификации</vt:lpstr>
      <vt:lpstr>По характеру  углеродного скелета</vt:lpstr>
      <vt:lpstr>По характеру  углеродного скелета</vt:lpstr>
      <vt:lpstr>Ациклические  (или алифатические) соединения - это соединения с открытой незамкнутой цепью углеродных атомов, которая может быть как прямой, так и разветвленной</vt:lpstr>
      <vt:lpstr>Презентация PowerPoint</vt:lpstr>
      <vt:lpstr>Циклические соединения -</vt:lpstr>
      <vt:lpstr>Презентация PowerPoint</vt:lpstr>
      <vt:lpstr>Презентация PowerPoint</vt:lpstr>
      <vt:lpstr>Презентация PowerPoint</vt:lpstr>
      <vt:lpstr>Классификация соединений по функциональным группам </vt:lpstr>
      <vt:lpstr>Презентация PowerPoint</vt:lpstr>
      <vt:lpstr>Презентация PowerPoint</vt:lpstr>
      <vt:lpstr>Презентация PowerPoint</vt:lpstr>
      <vt:lpstr>Задание: определить к какому классу относится данное соединение</vt:lpstr>
      <vt:lpstr>Классификация по функциональным группам</vt:lpstr>
      <vt:lpstr>Основные классы органических соединений</vt:lpstr>
      <vt:lpstr>Основные классы органических соединений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Классификация органических соединений</dc:title>
  <dc:creator>user</dc:creator>
  <cp:lastModifiedBy>gke</cp:lastModifiedBy>
  <cp:revision>108</cp:revision>
  <dcterms:created xsi:type="dcterms:W3CDTF">2014-01-10T16:09:38Z</dcterms:created>
  <dcterms:modified xsi:type="dcterms:W3CDTF">2018-04-17T07:29:10Z</dcterms:modified>
</cp:coreProperties>
</file>