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648" r:id="rId2"/>
  </p:sldMasterIdLst>
  <p:notesMasterIdLst>
    <p:notesMasterId r:id="rId18"/>
  </p:notesMasterIdLst>
  <p:sldIdLst>
    <p:sldId id="256" r:id="rId3"/>
    <p:sldId id="290" r:id="rId4"/>
    <p:sldId id="259" r:id="rId5"/>
    <p:sldId id="260" r:id="rId6"/>
    <p:sldId id="278" r:id="rId7"/>
    <p:sldId id="261" r:id="rId8"/>
    <p:sldId id="280" r:id="rId9"/>
    <p:sldId id="276" r:id="rId10"/>
    <p:sldId id="270" r:id="rId11"/>
    <p:sldId id="273" r:id="rId12"/>
    <p:sldId id="274" r:id="rId13"/>
    <p:sldId id="262" r:id="rId14"/>
    <p:sldId id="284" r:id="rId15"/>
    <p:sldId id="269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2" autoAdjust="0"/>
    <p:restoredTop sz="93011" autoAdjust="0"/>
  </p:normalViewPr>
  <p:slideViewPr>
    <p:cSldViewPr>
      <p:cViewPr varScale="1">
        <p:scale>
          <a:sx n="86" d="100"/>
          <a:sy n="86" d="100"/>
        </p:scale>
        <p:origin x="129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6AB76-C6D4-4318-B9E3-AF461FB95857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68130C-4B67-412A-A5F2-583F27971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8130C-4B67-412A-A5F2-583F27971CE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68130C-4B67-412A-A5F2-583F27971CE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57571-893A-4DD6-9AFC-A35D93850CB0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6D2F-FD66-4F43-8623-3DEEE11A6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027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57571-893A-4DD6-9AFC-A35D93850CB0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6D2F-FD66-4F43-8623-3DEEE11A6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276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57571-893A-4DD6-9AFC-A35D93850CB0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6D2F-FD66-4F43-8623-3DEEE11A6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95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57571-893A-4DD6-9AFC-A35D93850CB0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6D2F-FD66-4F43-8623-3DEEE11A6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659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57571-893A-4DD6-9AFC-A35D93850CB0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6D2F-FD66-4F43-8623-3DEEE11A6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22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57571-893A-4DD6-9AFC-A35D93850CB0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6D2F-FD66-4F43-8623-3DEEE11A6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067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57571-893A-4DD6-9AFC-A35D93850CB0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6D2F-FD66-4F43-8623-3DEEE11A6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762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57571-893A-4DD6-9AFC-A35D93850CB0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6D2F-FD66-4F43-8623-3DEEE11A6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697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57571-893A-4DD6-9AFC-A35D93850CB0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6D2F-FD66-4F43-8623-3DEEE11A6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091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57571-893A-4DD6-9AFC-A35D93850CB0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6D2F-FD66-4F43-8623-3DEEE11A6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813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57571-893A-4DD6-9AFC-A35D93850CB0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6D2F-FD66-4F43-8623-3DEEE11A6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760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dDnDiag">
          <a:fgClr>
            <a:schemeClr val="accent2">
              <a:lumMod val="20000"/>
              <a:lumOff val="80000"/>
            </a:schemeClr>
          </a:fgClr>
          <a:bgClr>
            <a:schemeClr val="bg1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57571-893A-4DD6-9AFC-A35D93850CB0}" type="datetimeFigureOut">
              <a:rPr lang="ru-RU" smtClean="0"/>
              <a:t>12.12.2023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D6D2F-FD66-4F43-8623-3DEEE11A69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186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1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un9-20.userapi.com/impg/qgH4x97--hYkZqmHnacus_FqkA5IRFHVt8_X6g/fmM5cM9T3Ls.jpg?size=370x370&amp;quality=96&amp;sign=147450d6908900124824d74b7a05dd9a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96" y="0"/>
            <a:ext cx="9144000" cy="685800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742638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5736" y="2276872"/>
            <a:ext cx="50405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95845" y="5462650"/>
            <a:ext cx="10242467" cy="11578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6669360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 descr="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852936"/>
            <a:ext cx="8604448" cy="151216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0" y="2924944"/>
            <a:ext cx="87484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«ОПАСНОСТИ, ПОДСТЕРЕГАЮЩИЕ СОВРЕМЕННУЮ МОЛОДЕЖЬ»</a:t>
            </a:r>
            <a:br>
              <a:rPr lang="ru-RU" sz="4400" dirty="0"/>
            </a:br>
            <a:br>
              <a:rPr lang="ru-RU" sz="4400" dirty="0"/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544286" y="2803455"/>
            <a:ext cx="860444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960708" y="2852936"/>
            <a:ext cx="0" cy="15121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https://sun9-34.userapi.com/impg/ndLAmC5HkmjvtZhepyuOY2PCCCdryw9MrSdhTg/lmGMHM0zh0k.jpg?size=540x541&amp;quality=96&amp;sign=bf44b96d84d031fd8ff7c1cf531a2d22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" name="Picture 6" descr="https://sun9-20.userapi.com/impg/qgH4x97--hYkZqmHnacus_FqkA5IRFHVt8_X6g/fmM5cM9T3Ls.jpg?size=370x370&amp;quality=96&amp;sign=147450d6908900124824d74b7a05dd9a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09320"/>
            <a:ext cx="9144000" cy="5486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1268760"/>
            <a:ext cx="864096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Наркомания среди подростков – одна из наиболее острых проблем современного социума. Большинство родителей полагают, что это несчастье может приключиться с кем угодно, но только не с ними и их детьми. В реальности же никто не застрахован от подобной беды, а такое явление, как наркоман в подростковом возрасте – далеко не всегда проблема исключительно неблагополучных семей.</a:t>
            </a:r>
          </a:p>
          <a:p>
            <a:br>
              <a:rPr lang="ru-RU" sz="2800" dirty="0"/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378904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6" name="Picture 9" descr="https://sun9-66.userapi.com/impg/2SYH_xwz8noK9KQtjR87khO6MNABZ1lK8W_fEQ/p07hVNkjfqc.jpg?size=251x251&amp;quality=96&amp;sign=033ca6a5988694e5c345f69b37d2154e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2586199" y="-1902630"/>
            <a:ext cx="1091288" cy="4896545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683568" y="260648"/>
            <a:ext cx="0" cy="792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683568" y="1052736"/>
            <a:ext cx="48965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580112" y="260648"/>
            <a:ext cx="0" cy="7920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15616" y="188640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Наркомания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Чаще всего причиной наркомании может стать: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ru-RU" dirty="0"/>
              <a:t>любопытство</a:t>
            </a:r>
          </a:p>
          <a:p>
            <a:r>
              <a:rPr lang="ru-RU" dirty="0"/>
              <a:t>тревога, депрессия и низкая самооценка</a:t>
            </a:r>
          </a:p>
          <a:p>
            <a:r>
              <a:rPr lang="ru-RU" dirty="0"/>
              <a:t>социальные факторы</a:t>
            </a:r>
          </a:p>
          <a:p>
            <a:r>
              <a:rPr lang="ru-RU" dirty="0"/>
              <a:t>наследственность</a:t>
            </a:r>
          </a:p>
          <a:p>
            <a:r>
              <a:rPr lang="ru-RU" dirty="0"/>
              <a:t>погоня за удовольствием</a:t>
            </a:r>
          </a:p>
          <a:p>
            <a:r>
              <a:rPr lang="ru-RU" dirty="0"/>
              <a:t>окружающая среда и влияние родителей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800467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sun9-34.userapi.com/impg/ndLAmC5HkmjvtZhepyuOY2PCCCdryw9MrSdhTg/lmGMHM0zh0k.jpg?size=540x541&amp;quality=96&amp;sign=bf44b96d84d031fd8ff7c1cf531a2d22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" name="Picture 6" descr="https://sun9-20.userapi.com/impg/qgH4x97--hYkZqmHnacus_FqkA5IRFHVt8_X6g/fmM5cM9T3Ls.jpg?size=370x370&amp;quality=96&amp;sign=147450d6908900124824d74b7a05dd9a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49080"/>
            <a:ext cx="8851290" cy="2708920"/>
          </a:xfrm>
          <a:prstGeom prst="rect">
            <a:avLst/>
          </a:prstGeom>
          <a:noFill/>
        </p:spPr>
      </p:pic>
      <p:pic>
        <p:nvPicPr>
          <p:cNvPr id="15366" name="Picture 6" descr="https://sun9-66.userapi.com/impg/2SYH_xwz8noK9KQtjR87khO6MNABZ1lK8W_fEQ/p07hVNkjfqc.jpg?size=251x251&amp;quality=96&amp;sign=033ca6a5988694e5c345f69b37d2154e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0"/>
            <a:ext cx="5076056" cy="1196752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67544" y="1628800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Преступность несовершеннолетних – это совокупность преступлений в обществе, совершаемых лицами в возрасте от 14 до 18 лет.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28184" y="6237312"/>
            <a:ext cx="367240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3968" y="260648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imes New Roman" pitchFamily="18" charset="0"/>
                <a:cs typeface="Times New Roman" pitchFamily="18" charset="0"/>
              </a:rPr>
              <a:t>Преступность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995936" y="0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067944" y="1196752"/>
            <a:ext cx="47525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4067944" y="332656"/>
            <a:ext cx="0" cy="8640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70" name="Picture 2" descr="https://sun9-42.userapi.com/impg/Lgp2V5_BHHiqUu1xa3YGxyU--EAM4YPFnEQsYA/es_Dy-Yhrlk.jpg?size=600x338&amp;quality=96&amp;sign=f2451ca3378cf675521ccd45eecd67ce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356992"/>
            <a:ext cx="5715000" cy="3219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7" descr="Изображение выглядит как текст, снимок экрана, Шрифт&#10;&#10;Автоматически созданное описание">
            <a:extLst>
              <a:ext uri="{FF2B5EF4-FFF2-40B4-BE49-F238E27FC236}">
                <a16:creationId xmlns:a16="http://schemas.microsoft.com/office/drawing/2014/main" id="{1F79934F-B6B5-03A2-C7F3-09B77F33D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7" y="55685"/>
            <a:ext cx="9044353" cy="680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485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sun9-34.userapi.com/impg/ndLAmC5HkmjvtZhepyuOY2PCCCdryw9MrSdhTg/lmGMHM0zh0k.jpg?size=540x541&amp;quality=96&amp;sign=bf44b96d84d031fd8ff7c1cf531a2d22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Picture 6" descr="https://sun9-20.userapi.com/impg/qgH4x97--hYkZqmHnacus_FqkA5IRFHVt8_X6g/fmM5cM9T3Ls.jpg?size=370x370&amp;quality=96&amp;sign=147450d6908900124824d74b7a05dd9a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340768"/>
          </a:xfrm>
          <a:prstGeom prst="rect">
            <a:avLst/>
          </a:prstGeom>
          <a:noFill/>
        </p:spPr>
      </p:pic>
      <p:pic>
        <p:nvPicPr>
          <p:cNvPr id="4" name="Рисунок 3" descr="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5877272"/>
            <a:ext cx="3635896" cy="980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404664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332656"/>
            <a:ext cx="43924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932040" y="332656"/>
            <a:ext cx="0" cy="8640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95536" y="1484784"/>
            <a:ext cx="784887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Все дети когда-нибудь вырастают, но именно подростковый период зачастую является самым сложным в жизни каждого – как самого ребенка, так и его родителей. Именно в этом возрасте идет активный поиск и проверка того, что разрешено, а что находится за пределами дозволенного. Однако даже если границы установлены, по тем либо иным причинам несовершеннолетние совершают противоправные поступки. Поэтому очень важно четко обозначить существующие пределы разрешенного и запрещенного.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s://sun9-34.userapi.com/impg/ndLAmC5HkmjvtZhepyuOY2PCCCdryw9MrSdhTg/lmGMHM0zh0k.jpg?size=540x541&amp;quality=96&amp;sign=bf44b96d84d031fd8ff7c1cf531a2d22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780928"/>
            <a:ext cx="3312368" cy="1512168"/>
          </a:xfrm>
          <a:prstGeom prst="rect">
            <a:avLst/>
          </a:prstGeom>
        </p:spPr>
      </p:pic>
      <p:pic>
        <p:nvPicPr>
          <p:cNvPr id="11" name="Picture 6" descr="https://sun9-20.userapi.com/impg/qgH4x97--hYkZqmHnacus_FqkA5IRFHVt8_X6g/fmM5cM9T3Ls.jpg?size=370x370&amp;quality=96&amp;sign=147450d6908900124824d74b7a05dd9a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48880"/>
            <a:ext cx="9144000" cy="13407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27584" y="2708920"/>
            <a:ext cx="9397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364502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A6A42A4-939A-4B12-BE8D-95626A21F3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Опасность – это </a:t>
            </a:r>
            <a:r>
              <a:rPr lang="ru-RU" b="1" i="0" dirty="0">
                <a:solidFill>
                  <a:srgbClr val="333333"/>
                </a:solidFill>
                <a:effectLst/>
                <a:latin typeface="YS Text"/>
              </a:rPr>
              <a:t>угроза, вероятность чего-либо неблагоприятного для человека</a:t>
            </a:r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. Опасные ситуации – это неблагоприятная обстановка, которая может нанести вред здоровью человека, его имуществу или окружающей его среде.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6671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sun9-34.userapi.com/impg/ndLAmC5HkmjvtZhepyuOY2PCCCdryw9MrSdhTg/lmGMHM0zh0k.jpg?size=540x541&amp;quality=96&amp;sign=bf44b96d84d031fd8ff7c1cf531a2d22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</p:spPr>
      </p:pic>
      <p:pic>
        <p:nvPicPr>
          <p:cNvPr id="18436" name="Picture 4" descr="https://sun9-66.userapi.com/impg/2SYH_xwz8noK9KQtjR87khO6MNABZ1lK8W_fEQ/p07hVNkjfqc.jpg?size=251x251&amp;quality=96&amp;sign=033ca6a5988694e5c345f69b37d2154e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0"/>
            <a:ext cx="4211960" cy="6858000"/>
          </a:xfrm>
          <a:prstGeom prst="rect">
            <a:avLst/>
          </a:prstGeom>
          <a:noFill/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5292080" y="1052736"/>
            <a:ext cx="34563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5292080" y="188640"/>
            <a:ext cx="0" cy="8640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9512" y="1124744"/>
            <a:ext cx="475252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Алкоголизм – самая распространенная разновидность токсикомании, психическая и физическая зависимость от приема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этанолсодержащих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напитков, сопровождающаяся прогрессирующей деградацией личности и характерным поражением внутренних органов.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45329" y="5949280"/>
            <a:ext cx="381642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27576" y="260648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itchFamily="18" charset="0"/>
                <a:cs typeface="Times New Roman" pitchFamily="18" charset="0"/>
              </a:rPr>
              <a:t>Алкоголизм</a:t>
            </a:r>
          </a:p>
        </p:txBody>
      </p:sp>
      <p:pic>
        <p:nvPicPr>
          <p:cNvPr id="14342" name="Picture 6" descr="https://sun9-20.userapi.com/impg/qgH4x97--hYkZqmHnacus_FqkA5IRFHVt8_X6g/fmM5cM9T3Ls.jpg?size=370x370&amp;quality=96&amp;sign=147450d6908900124824d74b7a05dd9a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524250" cy="715939"/>
          </a:xfrm>
          <a:prstGeom prst="rect">
            <a:avLst/>
          </a:prstGeom>
          <a:noFill/>
        </p:spPr>
      </p:pic>
      <p:pic>
        <p:nvPicPr>
          <p:cNvPr id="14344" name="Picture 8" descr="https://sun9-34.userapi.com/impg/-VAYkVbCVQhJcNAoQ9MNPFca3_ZhidwcjL6AZQ/Loljv_lmdi0.jpg?size=512x384&amp;quality=96&amp;sign=0e469c2004f46c347c4b7b23b3f9e3c1&amp;type=album"/>
          <p:cNvPicPr>
            <a:picLocks noChangeAspect="1" noChangeArrowheads="1"/>
          </p:cNvPicPr>
          <p:nvPr/>
        </p:nvPicPr>
        <p:blipFill>
          <a:blip r:embed="rId5" cstate="print"/>
          <a:srcRect r="49798"/>
          <a:stretch>
            <a:fillRect/>
          </a:stretch>
        </p:blipFill>
        <p:spPr bwMode="auto">
          <a:xfrm>
            <a:off x="5580112" y="1340768"/>
            <a:ext cx="2952328" cy="4410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sun9-34.userapi.com/impg/ndLAmC5HkmjvtZhepyuOY2PCCCdryw9MrSdhTg/lmGMHM0zh0k.jpg?size=540x541&amp;quality=96&amp;sign=bf44b96d84d031fd8ff7c1cf531a2d22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/>
        </p:nvCxnSpPr>
        <p:spPr>
          <a:xfrm flipH="1">
            <a:off x="251520" y="1772816"/>
            <a:ext cx="612068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6372200" y="476672"/>
            <a:ext cx="0" cy="12961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416" name="Picture 8" descr="https://sun9-66.userapi.com/impg/2SYH_xwz8noK9KQtjR87khO6MNABZ1lK8W_fEQ/p07hVNkjfqc.jpg?size=251x251&amp;quality=96&amp;sign=033ca6a5988694e5c345f69b37d2154e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348880"/>
            <a:ext cx="251520" cy="352839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51520" y="332656"/>
            <a:ext cx="9144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Факторы возникновения                           алкоголизма:</a:t>
            </a:r>
          </a:p>
          <a:p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Особенности </a:t>
            </a:r>
          </a:p>
          <a:p>
            <a:pPr marL="514350" indent="-51435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психики;</a:t>
            </a:r>
          </a:p>
          <a:p>
            <a:pPr marL="514350" indent="-514350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Социальное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окружение;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Национальные и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семейные традиции;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 Генетическая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предрасположенность.</a:t>
            </a:r>
          </a:p>
        </p:txBody>
      </p:sp>
      <p:pic>
        <p:nvPicPr>
          <p:cNvPr id="18" name="Picture 6" descr="https://sun9-20.userapi.com/impg/qgH4x97--hYkZqmHnacus_FqkA5IRFHVt8_X6g/fmM5cM9T3Ls.jpg?size=370x370&amp;quality=96&amp;sign=147450d6908900124824d74b7a05dd9a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2060848"/>
            <a:ext cx="5292080" cy="4797152"/>
          </a:xfrm>
          <a:prstGeom prst="rect">
            <a:avLst/>
          </a:prstGeom>
          <a:noFill/>
        </p:spPr>
      </p:pic>
      <p:pic>
        <p:nvPicPr>
          <p:cNvPr id="13314" name="Picture 2" descr="https://sun9-54.userapi.com/impg/KRx8q024lYEyYe02n2y1QUpZnWakc4e_fXFHDA/FNd4y7bOm1Q.jpg?size=760x506&amp;quality=96&amp;sign=75470fe6f91d156eff199dad3f1ecb3e&amp;type=album"/>
          <p:cNvPicPr>
            <a:picLocks noChangeAspect="1" noChangeArrowheads="1"/>
          </p:cNvPicPr>
          <p:nvPr/>
        </p:nvPicPr>
        <p:blipFill>
          <a:blip r:embed="rId6" cstate="print"/>
          <a:srcRect l="7731" r="4657"/>
          <a:stretch>
            <a:fillRect/>
          </a:stretch>
        </p:blipFill>
        <p:spPr bwMode="auto">
          <a:xfrm>
            <a:off x="4067944" y="2564904"/>
            <a:ext cx="4896544" cy="3721001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3851920" y="6309320"/>
            <a:ext cx="507605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79512" y="158894"/>
            <a:ext cx="3456383" cy="6180172"/>
          </a:xfrm>
        </p:spPr>
        <p:txBody>
          <a:bodyPr>
            <a:normAutofit/>
          </a:bodyPr>
          <a:lstStyle/>
          <a:p>
            <a:r>
              <a:rPr lang="ru-RU" sz="2000" u="sng" dirty="0"/>
              <a:t>  </a:t>
            </a:r>
            <a:r>
              <a:rPr lang="ru-RU" sz="2800" b="1" u="sng" dirty="0"/>
              <a:t>Основные причины:</a:t>
            </a:r>
            <a:endParaRPr lang="ru-RU" sz="2800" b="1" dirty="0"/>
          </a:p>
          <a:p>
            <a:r>
              <a:rPr lang="ru-RU" sz="2800" dirty="0"/>
              <a:t>- Негативные отношения в семье</a:t>
            </a:r>
          </a:p>
          <a:p>
            <a:r>
              <a:rPr lang="ru-RU" sz="2800" dirty="0"/>
              <a:t>- Подросток хотел уйти от своих проблем с помощью алкоголя.</a:t>
            </a:r>
          </a:p>
          <a:p>
            <a:r>
              <a:rPr lang="ru-RU" sz="2800" dirty="0"/>
              <a:t>- Любопытство.</a:t>
            </a:r>
          </a:p>
          <a:p>
            <a:r>
              <a:rPr lang="ru-RU" sz="2800" dirty="0"/>
              <a:t>- Несчастная любовь. 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https://zemetchino.pnzreg.ru/upload/iblock/f78/f7806db2769dae42b4047b97ce52b6c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764704"/>
            <a:ext cx="49685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082840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https://sun9-34.userapi.com/impg/ndLAmC5HkmjvtZhepyuOY2PCCCdryw9MrSdhTg/lmGMHM0zh0k.jpg?size=540x541&amp;quality=96&amp;sign=bf44b96d84d031fd8ff7c1cf531a2d22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" name="Picture 6" descr="https://sun9-20.userapi.com/impg/qgH4x97--hYkZqmHnacus_FqkA5IRFHVt8_X6g/fmM5cM9T3Ls.jpg?size=370x370&amp;quality=96&amp;sign=147450d6908900124824d74b7a05dd9a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564904"/>
            <a:ext cx="4283968" cy="4293096"/>
          </a:xfrm>
          <a:prstGeom prst="rect">
            <a:avLst/>
          </a:prstGeom>
          <a:noFill/>
        </p:spPr>
      </p:pic>
      <p:pic>
        <p:nvPicPr>
          <p:cNvPr id="16393" name="Picture 9" descr="https://sun9-66.userapi.com/impg/2SYH_xwz8noK9KQtjR87khO6MNABZ1lK8W_fEQ/p07hVNkjfqc.jpg?size=251x251&amp;quality=96&amp;sign=033ca6a5988694e5c345f69b37d2154e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5148064" cy="908719"/>
          </a:xfrm>
          <a:prstGeom prst="rect">
            <a:avLst/>
          </a:prstGeom>
          <a:noFill/>
        </p:spPr>
      </p:pic>
      <p:cxnSp>
        <p:nvCxnSpPr>
          <p:cNvPr id="46" name="Прямая соединительная линия 45"/>
          <p:cNvCxnSpPr/>
          <p:nvPr/>
        </p:nvCxnSpPr>
        <p:spPr>
          <a:xfrm>
            <a:off x="5292080" y="0"/>
            <a:ext cx="0" cy="90872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5292080" y="908720"/>
            <a:ext cx="288032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0" y="33265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79512" y="1196752"/>
            <a:ext cx="8712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Курение – вдыхание дыма, исходящего от тлеющего табака, чаще всего растительной природы с целью насыщения организма никотином, обладающими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психоактивными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свойствами.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96136" y="6237312"/>
            <a:ext cx="334786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s://sun9-28.userapi.com/impg/R1ZzrrTZHCzEeCuqqKKbdckL585KPC306luDEQ/g0RL6RxFqUI.jpg?size=900x506&amp;quality=96&amp;sign=95c77860a772d8ce0be46bdfc1fee5f1&amp;type=album"/>
          <p:cNvPicPr>
            <a:picLocks noChangeAspect="1" noChangeArrowheads="1"/>
          </p:cNvPicPr>
          <p:nvPr/>
        </p:nvPicPr>
        <p:blipFill>
          <a:blip r:embed="rId6" cstate="print"/>
          <a:srcRect l="10494" t="4425" r="3827"/>
          <a:stretch>
            <a:fillRect/>
          </a:stretch>
        </p:blipFill>
        <p:spPr bwMode="auto">
          <a:xfrm>
            <a:off x="179512" y="3140968"/>
            <a:ext cx="5544616" cy="3477363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5652120" y="0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Курение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/>
              <a:t>Курение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07721"/>
            <a:ext cx="9144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 </a:t>
            </a:r>
            <a:r>
              <a:rPr lang="ru-RU" b="1" dirty="0"/>
              <a:t>Курение</a:t>
            </a:r>
            <a:r>
              <a:rPr lang="ru-RU" dirty="0"/>
              <a:t> - одна из самых пагубных привычек, являющаяся социальной проблемой общества, как для его курящей, так и для некурящей части.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08920"/>
            <a:ext cx="9144001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78046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000" b="1" dirty="0"/>
              <a:t>Каковы же причины курения подростков?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0" y="1700808"/>
            <a:ext cx="9144000" cy="4928456"/>
          </a:xfrm>
        </p:spPr>
        <p:txBody>
          <a:bodyPr>
            <a:normAutofit lnSpcReduction="10000"/>
          </a:bodyPr>
          <a:lstStyle/>
          <a:p>
            <a:r>
              <a:rPr lang="ru-RU" sz="3600" dirty="0"/>
              <a:t>Подражание другим школьникам, студентам; </a:t>
            </a:r>
          </a:p>
          <a:p>
            <a:r>
              <a:rPr lang="ru-RU" sz="3600" dirty="0"/>
              <a:t>Чувство новизны, интереса; </a:t>
            </a:r>
          </a:p>
          <a:p>
            <a:r>
              <a:rPr lang="ru-RU" sz="3600" dirty="0"/>
              <a:t>Желание казаться взрослыми, самостоятельными; </a:t>
            </a:r>
          </a:p>
          <a:p>
            <a:r>
              <a:rPr lang="ru-RU" sz="3600" dirty="0"/>
              <a:t>У девушек приобщение к курению часто связано с кокетством, стремлением к оригинальности, желанием нравиться юношам.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 </a:t>
            </a:r>
          </a:p>
          <a:p>
            <a:r>
              <a:rPr lang="ru-RU" dirty="0"/>
              <a:t>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225285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https://sun9-34.userapi.com/impg/ndLAmC5HkmjvtZhepyuOY2PCCCdryw9MrSdhTg/lmGMHM0zh0k.jpg?size=540x541&amp;quality=96&amp;sign=bf44b96d84d031fd8ff7c1cf531a2d22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" name="Picture 6" descr="https://sun9-20.userapi.com/impg/qgH4x97--hYkZqmHnacus_FqkA5IRFHVt8_X6g/fmM5cM9T3Ls.jpg?size=370x370&amp;quality=96&amp;sign=147450d6908900124824d74b7a05dd9a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5024"/>
            <a:ext cx="6804248" cy="3212976"/>
          </a:xfrm>
          <a:prstGeom prst="rect">
            <a:avLst/>
          </a:prstGeom>
          <a:noFill/>
        </p:spPr>
      </p:pic>
      <p:pic>
        <p:nvPicPr>
          <p:cNvPr id="10242" name="Picture 2" descr="https://sun9-22.userapi.com/impg/IIVtqe28-DHv8mSQxILNMeskc2BqvHf5vNDEDw/V6CVOiPbfT8.jpg?size=1000x729&amp;quality=96&amp;sign=06381bc0911212dc84fac2af05107fd6&amp;type=album"/>
          <p:cNvPicPr>
            <a:picLocks noChangeAspect="1" noChangeArrowheads="1"/>
          </p:cNvPicPr>
          <p:nvPr/>
        </p:nvPicPr>
        <p:blipFill>
          <a:blip r:embed="rId4" cstate="print"/>
          <a:srcRect t="9669"/>
          <a:stretch>
            <a:fillRect/>
          </a:stretch>
        </p:blipFill>
        <p:spPr bwMode="auto">
          <a:xfrm>
            <a:off x="3707904" y="2996952"/>
            <a:ext cx="5436096" cy="3579753"/>
          </a:xfrm>
          <a:prstGeom prst="rect">
            <a:avLst/>
          </a:prstGeom>
          <a:noFill/>
        </p:spPr>
      </p:pic>
      <p:pic>
        <p:nvPicPr>
          <p:cNvPr id="5" name="Picture 9" descr="https://sun9-66.userapi.com/impg/2SYH_xwz8noK9KQtjR87khO6MNABZ1lK8W_fEQ/p07hVNkjfqc.jpg?size=251x251&amp;quality=96&amp;sign=033ca6a5988694e5c345f69b37d2154e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4539289" y="-2985039"/>
            <a:ext cx="1196752" cy="716683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4499992" y="98072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51520" y="2636912"/>
            <a:ext cx="6516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1520" y="1772816"/>
            <a:ext cx="86409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79512" y="1844824"/>
            <a:ext cx="87129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Интернет зависимость – это постоянное желание войти в интернет и проводить там как можно больше времени.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3707904" y="2996952"/>
            <a:ext cx="0" cy="35283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707904" y="2996952"/>
            <a:ext cx="52565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0692680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5949280"/>
            <a:ext cx="363589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23728" y="260648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Интернет зависимость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434</Words>
  <Application>Microsoft Office PowerPoint</Application>
  <PresentationFormat>Экран (4:3)</PresentationFormat>
  <Paragraphs>51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Times New Roman</vt:lpstr>
      <vt:lpstr>YS Text</vt:lpstr>
      <vt:lpstr>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Курение</vt:lpstr>
      <vt:lpstr>Каковы же причины курения подростков? </vt:lpstr>
      <vt:lpstr>Презентация PowerPoint</vt:lpstr>
      <vt:lpstr>Презентация PowerPoint</vt:lpstr>
      <vt:lpstr>Чаще всего причиной наркомании может стать: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Милауша</dc:creator>
  <cp:lastModifiedBy>Anna</cp:lastModifiedBy>
  <cp:revision>149</cp:revision>
  <dcterms:created xsi:type="dcterms:W3CDTF">2021-04-09T15:10:17Z</dcterms:created>
  <dcterms:modified xsi:type="dcterms:W3CDTF">2023-12-12T15:04:11Z</dcterms:modified>
</cp:coreProperties>
</file>