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7" r:id="rId5"/>
    <p:sldId id="259" r:id="rId6"/>
    <p:sldId id="271" r:id="rId7"/>
    <p:sldId id="272" r:id="rId8"/>
    <p:sldId id="270" r:id="rId9"/>
    <p:sldId id="260" r:id="rId10"/>
    <p:sldId id="261" r:id="rId11"/>
    <p:sldId id="268" r:id="rId12"/>
    <p:sldId id="269" r:id="rId13"/>
    <p:sldId id="262" r:id="rId14"/>
    <p:sldId id="263" r:id="rId15"/>
    <p:sldId id="264" r:id="rId16"/>
    <p:sldId id="266" r:id="rId17"/>
    <p:sldId id="273" r:id="rId18"/>
    <p:sldId id="274" r:id="rId19"/>
    <p:sldId id="275" r:id="rId20"/>
    <p:sldId id="276" r:id="rId21"/>
    <p:sldId id="286" r:id="rId22"/>
    <p:sldId id="277" r:id="rId23"/>
    <p:sldId id="287" r:id="rId24"/>
    <p:sldId id="284" r:id="rId25"/>
    <p:sldId id="278" r:id="rId26"/>
    <p:sldId id="279" r:id="rId27"/>
    <p:sldId id="285" r:id="rId28"/>
    <p:sldId id="280" r:id="rId29"/>
    <p:sldId id="288" r:id="rId30"/>
    <p:sldId id="281" r:id="rId31"/>
    <p:sldId id="282" r:id="rId32"/>
    <p:sldId id="283" r:id="rId33"/>
    <p:sldId id="289" r:id="rId34"/>
    <p:sldId id="291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C9DE-0860-4BA6-B5DD-7DCEA2F07CDA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A3B5-C872-4E40-9A0D-97E5210A8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C9DE-0860-4BA6-B5DD-7DCEA2F07CDA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A3B5-C872-4E40-9A0D-97E5210A8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C9DE-0860-4BA6-B5DD-7DCEA2F07CDA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A3B5-C872-4E40-9A0D-97E5210A8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C9DE-0860-4BA6-B5DD-7DCEA2F07CDA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A3B5-C872-4E40-9A0D-97E5210A8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C9DE-0860-4BA6-B5DD-7DCEA2F07CDA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A3B5-C872-4E40-9A0D-97E5210A8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C9DE-0860-4BA6-B5DD-7DCEA2F07CDA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A3B5-C872-4E40-9A0D-97E5210A8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C9DE-0860-4BA6-B5DD-7DCEA2F07CDA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A3B5-C872-4E40-9A0D-97E5210A8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C9DE-0860-4BA6-B5DD-7DCEA2F07CDA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A3B5-C872-4E40-9A0D-97E5210A8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C9DE-0860-4BA6-B5DD-7DCEA2F07CDA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A3B5-C872-4E40-9A0D-97E5210A8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C9DE-0860-4BA6-B5DD-7DCEA2F07CDA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A3B5-C872-4E40-9A0D-97E5210A8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C9DE-0860-4BA6-B5DD-7DCEA2F07CDA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A3B5-C872-4E40-9A0D-97E5210A8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AC9DE-0860-4BA6-B5DD-7DCEA2F07CDA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8A3B5-C872-4E40-9A0D-97E5210A8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571480"/>
            <a:ext cx="7829576" cy="101122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Алкоголь и его влияние на здоровье человека.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Картинки по запросу Алкоголь и его влияние на здоровье человек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6667500" cy="4467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429684" cy="6072230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/>
              <a:t>Крайне опасен алкоголь для юных, особенно для девушек, поскольку неокрепший организм в период роста легче подвергается воздействию вредных веществ. </a:t>
            </a:r>
          </a:p>
          <a:p>
            <a:pPr fontAlgn="base"/>
            <a:r>
              <a:rPr lang="ru-RU" dirty="0"/>
              <a:t>Известно, что алкоголь оказывает отрицательное влияние на потомство.</a:t>
            </a:r>
          </a:p>
          <a:p>
            <a:pPr fontAlgn="base"/>
            <a:r>
              <a:rPr lang="ru-RU" dirty="0"/>
              <a:t>Исследования доказали, что у юношей и девушек алкоголизм как тяжелая, трудноизлечимая болезнь возникает и развивается в 4 раза быстрее, чем у взрослых. Гораздо быстрее происходит и разрушение личности.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влияние алкоголя на организ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и по запросу влияние алкоголя на организ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61" y="0"/>
            <a:ext cx="92983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Социальные последствия алкоголизма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86808" cy="52864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Алкоголизм</a:t>
            </a:r>
            <a:r>
              <a:rPr lang="ru-RU" dirty="0"/>
              <a:t>, как ни одно другое заболевание, имеет широкий спектр социальных последствий, затрагивающих как самого пьющего, его близкое окружение, так и общество в целом.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Состояние </a:t>
            </a:r>
            <a:r>
              <a:rPr lang="ru-RU" dirty="0"/>
              <a:t>опьянения способствует </a:t>
            </a:r>
            <a:r>
              <a:rPr lang="ru-RU" dirty="0" smtClean="0"/>
              <a:t>снижению физиологических </a:t>
            </a:r>
            <a:r>
              <a:rPr lang="ru-RU" dirty="0"/>
              <a:t>реакций, что ведет к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- несчастным </a:t>
            </a:r>
            <a:r>
              <a:rPr lang="ru-RU" dirty="0"/>
              <a:t>случаям,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- промышленно-бытовому </a:t>
            </a:r>
            <a:r>
              <a:rPr lang="ru-RU" dirty="0"/>
              <a:t>и транспортному травматизму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- неадекватным </a:t>
            </a:r>
            <a:r>
              <a:rPr lang="ru-RU" dirty="0"/>
              <a:t>поведенческим реакциям,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-  правонарушениям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429684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Кроме того, при алкоголизме формируются медико-социальные последствия: </a:t>
            </a:r>
            <a:endParaRPr lang="ru-RU" dirty="0" smtClean="0"/>
          </a:p>
          <a:p>
            <a:r>
              <a:rPr lang="ru-RU" dirty="0" smtClean="0"/>
              <a:t>деградация </a:t>
            </a:r>
            <a:r>
              <a:rPr lang="ru-RU" dirty="0"/>
              <a:t>личности, </a:t>
            </a:r>
            <a:endParaRPr lang="ru-RU" dirty="0" smtClean="0"/>
          </a:p>
          <a:p>
            <a:r>
              <a:rPr lang="ru-RU" dirty="0" smtClean="0"/>
              <a:t>соматические </a:t>
            </a:r>
            <a:r>
              <a:rPr lang="ru-RU" dirty="0"/>
              <a:t>и психоневрологические заболевания, </a:t>
            </a:r>
            <a:endParaRPr lang="ru-RU" dirty="0" smtClean="0"/>
          </a:p>
          <a:p>
            <a:r>
              <a:rPr lang="ru-RU" dirty="0" smtClean="0"/>
              <a:t>нарушение </a:t>
            </a:r>
            <a:r>
              <a:rPr lang="ru-RU" dirty="0"/>
              <a:t>семейных отношений, снижение социального статуса. </a:t>
            </a:r>
            <a:endParaRPr lang="ru-RU" dirty="0" smtClean="0"/>
          </a:p>
          <a:p>
            <a:r>
              <a:rPr lang="ru-RU" dirty="0" smtClean="0"/>
              <a:t>сопровождается </a:t>
            </a:r>
            <a:r>
              <a:rPr lang="ru-RU" dirty="0"/>
              <a:t>асоциальным поведением и суицидальными попытками.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329642" cy="5554683"/>
          </a:xfrm>
        </p:spPr>
        <p:txBody>
          <a:bodyPr/>
          <a:lstStyle/>
          <a:p>
            <a:pPr>
              <a:buNone/>
            </a:pPr>
            <a:r>
              <a:rPr lang="ru-RU" dirty="0"/>
              <a:t>Таким образом, социальный ущерб от алкоголизма огромен: </a:t>
            </a:r>
            <a:endParaRPr lang="ru-RU" dirty="0" smtClean="0"/>
          </a:p>
          <a:p>
            <a:r>
              <a:rPr lang="ru-RU" dirty="0" smtClean="0"/>
              <a:t>распадаются </a:t>
            </a:r>
            <a:r>
              <a:rPr lang="ru-RU" dirty="0"/>
              <a:t>семьи, </a:t>
            </a:r>
            <a:endParaRPr lang="ru-RU" dirty="0" smtClean="0"/>
          </a:p>
          <a:p>
            <a:r>
              <a:rPr lang="ru-RU" dirty="0" smtClean="0"/>
              <a:t>растет </a:t>
            </a:r>
            <a:r>
              <a:rPr lang="ru-RU" dirty="0"/>
              <a:t>преступность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сокращается продолжительность жизни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снижается интеллектуальный уровень общества. </a:t>
            </a:r>
            <a:endParaRPr lang="ru-RU" dirty="0" smtClean="0"/>
          </a:p>
          <a:p>
            <a:r>
              <a:rPr lang="ru-RU" dirty="0" smtClean="0"/>
              <a:t>Алкоголизм </a:t>
            </a:r>
            <a:r>
              <a:rPr lang="ru-RU" dirty="0"/>
              <a:t>оказывает существенное негативное влияние на генофонд нации.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Алкоголь и его влияние на здоровье человек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961378" cy="6878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Профилактика алкоголизма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401080" cy="525780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 ограничение доступа к </a:t>
            </a:r>
            <a:r>
              <a:rPr lang="ru-RU" b="1" i="1" dirty="0" smtClean="0"/>
              <a:t>алкоголю.</a:t>
            </a:r>
            <a:endParaRPr lang="ru-RU" dirty="0" smtClean="0"/>
          </a:p>
          <a:p>
            <a:r>
              <a:rPr lang="ru-RU" b="1" i="1" dirty="0" smtClean="0"/>
              <a:t>расширение </a:t>
            </a:r>
            <a:r>
              <a:rPr lang="ru-RU" b="1" i="1" dirty="0" smtClean="0"/>
              <a:t>круга </a:t>
            </a:r>
            <a:r>
              <a:rPr lang="ru-RU" b="1" i="1" dirty="0" smtClean="0"/>
              <a:t>увлечений;</a:t>
            </a:r>
            <a:endParaRPr lang="ru-RU" dirty="0" smtClean="0"/>
          </a:p>
          <a:p>
            <a:r>
              <a:rPr lang="ru-RU" b="1" i="1" dirty="0" smtClean="0"/>
              <a:t> проведение регулярной ненавязчивой грамотной антиалкогольной </a:t>
            </a:r>
            <a:r>
              <a:rPr lang="ru-RU" b="1" i="1" dirty="0" smtClean="0"/>
              <a:t>пропаганды</a:t>
            </a:r>
            <a:endParaRPr lang="ru-RU" dirty="0" smtClean="0"/>
          </a:p>
          <a:p>
            <a:r>
              <a:rPr lang="ru-RU" b="1" i="1" dirty="0" smtClean="0"/>
              <a:t>принятие </a:t>
            </a:r>
            <a:r>
              <a:rPr lang="ru-RU" b="1" i="1" dirty="0" smtClean="0"/>
              <a:t>юридически обоснованных мер ограждения детей от пагубного влияния их родителей;</a:t>
            </a:r>
            <a:endParaRPr lang="ru-RU" dirty="0" smtClean="0"/>
          </a:p>
          <a:p>
            <a:r>
              <a:rPr lang="ru-RU" b="1" i="1" dirty="0" smtClean="0"/>
              <a:t>самоконтроль </a:t>
            </a:r>
            <a:r>
              <a:rPr lang="ru-RU" b="1" i="1" dirty="0" smtClean="0"/>
              <a:t>и </a:t>
            </a:r>
            <a:r>
              <a:rPr lang="ru-RU" b="1" i="1" dirty="0" smtClean="0"/>
              <a:t>самодисциплина;</a:t>
            </a:r>
            <a:endParaRPr lang="ru-RU" dirty="0" smtClean="0"/>
          </a:p>
          <a:p>
            <a:r>
              <a:rPr lang="ru-RU" b="1" i="1" dirty="0" smtClean="0"/>
              <a:t>формирование </a:t>
            </a:r>
            <a:r>
              <a:rPr lang="ru-RU" b="1" i="1" dirty="0" smtClean="0"/>
              <a:t>и поддержание мотивации на здоровый образ </a:t>
            </a:r>
            <a:r>
              <a:rPr lang="ru-RU" b="1" i="1" dirty="0" smtClean="0"/>
              <a:t>жизни</a:t>
            </a:r>
            <a:r>
              <a:rPr lang="ru-RU" b="1" i="1" dirty="0" smtClean="0"/>
              <a:t>.</a:t>
            </a:r>
            <a:r>
              <a:rPr lang="ru-RU" b="1" i="1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72476" cy="571504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Влияние курения </a:t>
            </a:r>
            <a:r>
              <a:rPr lang="ru-RU" sz="3600" dirty="0" smtClean="0"/>
              <a:t>на здоровье человека.</a:t>
            </a:r>
            <a:endParaRPr lang="ru-RU" sz="3600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3788"/>
            <a:ext cx="8286808" cy="5854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Какие вещества содержатся в сигаретном дыму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1803383"/>
            <a:ext cx="8858280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Вместе </a:t>
            </a:r>
            <a:r>
              <a:rPr lang="ru-RU" dirty="0" smtClean="0"/>
              <a:t>с дымом от сигареты вы вдыхаете:</a:t>
            </a:r>
          </a:p>
          <a:p>
            <a:pPr lvl="0"/>
            <a:r>
              <a:rPr lang="ru-RU" b="1" dirty="0" smtClean="0"/>
              <a:t>смолы</a:t>
            </a:r>
            <a:r>
              <a:rPr lang="ru-RU" dirty="0" smtClean="0"/>
              <a:t> </a:t>
            </a:r>
            <a:r>
              <a:rPr lang="ru-RU" dirty="0" smtClean="0"/>
              <a:t>–Большинство из них являются канцерогенами </a:t>
            </a:r>
            <a:r>
              <a:rPr lang="ru-RU" dirty="0" smtClean="0"/>
              <a:t>и </a:t>
            </a:r>
            <a:r>
              <a:rPr lang="ru-RU" dirty="0" smtClean="0"/>
              <a:t>оседают </a:t>
            </a:r>
            <a:r>
              <a:rPr lang="ru-RU" dirty="0" smtClean="0"/>
              <a:t>в легких;</a:t>
            </a:r>
          </a:p>
          <a:p>
            <a:pPr lvl="0"/>
            <a:r>
              <a:rPr lang="ru-RU" b="1" dirty="0" smtClean="0"/>
              <a:t>мышьяк</a:t>
            </a:r>
            <a:r>
              <a:rPr lang="ru-RU" dirty="0" smtClean="0"/>
              <a:t> </a:t>
            </a:r>
            <a:r>
              <a:rPr lang="ru-RU" dirty="0" smtClean="0"/>
              <a:t>–Оказывает </a:t>
            </a:r>
            <a:r>
              <a:rPr lang="ru-RU" dirty="0" smtClean="0"/>
              <a:t>негативное влияние на </a:t>
            </a:r>
            <a:r>
              <a:rPr lang="ru-RU" dirty="0" err="1" smtClean="0"/>
              <a:t>сердечно-сосудистую</a:t>
            </a:r>
            <a:r>
              <a:rPr lang="ru-RU" dirty="0" smtClean="0"/>
              <a:t> систему, провоцирует развитие раковых опухолей;</a:t>
            </a:r>
          </a:p>
          <a:p>
            <a:pPr lvl="0"/>
            <a:r>
              <a:rPr lang="ru-RU" b="1" dirty="0" smtClean="0"/>
              <a:t>бензол</a:t>
            </a:r>
            <a:r>
              <a:rPr lang="ru-RU" dirty="0" smtClean="0"/>
              <a:t> </a:t>
            </a:r>
            <a:r>
              <a:rPr lang="ru-RU" dirty="0" smtClean="0"/>
              <a:t>–Вызывает </a:t>
            </a:r>
            <a:r>
              <a:rPr lang="ru-RU" dirty="0" smtClean="0"/>
              <a:t>лейкоз и другие формы рака;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401080" cy="607223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Алкоголь</a:t>
            </a:r>
            <a:r>
              <a:rPr lang="ru-RU" dirty="0" smtClean="0"/>
              <a:t> – это своего рода депрессант, т.е. вещество, замедляющее все процессы в организме. </a:t>
            </a:r>
          </a:p>
          <a:p>
            <a:r>
              <a:rPr lang="ru-RU" dirty="0" smtClean="0"/>
              <a:t>Принятый внутрь, через 5 – 10 минут он всасывается в кровь и посредством крови разносится по всему организму, отравляя живые клетки, расстраивая работу органов и тканей.</a:t>
            </a:r>
          </a:p>
          <a:p>
            <a:r>
              <a:rPr lang="ru-RU" dirty="0" smtClean="0"/>
              <a:t> Быстро сгорая, он отнимает у клеток кислород и воду. При частом употреблении алкоголя клетки в конце концов погибают, что нарушает чуть ли не все физиологические процессы в организме, а это может привести к тяжелым последствиям.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329642" cy="5697559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полоний</a:t>
            </a:r>
            <a:r>
              <a:rPr lang="ru-RU" dirty="0" smtClean="0"/>
              <a:t> – радиоактивный элемент. Оказывает радиационное воздействие на организм изнутри;</a:t>
            </a:r>
          </a:p>
          <a:p>
            <a:pPr lvl="0"/>
            <a:r>
              <a:rPr lang="ru-RU" b="1" dirty="0" smtClean="0"/>
              <a:t>формальдегид</a:t>
            </a:r>
            <a:r>
              <a:rPr lang="ru-RU" dirty="0" smtClean="0"/>
              <a:t> </a:t>
            </a:r>
            <a:r>
              <a:rPr lang="ru-RU" dirty="0" smtClean="0"/>
              <a:t>–Вызывает </a:t>
            </a:r>
            <a:r>
              <a:rPr lang="ru-RU" dirty="0" smtClean="0"/>
              <a:t>заболевания легких и дыхательных путей;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ruslekar.info/images/thumbs/452_285_30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02" y="357166"/>
            <a:ext cx="8804298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Ваши легкие и дыхательные пути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358246" cy="5214974"/>
          </a:xfrm>
        </p:spPr>
        <p:txBody>
          <a:bodyPr>
            <a:normAutofit/>
          </a:bodyPr>
          <a:lstStyle/>
          <a:p>
            <a:r>
              <a:rPr lang="ru-RU" dirty="0" smtClean="0"/>
              <a:t>Вредные </a:t>
            </a:r>
            <a:r>
              <a:rPr lang="ru-RU" dirty="0" smtClean="0"/>
              <a:t>вещества поражают ткани дыхательных путей, замедляют работу ресничек трахеи.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итоге все вдыхаемые вещества и микроорганизмы оседают в тканях легких, откуда всасываются в кровь и разносятся по всему организму, провоцируя широкий перечень заболеваний.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и по запросу влияние курения на здоровье чело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ivitezdorovo.ru/wp-content/uploads/2017/03/Vozdeystvie-nikotina-na-sosudy-i-serdze-e14905357747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382058" cy="628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Ваше сердце и кровеносные сосуды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75775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Никотин </a:t>
            </a:r>
            <a:r>
              <a:rPr lang="ru-RU" dirty="0" smtClean="0"/>
              <a:t>способствует сужению сосудов, что со временем приводит к </a:t>
            </a:r>
            <a:r>
              <a:rPr lang="ru-RU" dirty="0" err="1" smtClean="0"/>
              <a:t>атрофированию</a:t>
            </a:r>
            <a:r>
              <a:rPr lang="ru-RU" dirty="0" smtClean="0"/>
              <a:t> мелких капилляров конечностей. </a:t>
            </a:r>
            <a:endParaRPr lang="ru-RU" dirty="0" smtClean="0"/>
          </a:p>
          <a:p>
            <a:r>
              <a:rPr lang="ru-RU" dirty="0" smtClean="0"/>
              <a:t>Усиление </a:t>
            </a:r>
            <a:r>
              <a:rPr lang="ru-RU" dirty="0" smtClean="0"/>
              <a:t>секреции адреналина повышает артериальное давление и приводит к ускорению частоты сердечных сокращений. </a:t>
            </a:r>
            <a:endParaRPr lang="ru-RU" dirty="0" smtClean="0"/>
          </a:p>
          <a:p>
            <a:r>
              <a:rPr lang="ru-RU" dirty="0" smtClean="0"/>
              <a:t>Курение </a:t>
            </a:r>
            <a:r>
              <a:rPr lang="ru-RU" dirty="0" smtClean="0"/>
              <a:t>опасно из-за повышения уровня холестерина в крови, что приводит к риску образованию тромбов, инфаркта и инсульта.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какие </a:t>
            </a:r>
            <a:r>
              <a:rPr lang="ru-RU" b="1" dirty="0" smtClean="0"/>
              <a:t>заболевания развиваются по причине курения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82919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Рак</a:t>
            </a:r>
            <a:r>
              <a:rPr lang="ru-RU" b="1" dirty="0" smtClean="0"/>
              <a:t>.</a:t>
            </a:r>
            <a:r>
              <a:rPr lang="ru-RU" dirty="0" smtClean="0"/>
              <a:t> Наиболее негативными последствиями пристрастия к сигаретам являются онкологические заболевания бронхов, легких, трахеи, гортани, пищевода, мочевого пузыря и поджелудочной железы. Кроме того, страдают почки, органы репродуктивной и кроветворной систем.</a:t>
            </a:r>
          </a:p>
          <a:p>
            <a:r>
              <a:rPr lang="ru-RU" b="1" dirty="0" smtClean="0"/>
              <a:t>Заболевания </a:t>
            </a:r>
            <a:r>
              <a:rPr lang="ru-RU" b="1" dirty="0" err="1" smtClean="0"/>
              <a:t>сердечно-сосудистой</a:t>
            </a:r>
            <a:r>
              <a:rPr lang="ru-RU" b="1" dirty="0" smtClean="0"/>
              <a:t> системы. </a:t>
            </a:r>
            <a:r>
              <a:rPr lang="ru-RU" dirty="0" smtClean="0"/>
              <a:t>Это такие последствия курения, как ишемическая болезнь сердца</a:t>
            </a:r>
            <a:r>
              <a:rPr lang="ru-RU" dirty="0" smtClean="0"/>
              <a:t>,, </a:t>
            </a:r>
            <a:r>
              <a:rPr lang="ru-RU" dirty="0" smtClean="0"/>
              <a:t>инсульты, тромбозы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urit-brosay.ru/kurenie/organizm/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313" y="857232"/>
            <a:ext cx="9025687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429684" cy="5715040"/>
          </a:xfrm>
        </p:spPr>
        <p:txBody>
          <a:bodyPr>
            <a:normAutofit/>
          </a:bodyPr>
          <a:lstStyle/>
          <a:p>
            <a:r>
              <a:rPr lang="ru-RU" b="1" dirty="0" smtClean="0"/>
              <a:t>Патологии органов пищеварения.</a:t>
            </a:r>
            <a:r>
              <a:rPr lang="ru-RU" dirty="0" smtClean="0"/>
              <a:t> (</a:t>
            </a:r>
            <a:r>
              <a:rPr lang="ru-RU" dirty="0" smtClean="0"/>
              <a:t>язвы желудка, гастрит и </a:t>
            </a:r>
            <a:r>
              <a:rPr lang="ru-RU" dirty="0" smtClean="0"/>
              <a:t>др</a:t>
            </a:r>
            <a:r>
              <a:rPr lang="ru-RU" dirty="0" smtClean="0"/>
              <a:t>.)</a:t>
            </a:r>
            <a:endParaRPr lang="ru-RU" dirty="0" smtClean="0"/>
          </a:p>
          <a:p>
            <a:r>
              <a:rPr lang="ru-RU" b="1" dirty="0" smtClean="0"/>
              <a:t>Болезни дыхательной системы</a:t>
            </a:r>
            <a:r>
              <a:rPr lang="ru-RU" b="1" dirty="0" smtClean="0"/>
              <a:t>.(</a:t>
            </a:r>
            <a:r>
              <a:rPr lang="ru-RU" dirty="0" smtClean="0"/>
              <a:t> усугубляет </a:t>
            </a:r>
            <a:r>
              <a:rPr lang="ru-RU" dirty="0" smtClean="0"/>
              <a:t>течение бронхиальной астмы, хронического ринита, туберкулеза, </a:t>
            </a:r>
            <a:r>
              <a:rPr lang="ru-RU" dirty="0" smtClean="0"/>
              <a:t>бронхита</a:t>
            </a:r>
            <a:r>
              <a:rPr lang="ru-RU" dirty="0" smtClean="0"/>
              <a:t>, а также увеличивает частоту заболеваемости ОРЗ и гриппом</a:t>
            </a:r>
            <a:r>
              <a:rPr lang="ru-RU" dirty="0" smtClean="0"/>
              <a:t>.)</a:t>
            </a:r>
            <a:endParaRPr lang="ru-RU" dirty="0" smtClean="0"/>
          </a:p>
          <a:p>
            <a:r>
              <a:rPr lang="ru-RU" b="1" dirty="0" smtClean="0"/>
              <a:t>Заболевания полости рта. </a:t>
            </a:r>
            <a:r>
              <a:rPr lang="ru-RU" dirty="0" smtClean="0"/>
              <a:t>(пожелтение </a:t>
            </a:r>
            <a:r>
              <a:rPr lang="ru-RU" dirty="0" smtClean="0"/>
              <a:t>эмали</a:t>
            </a:r>
            <a:r>
              <a:rPr lang="ru-RU" dirty="0" smtClean="0"/>
              <a:t>, </a:t>
            </a:r>
            <a:r>
              <a:rPr lang="ru-RU" dirty="0" err="1" smtClean="0"/>
              <a:t>пародонтит</a:t>
            </a:r>
            <a:r>
              <a:rPr lang="ru-RU" dirty="0" smtClean="0"/>
              <a:t>, онкологические поражения слизистых оболочек</a:t>
            </a:r>
            <a:r>
              <a:rPr lang="ru-RU" dirty="0" smtClean="0"/>
              <a:t>.)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Картинки по запросу влияние курения на здоровье чело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86808" cy="1928826"/>
          </a:xfrm>
        </p:spPr>
        <p:txBody>
          <a:bodyPr/>
          <a:lstStyle/>
          <a:p>
            <a:r>
              <a:rPr lang="ru-RU" dirty="0"/>
              <a:t>Под воздействием алкоголя перерождается ткань печени и </a:t>
            </a:r>
            <a:r>
              <a:rPr lang="ru-RU" dirty="0" smtClean="0"/>
              <a:t>почек</a:t>
            </a:r>
            <a:endParaRPr lang="ru-RU" dirty="0"/>
          </a:p>
        </p:txBody>
      </p:sp>
      <p:pic>
        <p:nvPicPr>
          <p:cNvPr id="4" name="Рисунок 3" descr="http://ok-t.ru/img/baza7/lekcii-po-obzh-chast-1-1383578807.files/image0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335758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ok-t.ru/img/baza7/lekcii-po-obzh-chast-1-1383578807.files/image0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000240"/>
            <a:ext cx="292895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5143512"/>
            <a:ext cx="8929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а) Печень здорового человека</a:t>
            </a:r>
            <a:r>
              <a:rPr lang="ru-RU" sz="2400" dirty="0" smtClean="0"/>
              <a:t>;  </a:t>
            </a:r>
            <a:r>
              <a:rPr lang="ru-RU" sz="2400" dirty="0"/>
              <a:t>б) Цирроз </a:t>
            </a:r>
            <a:r>
              <a:rPr lang="ru-RU" sz="2400" dirty="0" smtClean="0"/>
              <a:t> печени </a:t>
            </a:r>
            <a:r>
              <a:rPr lang="ru-RU" sz="2400" dirty="0"/>
              <a:t>алкоголика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329642" cy="5554683"/>
          </a:xfrm>
        </p:spPr>
        <p:txBody>
          <a:bodyPr>
            <a:normAutofit/>
          </a:bodyPr>
          <a:lstStyle/>
          <a:p>
            <a:r>
              <a:rPr lang="ru-RU" b="1" dirty="0" smtClean="0"/>
              <a:t>Болезни глаз.</a:t>
            </a:r>
            <a:r>
              <a:rPr lang="ru-RU" dirty="0" smtClean="0"/>
              <a:t> </a:t>
            </a:r>
            <a:r>
              <a:rPr lang="ru-RU" dirty="0" smtClean="0"/>
              <a:t>( поражение сетчатки, аномальные </a:t>
            </a:r>
            <a:r>
              <a:rPr lang="ru-RU" dirty="0" smtClean="0"/>
              <a:t>движения глазных </a:t>
            </a:r>
            <a:r>
              <a:rPr lang="ru-RU" dirty="0" err="1" smtClean="0"/>
              <a:t>яблок,утрата</a:t>
            </a:r>
            <a:r>
              <a:rPr lang="ru-RU" dirty="0" smtClean="0"/>
              <a:t> зрения и </a:t>
            </a:r>
            <a:r>
              <a:rPr lang="ru-RU" dirty="0" smtClean="0"/>
              <a:t>др</a:t>
            </a:r>
            <a:r>
              <a:rPr lang="ru-RU" dirty="0" smtClean="0"/>
              <a:t>.)</a:t>
            </a:r>
            <a:endParaRPr lang="ru-RU" dirty="0" smtClean="0"/>
          </a:p>
          <a:p>
            <a:r>
              <a:rPr lang="ru-RU" b="1" dirty="0" smtClean="0"/>
              <a:t>Заболевания репродуктивной системы.</a:t>
            </a:r>
            <a:r>
              <a:rPr lang="ru-RU" dirty="0" smtClean="0"/>
              <a:t> Курение вредно и для половых органов.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Какой вред курение оказывает на внешность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97207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Кожа</a:t>
            </a:r>
            <a:r>
              <a:rPr lang="ru-RU" b="1" dirty="0" smtClean="0"/>
              <a:t>.</a:t>
            </a:r>
            <a:r>
              <a:rPr lang="ru-RU" dirty="0" smtClean="0"/>
              <a:t>  Кожа приобретает сероватый вид, становится обезвоженной, выглядит </a:t>
            </a:r>
            <a:r>
              <a:rPr lang="ru-RU" dirty="0" err="1" smtClean="0"/>
              <a:t>изможденно</a:t>
            </a:r>
            <a:r>
              <a:rPr lang="ru-RU" dirty="0" smtClean="0"/>
              <a:t>. Вследствие утраты эластичности увеличивается количество мимических морщин, возникают другие негативные последствия курения.</a:t>
            </a:r>
          </a:p>
          <a:p>
            <a:r>
              <a:rPr lang="ru-RU" b="1" dirty="0" smtClean="0"/>
              <a:t>Фигура.</a:t>
            </a:r>
            <a:r>
              <a:rPr lang="ru-RU" dirty="0" smtClean="0"/>
              <a:t> вопреки распространенному мифу о том, что сигареты помогают похудеть, распределение жировых отложений курильщика существенно отклоняется от нормы: жир распределяется, главным образом, вокруг талии и груди. На бедрах отложение снижается. Возникает диспропорция окружности бедер и талии.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115328" cy="5554683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Полость рта.</a:t>
            </a:r>
            <a:r>
              <a:rPr lang="ru-RU" dirty="0" smtClean="0"/>
              <a:t> Помимо выраженного </a:t>
            </a:r>
            <a:r>
              <a:rPr lang="ru-RU" dirty="0" err="1" smtClean="0"/>
              <a:t>галитоза</a:t>
            </a:r>
            <a:r>
              <a:rPr lang="ru-RU" dirty="0" smtClean="0"/>
              <a:t> (зловонного дыхания) последствия курения проявляются эстетическими дефектами: пожелтением эмали зубов, окрашиванием десен.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Картинки по запросу влияние курения на здоровье чело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вейпы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3071835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/>
              <a:t>Специалисты калифорнийского университета также провели ряд исследований - они также подтвердили, что </a:t>
            </a:r>
            <a:r>
              <a:rPr lang="ru-RU" dirty="0" smtClean="0"/>
              <a:t>ВЕЙПЫ ничуть </a:t>
            </a:r>
            <a:r>
              <a:rPr lang="ru-RU" dirty="0" smtClean="0"/>
              <a:t>не "полезнее" сигарет. Учёные нашли в дыме ("паре") большое количество хрома, которого нет в обычных сигаретах, а так же цинка, свинца и никеля</a:t>
            </a:r>
            <a:r>
              <a:rPr lang="ru-RU" dirty="0" smtClean="0"/>
              <a:t>.</a:t>
            </a:r>
            <a:endParaRPr lang="ru-RU" dirty="0" smtClean="0"/>
          </a:p>
          <a:p>
            <a:pPr fontAlgn="base"/>
            <a:r>
              <a:rPr lang="ru-RU" dirty="0" smtClean="0"/>
              <a:t>Специалисты </a:t>
            </a:r>
            <a:r>
              <a:rPr lang="ru-RU" dirty="0" smtClean="0"/>
              <a:t>Минздрава сделали следующее заключение: природный табак в </a:t>
            </a:r>
            <a:r>
              <a:rPr lang="ru-RU" dirty="0" err="1" smtClean="0"/>
              <a:t>электроных</a:t>
            </a:r>
            <a:r>
              <a:rPr lang="ru-RU" dirty="0" smtClean="0"/>
              <a:t> сигаретах заменен на химический, который является ещё более опасным ядом. К слову, сульфат никотина раньше использовали при борьбе с насекомыми, но даже здесь его запретили из-за высокой токсичности и из-за вреда здоровью.​</a:t>
            </a:r>
          </a:p>
          <a:p>
            <a:endParaRPr lang="ru-RU" dirty="0"/>
          </a:p>
        </p:txBody>
      </p:sp>
      <p:sp>
        <p:nvSpPr>
          <p:cNvPr id="47106" name="AutoShape 2" descr="Картинки по запросу опасны ли вейп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08" name="AutoShape 4" descr="Картинки по запросу опасны ли вейп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10" name="Picture 6" descr="Картинки по запросу опасны ли вейп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866554"/>
            <a:ext cx="4786314" cy="2991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 </a:t>
            </a:r>
            <a:r>
              <a:rPr lang="ru-RU" dirty="0" err="1" smtClean="0"/>
              <a:t>табакокурения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58204" cy="5072098"/>
          </a:xfrm>
        </p:spPr>
        <p:txBody>
          <a:bodyPr>
            <a:normAutofit/>
          </a:bodyPr>
          <a:lstStyle/>
          <a:p>
            <a:r>
              <a:rPr lang="ru-RU" dirty="0" smtClean="0"/>
              <a:t>Не </a:t>
            </a:r>
            <a:r>
              <a:rPr lang="ru-RU" dirty="0" smtClean="0"/>
              <a:t>подавайте ребенку пример. </a:t>
            </a:r>
          </a:p>
          <a:p>
            <a:r>
              <a:rPr lang="ru-RU" dirty="0" smtClean="0"/>
              <a:t>Запрет табачной рекламы. </a:t>
            </a:r>
          </a:p>
          <a:p>
            <a:r>
              <a:rPr lang="ru-RU" dirty="0" smtClean="0"/>
              <a:t>Информирование. </a:t>
            </a:r>
            <a:r>
              <a:rPr lang="ru-RU" dirty="0" smtClean="0"/>
              <a:t>Вы </a:t>
            </a:r>
            <a:r>
              <a:rPr lang="ru-RU" dirty="0" smtClean="0"/>
              <a:t>должно подробно разъяснить ребенку о негативных последствиях курения.</a:t>
            </a:r>
          </a:p>
          <a:p>
            <a:r>
              <a:rPr lang="ru-RU" dirty="0" smtClean="0"/>
              <a:t>Пропаганда здорового образа жизни. </a:t>
            </a:r>
          </a:p>
          <a:p>
            <a:r>
              <a:rPr lang="ru-RU" dirty="0" smtClean="0"/>
              <a:t>Запрет на продажу сигарет детям до 18 лет. </a:t>
            </a:r>
          </a:p>
          <a:p>
            <a:r>
              <a:rPr lang="ru-RU" dirty="0" smtClean="0"/>
              <a:t>Запрет на курение в общественных местах.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785794"/>
            <a:ext cx="8258204" cy="534036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нарушается работа сердца,</a:t>
            </a:r>
          </a:p>
          <a:p>
            <a:r>
              <a:rPr lang="ru-RU" sz="4000" dirty="0" smtClean="0"/>
              <a:t> изменяется тонус сосудов,</a:t>
            </a:r>
          </a:p>
          <a:p>
            <a:r>
              <a:rPr lang="ru-RU" sz="4000" dirty="0" smtClean="0"/>
              <a:t> губительнее всего алкоголь действует на клетки головного мозга, при этом в первую очередь страдают высшие отделы мозга.</a:t>
            </a:r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лияние алкоголя на мозг челове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и по запросу влияние алкоголя на организ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60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и по запросу влияние алкоголя на организ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78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и по запросу влияние алкоголя на организ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357166"/>
            <a:ext cx="8358246" cy="6000792"/>
          </a:xfrm>
        </p:spPr>
        <p:txBody>
          <a:bodyPr>
            <a:normAutofit/>
          </a:bodyPr>
          <a:lstStyle/>
          <a:p>
            <a:r>
              <a:rPr lang="ru-RU" dirty="0"/>
              <a:t>Тяжелая форма расстройства психики, возникающая после многолетнего (5 и более) употребления спиртного — «белая горячка», алкогольный психоз свидетельствует о достижении пациентом апогея своей алкогольной «карьеры». Деградация головного мозга приводит к потере индивидуумом постоянной адекватной связи с социумом. На этой стадии помочь пациенту уже крайне тяжело, ведь клетки коры головного мозга не восстанавливаются.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606</Words>
  <Application>Microsoft Office PowerPoint</Application>
  <PresentationFormat>Экран (4:3)</PresentationFormat>
  <Paragraphs>75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Алкоголь и его влияние на здоровье человека.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Социальные последствия алкоголизма  </vt:lpstr>
      <vt:lpstr>Слайд 14</vt:lpstr>
      <vt:lpstr>Слайд 15</vt:lpstr>
      <vt:lpstr>Слайд 16</vt:lpstr>
      <vt:lpstr>Профилактика алкоголизма</vt:lpstr>
      <vt:lpstr>Влияние курения на здоровье человека.</vt:lpstr>
      <vt:lpstr>Какие вещества содержатся в сигаретном дыму </vt:lpstr>
      <vt:lpstr>Слайд 20</vt:lpstr>
      <vt:lpstr>Слайд 21</vt:lpstr>
      <vt:lpstr>Ваши легкие и дыхательные пути </vt:lpstr>
      <vt:lpstr>Слайд 23</vt:lpstr>
      <vt:lpstr>Слайд 24</vt:lpstr>
      <vt:lpstr>Ваше сердце и кровеносные сосуды </vt:lpstr>
      <vt:lpstr>какие заболевания развиваются по причине курения </vt:lpstr>
      <vt:lpstr>Слайд 27</vt:lpstr>
      <vt:lpstr>Слайд 28</vt:lpstr>
      <vt:lpstr>Слайд 29</vt:lpstr>
      <vt:lpstr>Слайд 30</vt:lpstr>
      <vt:lpstr>Какой вред курение оказывает на внешность </vt:lpstr>
      <vt:lpstr>Слайд 32</vt:lpstr>
      <vt:lpstr>Слайд 33</vt:lpstr>
      <vt:lpstr>вейпы</vt:lpstr>
      <vt:lpstr>Профилактика табакокурения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Алкоголь и его влияние на здоровье человека. </dc:title>
  <dc:creator>Admin</dc:creator>
  <cp:lastModifiedBy>Admin</cp:lastModifiedBy>
  <cp:revision>26</cp:revision>
  <dcterms:created xsi:type="dcterms:W3CDTF">2018-09-18T17:11:55Z</dcterms:created>
  <dcterms:modified xsi:type="dcterms:W3CDTF">2019-09-19T13:26:47Z</dcterms:modified>
</cp:coreProperties>
</file>