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34" r:id="rId2"/>
    <p:sldId id="428" r:id="rId3"/>
    <p:sldId id="429" r:id="rId4"/>
    <p:sldId id="430" r:id="rId5"/>
    <p:sldId id="431" r:id="rId6"/>
    <p:sldId id="432" r:id="rId7"/>
    <p:sldId id="43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6600"/>
    <a:srgbClr val="FFCCFF"/>
    <a:srgbClr val="FFFF99"/>
    <a:srgbClr val="DDFFF1"/>
    <a:srgbClr val="FF99FF"/>
    <a:srgbClr val="C5FFE8"/>
    <a:srgbClr val="CAFFAF"/>
  </p:clrMru>
</p:presentationPr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22" autoAdjust="0"/>
    <p:restoredTop sz="94660"/>
  </p:normalViewPr>
  <p:slideViewPr>
    <p:cSldViewPr>
      <p:cViewPr>
        <p:scale>
          <a:sx n="70" d="100"/>
          <a:sy n="70" d="100"/>
        </p:scale>
        <p:origin x="-139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image" Target="../media/image1.jpeg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3.jpeg"/><Relationship Id="rId5" Type="http://schemas.openxmlformats.org/officeDocument/2006/relationships/image" Target="../media/image7.wmf"/><Relationship Id="rId4" Type="http://schemas.openxmlformats.org/officeDocument/2006/relationships/image" Target="../media/image1.jpe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1.jpeg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1.jpeg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wmf"/><Relationship Id="rId1" Type="http://schemas.openxmlformats.org/officeDocument/2006/relationships/image" Target="../media/image1.jpeg"/><Relationship Id="rId6" Type="http://schemas.openxmlformats.org/officeDocument/2006/relationships/image" Target="../media/image12.wmf"/><Relationship Id="rId5" Type="http://schemas.openxmlformats.org/officeDocument/2006/relationships/image" Target="../media/image11.jpeg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B969E-3A0D-4A94-BF55-E37879F85E1C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3D38B-8E7F-4293-A350-40F1952E871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accent1">
                <a:lumMod val="20000"/>
                <a:lumOff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0E849-2399-4F13-A7DC-39C6D84CB75C}" type="datetimeFigureOut">
              <a:rPr lang="ru-RU" smtClean="0"/>
              <a:pPr/>
              <a:t>24.10.2022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>
            <a:normAutofit fontScale="90000"/>
          </a:bodyPr>
          <a:lstStyle/>
          <a:p>
            <a:pPr fontAlgn="t"/>
            <a:r>
              <a:rPr lang="ru-RU" dirty="0" smtClean="0"/>
              <a:t> </a:t>
            </a:r>
            <a:r>
              <a:rPr lang="ru-RU" dirty="0" smtClean="0">
                <a:solidFill>
                  <a:srgbClr val="FF0066"/>
                </a:solidFill>
              </a:rPr>
              <a:t>Идеальный газ в МКТ. Среднее значение квадрата скорости.</a:t>
            </a:r>
            <a:br>
              <a:rPr lang="ru-RU" dirty="0" smtClean="0">
                <a:solidFill>
                  <a:srgbClr val="FF0066"/>
                </a:solidFill>
              </a:rPr>
            </a:br>
            <a:r>
              <a:rPr lang="ru-RU" dirty="0" smtClean="0">
                <a:solidFill>
                  <a:srgbClr val="FF0066"/>
                </a:solidFill>
              </a:rPr>
              <a:t> Основное уравнение МКТ идеального газа.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142852"/>
          <a:ext cx="8715436" cy="548640"/>
        </p:xfrm>
        <a:graphic>
          <a:graphicData uri="http://schemas.openxmlformats.org/drawingml/2006/table">
            <a:tbl>
              <a:tblPr/>
              <a:tblGrid>
                <a:gridCol w="8715436"/>
              </a:tblGrid>
              <a:tr h="11681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</a:tr>
              <a:tr h="11681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3804" marR="438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9512" y="980728"/>
            <a:ext cx="8501122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</a:rPr>
              <a:t> </a:t>
            </a:r>
            <a:r>
              <a:rPr lang="ru-RU" sz="3600" b="1" u="sng" dirty="0" smtClean="0">
                <a:solidFill>
                  <a:srgbClr val="006600"/>
                </a:solidFill>
              </a:rPr>
              <a:t>Идеальный газ</a:t>
            </a:r>
            <a:r>
              <a:rPr lang="ru-RU" sz="3600" b="1" dirty="0" smtClean="0">
                <a:solidFill>
                  <a:srgbClr val="006600"/>
                </a:solidFill>
              </a:rPr>
              <a:t>- это газ, взаимодействие между молекулами которого пренебрежимо мало.</a:t>
            </a:r>
            <a:endParaRPr lang="ru-RU" sz="3600" b="1" dirty="0">
              <a:solidFill>
                <a:srgbClr val="0066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3140968"/>
            <a:ext cx="8501122" cy="2554545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</a:rPr>
              <a:t>Идеальный газ- это модель реального газа. Молекулы этого газа- крошечные шарики, не взаимодействующие  друг с другом. Сталкиваясь со стенкой, молекулы газа оказывают на нее давление.</a:t>
            </a:r>
            <a:endParaRPr lang="ru-RU" sz="3200" b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1347" name="Object 3" descr="а1"/>
          <p:cNvGraphicFramePr>
            <a:graphicFrameLocks noChangeAspect="1"/>
          </p:cNvGraphicFramePr>
          <p:nvPr/>
        </p:nvGraphicFramePr>
        <p:xfrm>
          <a:off x="285720" y="285728"/>
          <a:ext cx="6470651" cy="1978025"/>
        </p:xfrm>
        <a:graphic>
          <a:graphicData uri="http://schemas.openxmlformats.org/presentationml/2006/ole">
            <p:oleObj spid="_x0000_s441347" name="Формула" r:id="rId3" imgW="1371600" imgH="41904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7158" y="2428868"/>
            <a:ext cx="721523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</a:rPr>
              <a:t>-среднее значение квадрата скорости</a:t>
            </a:r>
            <a:endParaRPr lang="ru-RU" sz="3200" b="1" dirty="0">
              <a:solidFill>
                <a:srgbClr val="0066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3214686"/>
            <a:ext cx="80010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006600"/>
                </a:solidFill>
              </a:rPr>
              <a:t>Основное уравнение МКТ  идеального газа:</a:t>
            </a:r>
          </a:p>
          <a:p>
            <a:endParaRPr lang="ru-RU" sz="3600" b="1" i="1" dirty="0">
              <a:solidFill>
                <a:srgbClr val="00660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714480" y="4143380"/>
          <a:ext cx="6192417" cy="1714512"/>
        </p:xfrm>
        <a:graphic>
          <a:graphicData uri="http://schemas.openxmlformats.org/presentationml/2006/ole">
            <p:oleObj spid="_x0000_s441348" name="Формула" r:id="rId4" imgW="1054080" imgH="406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61925" y="214313"/>
          <a:ext cx="3362325" cy="1417637"/>
        </p:xfrm>
        <a:graphic>
          <a:graphicData uri="http://schemas.openxmlformats.org/presentationml/2006/ole">
            <p:oleObj spid="_x0000_s442370" name="Формула" r:id="rId3" imgW="685800" imgH="419040" progId="Equation.3">
              <p:embed/>
            </p:oleObj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29058" y="285728"/>
            <a:ext cx="450059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</a:rPr>
              <a:t>средняя кинетическая энергия поступательного движения молекулы </a:t>
            </a:r>
            <a:endParaRPr lang="ru-RU" sz="3200" b="1" dirty="0">
              <a:solidFill>
                <a:srgbClr val="006600"/>
              </a:solidFill>
            </a:endParaRPr>
          </a:p>
        </p:txBody>
      </p:sp>
      <p:graphicFrame>
        <p:nvGraphicFramePr>
          <p:cNvPr id="442371" name="Object 3" descr="а5"/>
          <p:cNvGraphicFramePr>
            <a:graphicFrameLocks noChangeAspect="1"/>
          </p:cNvGraphicFramePr>
          <p:nvPr/>
        </p:nvGraphicFramePr>
        <p:xfrm>
          <a:off x="0" y="2357430"/>
          <a:ext cx="6192837" cy="1712913"/>
        </p:xfrm>
        <a:graphic>
          <a:graphicData uri="http://schemas.openxmlformats.org/presentationml/2006/ole">
            <p:oleObj spid="_x0000_s442371" name="Формула" r:id="rId4" imgW="1054080" imgH="406080" progId="Equation.3">
              <p:embed/>
            </p:oleObj>
          </a:graphicData>
        </a:graphic>
      </p:graphicFrame>
      <p:graphicFrame>
        <p:nvGraphicFramePr>
          <p:cNvPr id="442372" name="Object 4"/>
          <p:cNvGraphicFramePr>
            <a:graphicFrameLocks noChangeAspect="1"/>
          </p:cNvGraphicFramePr>
          <p:nvPr/>
        </p:nvGraphicFramePr>
        <p:xfrm>
          <a:off x="0" y="4429132"/>
          <a:ext cx="9040154" cy="1714512"/>
        </p:xfrm>
        <a:graphic>
          <a:graphicData uri="http://schemas.openxmlformats.org/presentationml/2006/ole">
            <p:oleObj spid="_x0000_s442372" name="Формула" r:id="rId5" imgW="22096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3394" name="Object 2" descr="а1"/>
          <p:cNvGraphicFramePr>
            <a:graphicFrameLocks noChangeAspect="1"/>
          </p:cNvGraphicFramePr>
          <p:nvPr/>
        </p:nvGraphicFramePr>
        <p:xfrm>
          <a:off x="428596" y="0"/>
          <a:ext cx="2597150" cy="1662112"/>
        </p:xfrm>
        <a:graphic>
          <a:graphicData uri="http://schemas.openxmlformats.org/presentationml/2006/ole">
            <p:oleObj spid="_x0000_s443394" name="Формула" r:id="rId3" imgW="634680" imgH="406080" progId="Equation.3">
              <p:embed/>
            </p:oleObj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1643050"/>
            <a:ext cx="878687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6600"/>
                </a:solidFill>
              </a:rPr>
              <a:t>Давление идеального газа пропорционально произведению концентрации молекул на среднюю кинетическую энергию поступательного движения молекулы.</a:t>
            </a:r>
            <a:endParaRPr lang="ru-RU" sz="3200" b="1" dirty="0">
              <a:solidFill>
                <a:srgbClr val="006600"/>
              </a:solidFill>
            </a:endParaRPr>
          </a:p>
        </p:txBody>
      </p:sp>
      <p:pic>
        <p:nvPicPr>
          <p:cNvPr id="4" name="Рисунок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4143380"/>
            <a:ext cx="2153108" cy="1928826"/>
          </a:xfrm>
          <a:prstGeom prst="rect">
            <a:avLst/>
          </a:prstGeom>
          <a:solidFill>
            <a:srgbClr val="FFFF99"/>
          </a:solidFill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357422" y="3995678"/>
            <a:ext cx="6786578" cy="2554545"/>
          </a:xfrm>
          <a:prstGeom prst="rect">
            <a:avLst/>
          </a:prstGeom>
          <a:solidFill>
            <a:srgbClr val="CAFFAF"/>
          </a:solidFill>
          <a:ln w="38100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концентрация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количество частиц в единице   объема вещества.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4418" name="Object 2" descr="а1"/>
          <p:cNvGraphicFramePr>
            <a:graphicFrameLocks noChangeAspect="1"/>
          </p:cNvGraphicFramePr>
          <p:nvPr/>
        </p:nvGraphicFramePr>
        <p:xfrm>
          <a:off x="214282" y="285728"/>
          <a:ext cx="8806465" cy="5929354"/>
        </p:xfrm>
        <a:graphic>
          <a:graphicData uri="http://schemas.openxmlformats.org/presentationml/2006/ole">
            <p:oleObj spid="_x0000_s444418" name="Формула" r:id="rId3" imgW="1104840" imgH="1218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5442" name="Object 2" descr="а1"/>
          <p:cNvGraphicFramePr>
            <a:graphicFrameLocks noChangeAspect="1"/>
          </p:cNvGraphicFramePr>
          <p:nvPr/>
        </p:nvGraphicFramePr>
        <p:xfrm>
          <a:off x="3929058" y="3714752"/>
          <a:ext cx="2597150" cy="1662113"/>
        </p:xfrm>
        <a:graphic>
          <a:graphicData uri="http://schemas.openxmlformats.org/presentationml/2006/ole">
            <p:oleObj spid="_x0000_s445442" name="Формула" r:id="rId3" imgW="634680" imgH="406080" progId="Equation.3">
              <p:embed/>
            </p:oleObj>
          </a:graphicData>
        </a:graphic>
      </p:graphicFrame>
      <p:graphicFrame>
        <p:nvGraphicFramePr>
          <p:cNvPr id="445443" name="Object 3" descr="а5"/>
          <p:cNvGraphicFramePr>
            <a:graphicFrameLocks noChangeAspect="1"/>
          </p:cNvGraphicFramePr>
          <p:nvPr/>
        </p:nvGraphicFramePr>
        <p:xfrm>
          <a:off x="214282" y="1785926"/>
          <a:ext cx="6192838" cy="1714500"/>
        </p:xfrm>
        <a:graphic>
          <a:graphicData uri="http://schemas.openxmlformats.org/presentationml/2006/ole">
            <p:oleObj spid="_x0000_s445443" name="Формула" r:id="rId4" imgW="1054080" imgH="406080" progId="Equation.3">
              <p:embed/>
            </p:oleObj>
          </a:graphicData>
        </a:graphic>
      </p:graphicFrame>
      <p:graphicFrame>
        <p:nvGraphicFramePr>
          <p:cNvPr id="445444" name="Object 4" descr="а1"/>
          <p:cNvGraphicFramePr>
            <a:graphicFrameLocks noChangeAspect="1"/>
          </p:cNvGraphicFramePr>
          <p:nvPr/>
        </p:nvGraphicFramePr>
        <p:xfrm>
          <a:off x="5715008" y="5603875"/>
          <a:ext cx="3211512" cy="1254125"/>
        </p:xfrm>
        <a:graphic>
          <a:graphicData uri="http://schemas.openxmlformats.org/presentationml/2006/ole">
            <p:oleObj spid="_x0000_s445444" name="Формула" r:id="rId5" imgW="634680" imgH="40608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357290" y="214290"/>
            <a:ext cx="5715040" cy="13234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rgbClr val="006600"/>
                </a:solidFill>
              </a:rPr>
              <a:t>Основное уравнение МКТ  идеального газа: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102</Words>
  <Application>Microsoft Office PowerPoint</Application>
  <PresentationFormat>Экран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Формула</vt:lpstr>
      <vt:lpstr> Идеальный газ в МКТ. Среднее значение квадрата скорости.  Основное уравнение МКТ идеального газа.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Пользователь</cp:lastModifiedBy>
  <cp:revision>126</cp:revision>
  <dcterms:created xsi:type="dcterms:W3CDTF">2010-01-13T09:57:48Z</dcterms:created>
  <dcterms:modified xsi:type="dcterms:W3CDTF">2022-10-24T20:45:41Z</dcterms:modified>
</cp:coreProperties>
</file>