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65" r:id="rId2"/>
    <p:sldMasterId id="2147483877" r:id="rId3"/>
    <p:sldMasterId id="2147483889" r:id="rId4"/>
  </p:sldMasterIdLst>
  <p:notesMasterIdLst>
    <p:notesMasterId r:id="rId57"/>
  </p:notesMasterIdLst>
  <p:sldIdLst>
    <p:sldId id="256" r:id="rId5"/>
    <p:sldId id="260" r:id="rId6"/>
    <p:sldId id="276" r:id="rId7"/>
    <p:sldId id="314" r:id="rId8"/>
    <p:sldId id="292" r:id="rId9"/>
    <p:sldId id="261" r:id="rId10"/>
    <p:sldId id="269" r:id="rId11"/>
    <p:sldId id="275" r:id="rId12"/>
    <p:sldId id="286" r:id="rId13"/>
    <p:sldId id="270" r:id="rId14"/>
    <p:sldId id="273" r:id="rId15"/>
    <p:sldId id="258" r:id="rId16"/>
    <p:sldId id="265" r:id="rId17"/>
    <p:sldId id="287" r:id="rId18"/>
    <p:sldId id="266" r:id="rId19"/>
    <p:sldId id="303" r:id="rId20"/>
    <p:sldId id="304" r:id="rId21"/>
    <p:sldId id="316" r:id="rId22"/>
    <p:sldId id="317" r:id="rId23"/>
    <p:sldId id="323" r:id="rId24"/>
    <p:sldId id="259" r:id="rId25"/>
    <p:sldId id="307" r:id="rId26"/>
    <p:sldId id="311" r:id="rId27"/>
    <p:sldId id="308" r:id="rId28"/>
    <p:sldId id="309" r:id="rId29"/>
    <p:sldId id="289" r:id="rId30"/>
    <p:sldId id="291" r:id="rId31"/>
    <p:sldId id="290" r:id="rId32"/>
    <p:sldId id="296" r:id="rId33"/>
    <p:sldId id="319" r:id="rId34"/>
    <p:sldId id="295" r:id="rId35"/>
    <p:sldId id="305" r:id="rId36"/>
    <p:sldId id="293" r:id="rId37"/>
    <p:sldId id="320" r:id="rId38"/>
    <p:sldId id="294" r:id="rId39"/>
    <p:sldId id="306" r:id="rId40"/>
    <p:sldId id="312" r:id="rId41"/>
    <p:sldId id="313" r:id="rId42"/>
    <p:sldId id="321" r:id="rId43"/>
    <p:sldId id="329" r:id="rId44"/>
    <p:sldId id="288" r:id="rId45"/>
    <p:sldId id="310" r:id="rId46"/>
    <p:sldId id="297" r:id="rId47"/>
    <p:sldId id="298" r:id="rId48"/>
    <p:sldId id="299" r:id="rId49"/>
    <p:sldId id="300" r:id="rId50"/>
    <p:sldId id="301" r:id="rId51"/>
    <p:sldId id="324" r:id="rId52"/>
    <p:sldId id="325" r:id="rId53"/>
    <p:sldId id="326" r:id="rId54"/>
    <p:sldId id="327" r:id="rId55"/>
    <p:sldId id="302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660"/>
  </p:normalViewPr>
  <p:slideViewPr>
    <p:cSldViewPr>
      <p:cViewPr>
        <p:scale>
          <a:sx n="100" d="100"/>
          <a:sy n="100" d="100"/>
        </p:scale>
        <p:origin x="-79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12" Type="http://schemas.openxmlformats.org/officeDocument/2006/relationships/image" Target="../media/image104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7.wmf"/><Relationship Id="rId18" Type="http://schemas.openxmlformats.org/officeDocument/2006/relationships/image" Target="../media/image12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12" Type="http://schemas.openxmlformats.org/officeDocument/2006/relationships/image" Target="../media/image116.wmf"/><Relationship Id="rId17" Type="http://schemas.openxmlformats.org/officeDocument/2006/relationships/image" Target="../media/image121.wmf"/><Relationship Id="rId2" Type="http://schemas.openxmlformats.org/officeDocument/2006/relationships/image" Target="../media/image106.wmf"/><Relationship Id="rId16" Type="http://schemas.openxmlformats.org/officeDocument/2006/relationships/image" Target="../media/image120.wmf"/><Relationship Id="rId20" Type="http://schemas.openxmlformats.org/officeDocument/2006/relationships/image" Target="../media/image124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11" Type="http://schemas.openxmlformats.org/officeDocument/2006/relationships/image" Target="../media/image115.wmf"/><Relationship Id="rId5" Type="http://schemas.openxmlformats.org/officeDocument/2006/relationships/image" Target="../media/image109.wmf"/><Relationship Id="rId15" Type="http://schemas.openxmlformats.org/officeDocument/2006/relationships/image" Target="../media/image119.wmf"/><Relationship Id="rId10" Type="http://schemas.openxmlformats.org/officeDocument/2006/relationships/image" Target="../media/image114.wmf"/><Relationship Id="rId19" Type="http://schemas.openxmlformats.org/officeDocument/2006/relationships/image" Target="../media/image123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Relationship Id="rId14" Type="http://schemas.openxmlformats.org/officeDocument/2006/relationships/image" Target="../media/image11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12" Type="http://schemas.openxmlformats.org/officeDocument/2006/relationships/image" Target="../media/image136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11" Type="http://schemas.openxmlformats.org/officeDocument/2006/relationships/image" Target="../media/image135.wmf"/><Relationship Id="rId5" Type="http://schemas.openxmlformats.org/officeDocument/2006/relationships/image" Target="../media/image129.wmf"/><Relationship Id="rId10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Relationship Id="rId5" Type="http://schemas.openxmlformats.org/officeDocument/2006/relationships/image" Target="../media/image214.wmf"/><Relationship Id="rId4" Type="http://schemas.openxmlformats.org/officeDocument/2006/relationships/image" Target="../media/image213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58.wmf"/><Relationship Id="rId3" Type="http://schemas.openxmlformats.org/officeDocument/2006/relationships/image" Target="../media/image52.wmf"/><Relationship Id="rId7" Type="http://schemas.openxmlformats.org/officeDocument/2006/relationships/image" Target="../media/image43.wmf"/><Relationship Id="rId12" Type="http://schemas.openxmlformats.org/officeDocument/2006/relationships/image" Target="../media/image57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56.wmf"/><Relationship Id="rId5" Type="http://schemas.openxmlformats.org/officeDocument/2006/relationships/image" Target="../media/image54.wmf"/><Relationship Id="rId10" Type="http://schemas.openxmlformats.org/officeDocument/2006/relationships/image" Target="../media/image46.wmf"/><Relationship Id="rId4" Type="http://schemas.openxmlformats.org/officeDocument/2006/relationships/image" Target="../media/image53.wmf"/><Relationship Id="rId9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17FCE-3972-4170-ABE7-9934AAA6A6AA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B1783-D71F-4FE2-8A6C-978B97A78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5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B1783-D71F-4FE2-8A6C-978B97A78F5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2131-E15B-4889-8245-3BD7F54BE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4935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FEA4-616C-4DC6-8F27-F265093F02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9106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B07E2-7A14-4D43-80C2-5737834673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62111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2131-E15B-4889-8245-3BD7F54BE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9254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B88F-98EE-42FF-89C4-18DAF41934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2727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4BC12-363C-47E7-AFAF-8089D303FC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21986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3504F-F988-4922-9282-C890169604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28560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94B6-E2FD-494E-A87C-D54E0E6EFF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42709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0446-9F38-49DE-ADAA-996A3D4D18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92997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078EF-C076-4ADE-932A-11306C52F4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23824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9248-5EFE-47B3-B223-AB19126A07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0194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B88F-98EE-42FF-89C4-18DAF41934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631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63B6-E39E-4E31-83B6-55E85BE4ED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60351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FEA4-616C-4DC6-8F27-F265093F02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98900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B07E2-7A14-4D43-80C2-5737834673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55731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2131-E15B-4889-8245-3BD7F54BE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06540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B88F-98EE-42FF-89C4-18DAF41934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51367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4BC12-363C-47E7-AFAF-8089D303FC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397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3504F-F988-4922-9282-C890169604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72821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94B6-E2FD-494E-A87C-D54E0E6EFF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71497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0446-9F38-49DE-ADAA-996A3D4D18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88883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078EF-C076-4ADE-932A-11306C52F4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7318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4BC12-363C-47E7-AFAF-8089D303FC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80722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9248-5EFE-47B3-B223-AB19126A07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59926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63B6-E39E-4E31-83B6-55E85BE4ED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57216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FEA4-616C-4DC6-8F27-F265093F02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67501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B07E2-7A14-4D43-80C2-5737834673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13437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991703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9C95-B11C-4685-8FA8-848D6320EC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9382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8410-908F-417B-A69D-02BC9FAB6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59247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8818-B4DF-435B-B355-0F6C88D3CA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97660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5620-9F7B-4303-AF16-110642BE1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8176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C95A-B1CC-41D1-B1A5-7F6413E80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569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3504F-F988-4922-9282-C890169604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09468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1691-1FE9-462D-90EE-C6EBD7244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7008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F96A-249F-442C-B922-7C46C054EC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594586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379F-8D7E-442B-984E-C4AA50A034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33438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C345-50A9-47EA-ADCB-63E54CAD6D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07592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DB42-10B9-4B7A-9945-0718519E20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48693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163E3D-2B1F-40FC-90F8-98B96E238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121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94B6-E2FD-494E-A87C-D54E0E6EFF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0604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0446-9F38-49DE-ADAA-996A3D4D18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3034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078EF-C076-4ADE-932A-11306C52F4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35261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9248-5EFE-47B3-B223-AB19126A07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5562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63B6-E39E-4E31-83B6-55E85BE4ED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265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709F9-81F1-417B-84E5-242ADD94F1A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5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709F9-81F1-417B-84E5-242ADD94F1A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709F9-81F1-417B-84E5-242ADD94F1A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4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262626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A6988F5-2183-4CA1-A37D-85EB993F39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934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7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81.bin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89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100.wmf"/><Relationship Id="rId26" Type="http://schemas.openxmlformats.org/officeDocument/2006/relationships/image" Target="../media/image104.wmf"/><Relationship Id="rId3" Type="http://schemas.openxmlformats.org/officeDocument/2006/relationships/oleObject" Target="../embeddings/oleObject95.bin"/><Relationship Id="rId21" Type="http://schemas.openxmlformats.org/officeDocument/2006/relationships/oleObject" Target="../embeddings/oleObject104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102.bin"/><Relationship Id="rId25" Type="http://schemas.openxmlformats.org/officeDocument/2006/relationships/oleObject" Target="../embeddings/oleObject106.bin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99.wmf"/><Relationship Id="rId20" Type="http://schemas.openxmlformats.org/officeDocument/2006/relationships/image" Target="../media/image10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99.bin"/><Relationship Id="rId24" Type="http://schemas.openxmlformats.org/officeDocument/2006/relationships/image" Target="../media/image103.wmf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23" Type="http://schemas.openxmlformats.org/officeDocument/2006/relationships/oleObject" Target="../embeddings/oleObject105.bin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103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98.wmf"/><Relationship Id="rId22" Type="http://schemas.openxmlformats.org/officeDocument/2006/relationships/image" Target="../media/image10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112.wmf"/><Relationship Id="rId26" Type="http://schemas.openxmlformats.org/officeDocument/2006/relationships/image" Target="../media/image116.wmf"/><Relationship Id="rId39" Type="http://schemas.openxmlformats.org/officeDocument/2006/relationships/oleObject" Target="../embeddings/oleObject125.bin"/><Relationship Id="rId3" Type="http://schemas.openxmlformats.org/officeDocument/2006/relationships/oleObject" Target="../embeddings/oleObject107.bin"/><Relationship Id="rId21" Type="http://schemas.openxmlformats.org/officeDocument/2006/relationships/oleObject" Target="../embeddings/oleObject116.bin"/><Relationship Id="rId34" Type="http://schemas.openxmlformats.org/officeDocument/2006/relationships/image" Target="../media/image120.wmf"/><Relationship Id="rId42" Type="http://schemas.openxmlformats.org/officeDocument/2006/relationships/image" Target="../media/image124.wmf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14.bin"/><Relationship Id="rId25" Type="http://schemas.openxmlformats.org/officeDocument/2006/relationships/oleObject" Target="../embeddings/oleObject118.bin"/><Relationship Id="rId33" Type="http://schemas.openxmlformats.org/officeDocument/2006/relationships/oleObject" Target="../embeddings/oleObject122.bin"/><Relationship Id="rId38" Type="http://schemas.openxmlformats.org/officeDocument/2006/relationships/image" Target="../media/image122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29" Type="http://schemas.openxmlformats.org/officeDocument/2006/relationships/oleObject" Target="../embeddings/oleObject120.bin"/><Relationship Id="rId41" Type="http://schemas.openxmlformats.org/officeDocument/2006/relationships/oleObject" Target="../embeddings/oleObject126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11.bin"/><Relationship Id="rId24" Type="http://schemas.openxmlformats.org/officeDocument/2006/relationships/image" Target="../media/image115.wmf"/><Relationship Id="rId32" Type="http://schemas.openxmlformats.org/officeDocument/2006/relationships/image" Target="../media/image119.wmf"/><Relationship Id="rId37" Type="http://schemas.openxmlformats.org/officeDocument/2006/relationships/oleObject" Target="../embeddings/oleObject124.bin"/><Relationship Id="rId40" Type="http://schemas.openxmlformats.org/officeDocument/2006/relationships/image" Target="../media/image123.wmf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oleObject" Target="../embeddings/oleObject117.bin"/><Relationship Id="rId28" Type="http://schemas.openxmlformats.org/officeDocument/2006/relationships/image" Target="../media/image117.wmf"/><Relationship Id="rId36" Type="http://schemas.openxmlformats.org/officeDocument/2006/relationships/image" Target="../media/image121.wmf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115.bin"/><Relationship Id="rId31" Type="http://schemas.openxmlformats.org/officeDocument/2006/relationships/oleObject" Target="../embeddings/oleObject121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10.wmf"/><Relationship Id="rId22" Type="http://schemas.openxmlformats.org/officeDocument/2006/relationships/image" Target="../media/image114.wmf"/><Relationship Id="rId27" Type="http://schemas.openxmlformats.org/officeDocument/2006/relationships/oleObject" Target="../embeddings/oleObject119.bin"/><Relationship Id="rId30" Type="http://schemas.openxmlformats.org/officeDocument/2006/relationships/image" Target="../media/image118.wmf"/><Relationship Id="rId35" Type="http://schemas.openxmlformats.org/officeDocument/2006/relationships/oleObject" Target="../embeddings/oleObject12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32.bin"/><Relationship Id="rId18" Type="http://schemas.openxmlformats.org/officeDocument/2006/relationships/image" Target="../media/image132.wmf"/><Relationship Id="rId26" Type="http://schemas.openxmlformats.org/officeDocument/2006/relationships/image" Target="../media/image136.wmf"/><Relationship Id="rId3" Type="http://schemas.openxmlformats.org/officeDocument/2006/relationships/oleObject" Target="../embeddings/oleObject127.bin"/><Relationship Id="rId21" Type="http://schemas.openxmlformats.org/officeDocument/2006/relationships/oleObject" Target="../embeddings/oleObject136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34.bin"/><Relationship Id="rId25" Type="http://schemas.openxmlformats.org/officeDocument/2006/relationships/oleObject" Target="../embeddings/oleObject138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31.wmf"/><Relationship Id="rId20" Type="http://schemas.openxmlformats.org/officeDocument/2006/relationships/image" Target="../media/image13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31.bin"/><Relationship Id="rId24" Type="http://schemas.openxmlformats.org/officeDocument/2006/relationships/image" Target="../media/image135.wmf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23" Type="http://schemas.openxmlformats.org/officeDocument/2006/relationships/oleObject" Target="../embeddings/oleObject137.bin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35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30.wmf"/><Relationship Id="rId22" Type="http://schemas.openxmlformats.org/officeDocument/2006/relationships/image" Target="../media/image13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1.jpeg"/><Relationship Id="rId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45.bin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4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5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4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53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5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56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5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5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5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163.png"/><Relationship Id="rId7" Type="http://schemas.openxmlformats.org/officeDocument/2006/relationships/image" Target="../media/image161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160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oleObject" Target="../embeddings/oleObject166.bin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62.bin"/><Relationship Id="rId15" Type="http://schemas.openxmlformats.org/officeDocument/2006/relationships/image" Target="../media/image14.png"/><Relationship Id="rId10" Type="http://schemas.openxmlformats.org/officeDocument/2006/relationships/image" Target="../media/image167.wmf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6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72.png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73.png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.png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16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4.png"/><Relationship Id="rId4" Type="http://schemas.openxmlformats.org/officeDocument/2006/relationships/image" Target="../media/image17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181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7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187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7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88.wmf"/><Relationship Id="rId5" Type="http://schemas.openxmlformats.org/officeDocument/2006/relationships/oleObject" Target="../embeddings/oleObject177.bin"/><Relationship Id="rId10" Type="http://schemas.openxmlformats.org/officeDocument/2006/relationships/image" Target="../media/image19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7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91.wmf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193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8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9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19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201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8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.png"/><Relationship Id="rId5" Type="http://schemas.openxmlformats.org/officeDocument/2006/relationships/image" Target="../media/image202.wmf"/><Relationship Id="rId4" Type="http://schemas.openxmlformats.org/officeDocument/2006/relationships/oleObject" Target="../embeddings/oleObject18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image" Target="../media/image207.png"/><Relationship Id="rId7" Type="http://schemas.openxmlformats.org/officeDocument/2006/relationships/oleObject" Target="../embeddings/oleObject19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04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90.bin"/><Relationship Id="rId10" Type="http://schemas.openxmlformats.org/officeDocument/2006/relationships/image" Target="../media/image206.wmf"/><Relationship Id="rId4" Type="http://schemas.openxmlformats.org/officeDocument/2006/relationships/image" Target="../media/image208.png"/><Relationship Id="rId9" Type="http://schemas.openxmlformats.org/officeDocument/2006/relationships/oleObject" Target="../embeddings/oleObject19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4.png"/><Relationship Id="rId4" Type="http://schemas.openxmlformats.org/officeDocument/2006/relationships/image" Target="../media/image20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214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11.wmf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5.bin"/><Relationship Id="rId10" Type="http://schemas.openxmlformats.org/officeDocument/2006/relationships/image" Target="../media/image213.wmf"/><Relationship Id="rId4" Type="http://schemas.openxmlformats.org/officeDocument/2006/relationships/image" Target="../media/image210.wmf"/><Relationship Id="rId9" Type="http://schemas.openxmlformats.org/officeDocument/2006/relationships/oleObject" Target="../embeddings/oleObject19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4.png"/><Relationship Id="rId4" Type="http://schemas.openxmlformats.org/officeDocument/2006/relationships/image" Target="../media/image215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1.gif"/><Relationship Id="rId4" Type="http://schemas.openxmlformats.org/officeDocument/2006/relationships/image" Target="../media/image14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2.w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0.bin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1.wmf"/><Relationship Id="rId20" Type="http://schemas.openxmlformats.org/officeDocument/2006/relationships/oleObject" Target="../embeddings/oleObject29.bin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31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image" Target="../media/image34.wmf"/><Relationship Id="rId28" Type="http://schemas.openxmlformats.org/officeDocument/2006/relationships/image" Target="../media/image36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30.bin"/><Relationship Id="rId27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4.wmf"/><Relationship Id="rId26" Type="http://schemas.openxmlformats.org/officeDocument/2006/relationships/image" Target="../media/image48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47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49.wmf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44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58.wmf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5.wmf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6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964488" cy="1758057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ПОНЯТИЕ  ЛОГАРИФМА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22051"/>
            <a:ext cx="5000628" cy="92867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0" y="857232"/>
          <a:ext cx="474503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4" name="Формула" r:id="rId3" imgW="723600" imgH="215640" progId="Equation.3">
                  <p:embed/>
                </p:oleObj>
              </mc:Choice>
              <mc:Fallback>
                <p:oleObj name="Формула" r:id="rId3" imgW="72360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32"/>
                        <a:ext cx="4745038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4643438" y="642918"/>
          <a:ext cx="2662231" cy="1954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5" name="Формула" r:id="rId5" imgW="558720" imgH="406080" progId="Equation.3">
                  <p:embed/>
                </p:oleObj>
              </mc:Choice>
              <mc:Fallback>
                <p:oleObj name="Формула" r:id="rId5" imgW="55872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42918"/>
                        <a:ext cx="2662231" cy="1954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7286644" y="1285860"/>
          <a:ext cx="11493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6" name="Формула" r:id="rId7" imgW="241200" imgH="164880" progId="Equation.3">
                  <p:embed/>
                </p:oleObj>
              </mc:Choice>
              <mc:Fallback>
                <p:oleObj name="Формула" r:id="rId7" imgW="241200" imgH="164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4" y="1285860"/>
                        <a:ext cx="114935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0" y="3071810"/>
          <a:ext cx="3290121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7" name="Формула" r:id="rId9" imgW="711000" imgH="368280" progId="Equation.3">
                  <p:embed/>
                </p:oleObj>
              </mc:Choice>
              <mc:Fallback>
                <p:oleObj name="Формула" r:id="rId9" imgW="711000" imgH="3682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71810"/>
                        <a:ext cx="3290121" cy="171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3428992" y="2857675"/>
          <a:ext cx="3059116" cy="171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8" name="Формула" r:id="rId11" imgW="888840" imgH="495000" progId="Equation.3">
                  <p:embed/>
                </p:oleObj>
              </mc:Choice>
              <mc:Fallback>
                <p:oleObj name="Формула" r:id="rId11" imgW="888840" imgH="495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2857675"/>
                        <a:ext cx="3059116" cy="1714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22225" y="4857750"/>
          <a:ext cx="2840038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9" name="Формула" r:id="rId13" imgW="825480" imgH="469800" progId="Equation.3">
                  <p:embed/>
                </p:oleObj>
              </mc:Choice>
              <mc:Fallback>
                <p:oleObj name="Формула" r:id="rId13" imgW="825480" imgH="469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4857750"/>
                        <a:ext cx="2840038" cy="162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3000364" y="4857760"/>
          <a:ext cx="2098675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0" name="Формула" r:id="rId15" imgW="609480" imgH="469800" progId="Equation.3">
                  <p:embed/>
                </p:oleObj>
              </mc:Choice>
              <mc:Fallback>
                <p:oleObj name="Формула" r:id="rId15" imgW="609480" imgH="4698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857760"/>
                        <a:ext cx="2098675" cy="162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/>
        </p:nvGraphicFramePr>
        <p:xfrm>
          <a:off x="5072066" y="4714884"/>
          <a:ext cx="2403475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" name="Формула" r:id="rId17" imgW="698400" imgH="533160" progId="Equation.3">
                  <p:embed/>
                </p:oleObj>
              </mc:Choice>
              <mc:Fallback>
                <p:oleObj name="Формула" r:id="rId17" imgW="698400" imgH="53316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4714884"/>
                        <a:ext cx="2403475" cy="184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/>
        </p:nvGraphicFramePr>
        <p:xfrm>
          <a:off x="7572396" y="5357826"/>
          <a:ext cx="6985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2" name="Формула" r:id="rId19" imgW="203040" imgH="253800" progId="Equation.3">
                  <p:embed/>
                </p:oleObj>
              </mc:Choice>
              <mc:Fallback>
                <p:oleObj name="Формула" r:id="rId19" imgW="203040" imgH="253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5357826"/>
                        <a:ext cx="6985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5000628" cy="9286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0" y="785794"/>
          <a:ext cx="3857620" cy="207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" name="Формула" r:id="rId3" imgW="761760" imgH="406080" progId="Equation.3">
                  <p:embed/>
                </p:oleObj>
              </mc:Choice>
              <mc:Fallback>
                <p:oleObj name="Формула" r:id="rId3" imgW="761760" imgH="4060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5794"/>
                        <a:ext cx="3857620" cy="2078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3786182" y="1500174"/>
          <a:ext cx="11572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" name="Формула" r:id="rId5" imgW="228600" imgH="177480" progId="Equation.3">
                  <p:embed/>
                </p:oleObj>
              </mc:Choice>
              <mc:Fallback>
                <p:oleObj name="Формула" r:id="rId5" imgW="22860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1500174"/>
                        <a:ext cx="1157287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7143768" y="1571612"/>
          <a:ext cx="6429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0" name="Формула" r:id="rId7" imgW="126720" imgH="164880" progId="Equation.3">
                  <p:embed/>
                </p:oleObj>
              </mc:Choice>
              <mc:Fallback>
                <p:oleObj name="Формула" r:id="rId7" imgW="126720" imgH="1648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1571612"/>
                        <a:ext cx="64293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0" y="3786190"/>
          <a:ext cx="4114801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" name="Формула" r:id="rId9" imgW="812520" imgH="228600" progId="Equation.3">
                  <p:embed/>
                </p:oleObj>
              </mc:Choice>
              <mc:Fallback>
                <p:oleObj name="Формула" r:id="rId9" imgW="812520" imgH="228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86190"/>
                        <a:ext cx="4114801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4143372" y="3500438"/>
          <a:ext cx="3271833" cy="170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2" name="Формула" r:id="rId11" imgW="787320" imgH="406080" progId="Equation.3">
                  <p:embed/>
                </p:oleObj>
              </mc:Choice>
              <mc:Fallback>
                <p:oleObj name="Формула" r:id="rId11" imgW="787320" imgH="4060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500438"/>
                        <a:ext cx="3271833" cy="17069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0" y="5151438"/>
          <a:ext cx="3535363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" name="Формула" r:id="rId13" imgW="850680" imgH="406080" progId="Equation.3">
                  <p:embed/>
                </p:oleObj>
              </mc:Choice>
              <mc:Fallback>
                <p:oleObj name="Формула" r:id="rId13" imgW="850680" imgH="4060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51438"/>
                        <a:ext cx="3535363" cy="170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/>
        </p:nvGraphicFramePr>
        <p:xfrm>
          <a:off x="3571868" y="5572140"/>
          <a:ext cx="253206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4" name="Формула" r:id="rId15" imgW="609480" imgH="215640" progId="Equation.3">
                  <p:embed/>
                </p:oleObj>
              </mc:Choice>
              <mc:Fallback>
                <p:oleObj name="Формула" r:id="rId15" imgW="609480" imgH="215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5572140"/>
                        <a:ext cx="2532062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/>
        </p:nvGraphicFramePr>
        <p:xfrm>
          <a:off x="6000760" y="5715016"/>
          <a:ext cx="10017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" name="Формула" r:id="rId17" imgW="241200" imgH="164880" progId="Equation.3">
                  <p:embed/>
                </p:oleObj>
              </mc:Choice>
              <mc:Fallback>
                <p:oleObj name="Формула" r:id="rId17" imgW="241200" imgH="1648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5715016"/>
                        <a:ext cx="100171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929190" y="1500174"/>
          <a:ext cx="218598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6" name="Формула" r:id="rId19" imgW="431640" imgH="215640" progId="Equation.3">
                  <p:embed/>
                </p:oleObj>
              </mc:Choice>
              <mc:Fallback>
                <p:oleObj name="Формула" r:id="rId19" imgW="431640" imgH="2156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1500174"/>
                        <a:ext cx="2185987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Особые  логарифмы</a:t>
            </a:r>
            <a:endParaRPr lang="ru-RU" sz="6000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2173"/>
              </p:ext>
            </p:extLst>
          </p:nvPr>
        </p:nvGraphicFramePr>
        <p:xfrm>
          <a:off x="-36512" y="1643050"/>
          <a:ext cx="9180512" cy="5000636"/>
        </p:xfrm>
        <a:graphic>
          <a:graphicData uri="http://schemas.openxmlformats.org/drawingml/2006/table">
            <a:tbl>
              <a:tblPr/>
              <a:tblGrid>
                <a:gridCol w="4679950"/>
                <a:gridCol w="2318471"/>
                <a:gridCol w="2182091"/>
              </a:tblGrid>
              <a:tr h="25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Десятичные </a:t>
                      </a:r>
                      <a:r>
                        <a:rPr lang="ru-RU" sz="3200" b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логарифмы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0" dirty="0" smtClean="0">
                          <a:latin typeface="+mn-lt"/>
                          <a:ea typeface="Calibri"/>
                          <a:cs typeface="Times New Roman"/>
                        </a:rPr>
                        <a:t>(по </a:t>
                      </a:r>
                      <a:r>
                        <a:rPr lang="ru-RU" sz="3200" b="0" dirty="0">
                          <a:latin typeface="+mn-lt"/>
                          <a:ea typeface="Calibri"/>
                          <a:cs typeface="Times New Roman"/>
                        </a:rPr>
                        <a:t>основанию </a:t>
                      </a:r>
                      <a:r>
                        <a:rPr lang="ru-RU" sz="3200" b="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3200" b="0" dirty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Натуральные логарифмы </a:t>
                      </a:r>
                      <a:endParaRPr lang="ru-RU" sz="3200" b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latin typeface="+mn-lt"/>
                          <a:ea typeface="Calibri"/>
                          <a:cs typeface="Times New Roman"/>
                        </a:rPr>
                        <a:t>(по </a:t>
                      </a:r>
                      <a:r>
                        <a:rPr lang="ru-RU" sz="3200" b="0" dirty="0">
                          <a:latin typeface="+mn-lt"/>
                          <a:ea typeface="Calibri"/>
                          <a:cs typeface="Times New Roman"/>
                        </a:rPr>
                        <a:t>основанию </a:t>
                      </a:r>
                      <a:r>
                        <a:rPr lang="ru-RU" sz="3200" b="0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3200" b="0" dirty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4768850" y="2143116"/>
          <a:ext cx="43751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Формула" r:id="rId3" imgW="825480" imgH="228600" progId="Equation.3">
                  <p:embed/>
                </p:oleObj>
              </mc:Choice>
              <mc:Fallback>
                <p:oleObj name="Формула" r:id="rId3" imgW="8254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2143116"/>
                        <a:ext cx="4375150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4903787" y="4714884"/>
          <a:ext cx="424021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Формула" r:id="rId5" imgW="799920" imgH="228600" progId="Equation.3">
                  <p:embed/>
                </p:oleObj>
              </mc:Choice>
              <mc:Fallback>
                <p:oleObj name="Формула" r:id="rId5" imgW="7999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7" y="4714884"/>
                        <a:ext cx="4240213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2357422" cy="9286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214282" y="1285860"/>
          <a:ext cx="2468400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Формула" r:id="rId3" imgW="520560" imgH="203040" progId="Equation.3">
                  <p:embed/>
                </p:oleObj>
              </mc:Choice>
              <mc:Fallback>
                <p:oleObj name="Формула" r:id="rId3" imgW="520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285860"/>
                        <a:ext cx="2468400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427623"/>
              </p:ext>
            </p:extLst>
          </p:nvPr>
        </p:nvGraphicFramePr>
        <p:xfrm>
          <a:off x="2699792" y="1196752"/>
          <a:ext cx="39735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" name="Формула" r:id="rId5" imgW="838080" imgH="215640" progId="Equation.3">
                  <p:embed/>
                </p:oleObj>
              </mc:Choice>
              <mc:Fallback>
                <p:oleObj name="Формула" r:id="rId5" imgW="8380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196752"/>
                        <a:ext cx="3973512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14282" y="2357438"/>
          <a:ext cx="21066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Формула" r:id="rId7" imgW="444240" imgH="203040" progId="Equation.3">
                  <p:embed/>
                </p:oleObj>
              </mc:Choice>
              <mc:Fallback>
                <p:oleObj name="Формула" r:id="rId7" imgW="4442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357438"/>
                        <a:ext cx="210661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573775"/>
              </p:ext>
            </p:extLst>
          </p:nvPr>
        </p:nvGraphicFramePr>
        <p:xfrm>
          <a:off x="2339752" y="2204864"/>
          <a:ext cx="35496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" name="Формула" r:id="rId9" imgW="749160" imgH="215640" progId="Equation.3">
                  <p:embed/>
                </p:oleObj>
              </mc:Choice>
              <mc:Fallback>
                <p:oleObj name="Формула" r:id="rId9" imgW="7491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04864"/>
                        <a:ext cx="354965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85720" y="3500438"/>
          <a:ext cx="16859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4" name="Формула" r:id="rId11" imgW="355320" imgH="203040" progId="Equation.3">
                  <p:embed/>
                </p:oleObj>
              </mc:Choice>
              <mc:Fallback>
                <p:oleObj name="Формула" r:id="rId11" imgW="3553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3500438"/>
                        <a:ext cx="16859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592071"/>
              </p:ext>
            </p:extLst>
          </p:nvPr>
        </p:nvGraphicFramePr>
        <p:xfrm>
          <a:off x="2051720" y="3429000"/>
          <a:ext cx="31289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Формула" r:id="rId13" imgW="660240" imgH="215640" progId="Equation.3">
                  <p:embed/>
                </p:oleObj>
              </mc:Choice>
              <mc:Fallback>
                <p:oleObj name="Формула" r:id="rId13" imgW="6602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429000"/>
                        <a:ext cx="3128962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71448" y="4643438"/>
          <a:ext cx="22288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6" name="Формула" r:id="rId15" imgW="469800" imgH="203040" progId="Equation.3">
                  <p:embed/>
                </p:oleObj>
              </mc:Choice>
              <mc:Fallback>
                <p:oleObj name="Формула" r:id="rId15" imgW="4698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48" y="4643438"/>
                        <a:ext cx="22288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660504"/>
              </p:ext>
            </p:extLst>
          </p:nvPr>
        </p:nvGraphicFramePr>
        <p:xfrm>
          <a:off x="2483768" y="4581128"/>
          <a:ext cx="45116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7" name="Формула" r:id="rId17" imgW="952200" imgH="215640" progId="Equation.3">
                  <p:embed/>
                </p:oleObj>
              </mc:Choice>
              <mc:Fallback>
                <p:oleObj name="Формула" r:id="rId17" imgW="95220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581128"/>
                        <a:ext cx="451167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65108" y="5715000"/>
          <a:ext cx="37353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8" name="Формула" r:id="rId19" imgW="787320" imgH="203040" progId="Equation.3">
                  <p:embed/>
                </p:oleObj>
              </mc:Choice>
              <mc:Fallback>
                <p:oleObj name="Формула" r:id="rId19" imgW="78732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08" y="5715000"/>
                        <a:ext cx="373538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54905"/>
              </p:ext>
            </p:extLst>
          </p:nvPr>
        </p:nvGraphicFramePr>
        <p:xfrm>
          <a:off x="4067944" y="5805264"/>
          <a:ext cx="43894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9" name="Формула" r:id="rId21" imgW="1282680" imgH="215640" progId="Equation.3">
                  <p:embed/>
                </p:oleObj>
              </mc:Choice>
              <mc:Fallback>
                <p:oleObj name="Формула" r:id="rId21" imgW="128268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805264"/>
                        <a:ext cx="4389437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1043608" y="620688"/>
            <a:ext cx="67040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десятичных логарифмов:</a:t>
            </a: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573930"/>
              </p:ext>
            </p:extLst>
          </p:nvPr>
        </p:nvGraphicFramePr>
        <p:xfrm>
          <a:off x="899592" y="1628800"/>
          <a:ext cx="19383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8" name="Формула" r:id="rId3" imgW="622080" imgH="228600" progId="Equation.3">
                  <p:embed/>
                </p:oleObj>
              </mc:Choice>
              <mc:Fallback>
                <p:oleObj name="Формула" r:id="rId3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628800"/>
                        <a:ext cx="193833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18987"/>
              </p:ext>
            </p:extLst>
          </p:nvPr>
        </p:nvGraphicFramePr>
        <p:xfrm>
          <a:off x="827584" y="3212976"/>
          <a:ext cx="23780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9" name="Формула" r:id="rId5" imgW="838200" imgH="228600" progId="Equation.3">
                  <p:embed/>
                </p:oleObj>
              </mc:Choice>
              <mc:Fallback>
                <p:oleObj name="Формула" r:id="rId5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12976"/>
                        <a:ext cx="23780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806732"/>
              </p:ext>
            </p:extLst>
          </p:nvPr>
        </p:nvGraphicFramePr>
        <p:xfrm>
          <a:off x="4932040" y="1988840"/>
          <a:ext cx="34575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0" name="Формула" r:id="rId7" imgW="1117600" imgH="228600" progId="Equation.3">
                  <p:embed/>
                </p:oleObj>
              </mc:Choice>
              <mc:Fallback>
                <p:oleObj name="Формула" r:id="rId7" imgW="111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988840"/>
                        <a:ext cx="34575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91780"/>
              </p:ext>
            </p:extLst>
          </p:nvPr>
        </p:nvGraphicFramePr>
        <p:xfrm>
          <a:off x="4788024" y="3429000"/>
          <a:ext cx="345598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Формула" r:id="rId9" imgW="990170" imgH="393529" progId="Equation.3">
                  <p:embed/>
                </p:oleObj>
              </mc:Choice>
              <mc:Fallback>
                <p:oleObj name="Формула" r:id="rId9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429000"/>
                        <a:ext cx="3455987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924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2357422" cy="9286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214282" y="911222"/>
          <a:ext cx="1866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2" name="Формула" r:id="rId3" imgW="393480" imgH="177480" progId="Equation.3">
                  <p:embed/>
                </p:oleObj>
              </mc:Choice>
              <mc:Fallback>
                <p:oleObj name="Формула" r:id="rId3" imgW="3934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911222"/>
                        <a:ext cx="18669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752732"/>
              </p:ext>
            </p:extLst>
          </p:nvPr>
        </p:nvGraphicFramePr>
        <p:xfrm>
          <a:off x="2123728" y="908720"/>
          <a:ext cx="3049116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3" name="Формула" r:id="rId5" imgW="609480" imgH="228600" progId="Equation.3">
                  <p:embed/>
                </p:oleObj>
              </mc:Choice>
              <mc:Fallback>
                <p:oleObj name="Формула" r:id="rId5" imgW="609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908720"/>
                        <a:ext cx="3049116" cy="965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271462" y="2071678"/>
          <a:ext cx="21685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4" name="Формула" r:id="rId7" imgW="457200" imgH="203040" progId="Equation.3">
                  <p:embed/>
                </p:oleObj>
              </mc:Choice>
              <mc:Fallback>
                <p:oleObj name="Формула" r:id="rId7" imgW="45720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" y="2071678"/>
                        <a:ext cx="21685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962283"/>
              </p:ext>
            </p:extLst>
          </p:nvPr>
        </p:nvGraphicFramePr>
        <p:xfrm>
          <a:off x="2411760" y="2132856"/>
          <a:ext cx="31908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5" name="Формула" r:id="rId9" imgW="672840" imgH="215640" progId="Equation.3">
                  <p:embed/>
                </p:oleObj>
              </mc:Choice>
              <mc:Fallback>
                <p:oleObj name="Формула" r:id="rId9" imgW="672840" imgH="215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132856"/>
                        <a:ext cx="319087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227013" y="2859085"/>
          <a:ext cx="1985962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6" name="Формула" r:id="rId11" imgW="419040" imgH="406080" progId="Equation.3">
                  <p:embed/>
                </p:oleObj>
              </mc:Choice>
              <mc:Fallback>
                <p:oleObj name="Формула" r:id="rId11" imgW="419040" imgH="4060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859085"/>
                        <a:ext cx="1985962" cy="171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644039"/>
              </p:ext>
            </p:extLst>
          </p:nvPr>
        </p:nvGraphicFramePr>
        <p:xfrm>
          <a:off x="2123728" y="2924944"/>
          <a:ext cx="3854450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" name="Формула" r:id="rId13" imgW="812520" imgH="393480" progId="Equation.3">
                  <p:embed/>
                </p:oleObj>
              </mc:Choice>
              <mc:Fallback>
                <p:oleObj name="Формула" r:id="rId13" imgW="812520" imgH="393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924944"/>
                        <a:ext cx="3854450" cy="166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8"/>
          <p:cNvGraphicFramePr>
            <a:graphicFrameLocks noChangeAspect="1"/>
          </p:cNvGraphicFramePr>
          <p:nvPr/>
        </p:nvGraphicFramePr>
        <p:xfrm>
          <a:off x="357158" y="4643446"/>
          <a:ext cx="275907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8" name="Формула" r:id="rId15" imgW="520560" imgH="228600" progId="Equation.3">
                  <p:embed/>
                </p:oleObj>
              </mc:Choice>
              <mc:Fallback>
                <p:oleObj name="Формула" r:id="rId15" imgW="5205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643446"/>
                        <a:ext cx="2759075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3071802" y="4714884"/>
          <a:ext cx="4699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9" name="Формула" r:id="rId17" imgW="88560" imgH="164880" progId="Equation.3">
                  <p:embed/>
                </p:oleObj>
              </mc:Choice>
              <mc:Fallback>
                <p:oleObj name="Формула" r:id="rId17" imgW="88560" imgH="1648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4714884"/>
                        <a:ext cx="4699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320675" y="5781675"/>
          <a:ext cx="26908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0" name="Формула" r:id="rId19" imgW="507960" imgH="228600" progId="Equation.3">
                  <p:embed/>
                </p:oleObj>
              </mc:Choice>
              <mc:Fallback>
                <p:oleObj name="Формула" r:id="rId19" imgW="507960" imgH="228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5781675"/>
                        <a:ext cx="2690813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3143240" y="5679811"/>
          <a:ext cx="495308" cy="117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1" name="Формула" r:id="rId21" imgW="152280" imgH="406080" progId="Equation.3">
                  <p:embed/>
                </p:oleObj>
              </mc:Choice>
              <mc:Fallback>
                <p:oleObj name="Формула" r:id="rId21" imgW="152280" imgH="4060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5679811"/>
                        <a:ext cx="495308" cy="1178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5286380" y="5781675"/>
          <a:ext cx="26908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2" name="Формула" r:id="rId23" imgW="507960" imgH="228600" progId="Equation.3">
                  <p:embed/>
                </p:oleObj>
              </mc:Choice>
              <mc:Fallback>
                <p:oleObj name="Формула" r:id="rId23" imgW="507960" imgH="2286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5781675"/>
                        <a:ext cx="2690813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7950200" y="5680075"/>
          <a:ext cx="45402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3" name="Формула" r:id="rId25" imgW="139680" imgH="406080" progId="Equation.3">
                  <p:embed/>
                </p:oleObj>
              </mc:Choice>
              <mc:Fallback>
                <p:oleObj name="Формула" r:id="rId25" imgW="139680" imgH="4060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5680075"/>
                        <a:ext cx="454025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46"/>
          <p:cNvGrpSpPr>
            <a:grpSpLocks/>
          </p:cNvGrpSpPr>
          <p:nvPr/>
        </p:nvGrpSpPr>
        <p:grpSpPr bwMode="auto">
          <a:xfrm>
            <a:off x="611188" y="404813"/>
            <a:ext cx="8605837" cy="5759451"/>
            <a:chOff x="385" y="255"/>
            <a:chExt cx="5421" cy="3628"/>
          </a:xfrm>
        </p:grpSpPr>
        <p:sp>
          <p:nvSpPr>
            <p:cNvPr id="38916" name="Text Box 4"/>
            <p:cNvSpPr txBox="1">
              <a:spLocks noChangeArrowheads="1"/>
            </p:cNvSpPr>
            <p:nvPr/>
          </p:nvSpPr>
          <p:spPr bwMode="auto">
            <a:xfrm>
              <a:off x="385" y="255"/>
              <a:ext cx="542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</a:rPr>
                <a:t>Вычислите устно значения логарифмов:</a:t>
              </a:r>
            </a:p>
          </p:txBody>
        </p:sp>
        <p:graphicFrame>
          <p:nvGraphicFramePr>
            <p:cNvPr id="3076" name="Object 126"/>
            <p:cNvGraphicFramePr>
              <a:graphicFrameLocks noChangeAspect="1"/>
            </p:cNvGraphicFramePr>
            <p:nvPr/>
          </p:nvGraphicFramePr>
          <p:xfrm>
            <a:off x="521" y="754"/>
            <a:ext cx="623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86" name="Формула" r:id="rId3" imgW="393529" imgH="228501" progId="Equation.3">
                    <p:embed/>
                  </p:oleObj>
                </mc:Choice>
                <mc:Fallback>
                  <p:oleObj name="Формула" r:id="rId3" imgW="39352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754"/>
                          <a:ext cx="623" cy="36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127"/>
            <p:cNvGraphicFramePr>
              <a:graphicFrameLocks noChangeAspect="1"/>
            </p:cNvGraphicFramePr>
            <p:nvPr/>
          </p:nvGraphicFramePr>
          <p:xfrm>
            <a:off x="501" y="1258"/>
            <a:ext cx="663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87" name="Формула" r:id="rId5" imgW="418918" imgH="393529" progId="Equation.3">
                    <p:embed/>
                  </p:oleObj>
                </mc:Choice>
                <mc:Fallback>
                  <p:oleObj name="Формула" r:id="rId5" imgW="41891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" y="1258"/>
                          <a:ext cx="663" cy="624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128"/>
            <p:cNvGraphicFramePr>
              <a:graphicFrameLocks noChangeAspect="1"/>
            </p:cNvGraphicFramePr>
            <p:nvPr/>
          </p:nvGraphicFramePr>
          <p:xfrm>
            <a:off x="476" y="2069"/>
            <a:ext cx="744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88" name="Формула" r:id="rId7" imgW="469696" imgH="215806" progId="Equation.3">
                    <p:embed/>
                  </p:oleObj>
                </mc:Choice>
                <mc:Fallback>
                  <p:oleObj name="Формула" r:id="rId7" imgW="469696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069"/>
                          <a:ext cx="744" cy="34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129"/>
            <p:cNvGraphicFramePr>
              <a:graphicFrameLocks noChangeAspect="1"/>
            </p:cNvGraphicFramePr>
            <p:nvPr/>
          </p:nvGraphicFramePr>
          <p:xfrm>
            <a:off x="431" y="2659"/>
            <a:ext cx="784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89" name="Формула" r:id="rId9" imgW="495085" imgH="393529" progId="Equation.3">
                    <p:embed/>
                  </p:oleObj>
                </mc:Choice>
                <mc:Fallback>
                  <p:oleObj name="Формула" r:id="rId9" imgW="495085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659"/>
                          <a:ext cx="784" cy="624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130"/>
            <p:cNvGraphicFramePr>
              <a:graphicFrameLocks noChangeAspect="1"/>
            </p:cNvGraphicFramePr>
            <p:nvPr/>
          </p:nvGraphicFramePr>
          <p:xfrm>
            <a:off x="1610" y="2069"/>
            <a:ext cx="623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0" name="Формула" r:id="rId11" imgW="393529" imgH="228501" progId="Equation.3">
                    <p:embed/>
                  </p:oleObj>
                </mc:Choice>
                <mc:Fallback>
                  <p:oleObj name="Формула" r:id="rId11" imgW="39352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2069"/>
                          <a:ext cx="623" cy="362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131"/>
            <p:cNvGraphicFramePr>
              <a:graphicFrameLocks noChangeAspect="1"/>
            </p:cNvGraphicFramePr>
            <p:nvPr/>
          </p:nvGraphicFramePr>
          <p:xfrm>
            <a:off x="521" y="3521"/>
            <a:ext cx="603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1" name="Формула" r:id="rId13" imgW="381000" imgH="228600" progId="Equation.3">
                    <p:embed/>
                  </p:oleObj>
                </mc:Choice>
                <mc:Fallback>
                  <p:oleObj name="Формула" r:id="rId13" imgW="381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3521"/>
                          <a:ext cx="603" cy="36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32"/>
            <p:cNvGraphicFramePr>
              <a:graphicFrameLocks noChangeAspect="1"/>
            </p:cNvGraphicFramePr>
            <p:nvPr/>
          </p:nvGraphicFramePr>
          <p:xfrm>
            <a:off x="1610" y="709"/>
            <a:ext cx="704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2" name="Формула" r:id="rId15" imgW="444307" imgH="228501" progId="Equation.3">
                    <p:embed/>
                  </p:oleObj>
                </mc:Choice>
                <mc:Fallback>
                  <p:oleObj name="Формула" r:id="rId15" imgW="444307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709"/>
                          <a:ext cx="704" cy="362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33"/>
            <p:cNvGraphicFramePr>
              <a:graphicFrameLocks noChangeAspect="1"/>
            </p:cNvGraphicFramePr>
            <p:nvPr/>
          </p:nvGraphicFramePr>
          <p:xfrm>
            <a:off x="1610" y="1253"/>
            <a:ext cx="663" cy="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3" name="Формула" r:id="rId17" imgW="418918" imgH="393529" progId="Equation.3">
                    <p:embed/>
                  </p:oleObj>
                </mc:Choice>
                <mc:Fallback>
                  <p:oleObj name="Формула" r:id="rId17" imgW="41891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1253"/>
                          <a:ext cx="663" cy="623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" name="Object 134"/>
            <p:cNvGraphicFramePr>
              <a:graphicFrameLocks noChangeAspect="1"/>
            </p:cNvGraphicFramePr>
            <p:nvPr/>
          </p:nvGraphicFramePr>
          <p:xfrm>
            <a:off x="2880" y="1389"/>
            <a:ext cx="703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4" name="Формула" r:id="rId19" imgW="444307" imgH="228501" progId="Equation.3">
                    <p:embed/>
                  </p:oleObj>
                </mc:Choice>
                <mc:Fallback>
                  <p:oleObj name="Формула" r:id="rId19" imgW="444307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389"/>
                          <a:ext cx="703" cy="362"/>
                        </a:xfrm>
                        <a:prstGeom prst="rect">
                          <a:avLst/>
                        </a:prstGeom>
                        <a:solidFill>
                          <a:srgbClr val="FF99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" name="Object 135"/>
            <p:cNvGraphicFramePr>
              <a:graphicFrameLocks noChangeAspect="1"/>
            </p:cNvGraphicFramePr>
            <p:nvPr/>
          </p:nvGraphicFramePr>
          <p:xfrm>
            <a:off x="1610" y="2750"/>
            <a:ext cx="684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5" name="Формула" r:id="rId21" imgW="431613" imgH="228501" progId="Equation.3">
                    <p:embed/>
                  </p:oleObj>
                </mc:Choice>
                <mc:Fallback>
                  <p:oleObj name="Формула" r:id="rId21" imgW="431613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2750"/>
                          <a:ext cx="684" cy="362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" name="Object 136"/>
            <p:cNvGraphicFramePr>
              <a:graphicFrameLocks noChangeAspect="1"/>
            </p:cNvGraphicFramePr>
            <p:nvPr/>
          </p:nvGraphicFramePr>
          <p:xfrm>
            <a:off x="1565" y="3475"/>
            <a:ext cx="824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6" name="Формула" r:id="rId23" imgW="520700" imgH="228600" progId="Equation.3">
                    <p:embed/>
                  </p:oleObj>
                </mc:Choice>
                <mc:Fallback>
                  <p:oleObj name="Формула" r:id="rId23" imgW="520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" y="3475"/>
                          <a:ext cx="824" cy="362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7" name="Object 137"/>
            <p:cNvGraphicFramePr>
              <a:graphicFrameLocks noChangeAspect="1"/>
            </p:cNvGraphicFramePr>
            <p:nvPr/>
          </p:nvGraphicFramePr>
          <p:xfrm>
            <a:off x="2789" y="709"/>
            <a:ext cx="884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7" name="Формула" r:id="rId25" imgW="558800" imgH="228600" progId="Equation.3">
                    <p:embed/>
                  </p:oleObj>
                </mc:Choice>
                <mc:Fallback>
                  <p:oleObj name="Формула" r:id="rId25" imgW="558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709"/>
                          <a:ext cx="884" cy="362"/>
                        </a:xfrm>
                        <a:prstGeom prst="rect">
                          <a:avLst/>
                        </a:prstGeom>
                        <a:solidFill>
                          <a:srgbClr val="FF99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8" name="Object 138"/>
            <p:cNvGraphicFramePr>
              <a:graphicFrameLocks noChangeAspect="1"/>
            </p:cNvGraphicFramePr>
            <p:nvPr/>
          </p:nvGraphicFramePr>
          <p:xfrm>
            <a:off x="2770" y="2115"/>
            <a:ext cx="924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8" name="Формула" r:id="rId27" imgW="583947" imgH="228501" progId="Equation.3">
                    <p:embed/>
                  </p:oleObj>
                </mc:Choice>
                <mc:Fallback>
                  <p:oleObj name="Формула" r:id="rId27" imgW="583947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0" y="2115"/>
                          <a:ext cx="924" cy="362"/>
                        </a:xfrm>
                        <a:prstGeom prst="rect">
                          <a:avLst/>
                        </a:prstGeom>
                        <a:solidFill>
                          <a:srgbClr val="FF99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9" name="Object 139"/>
            <p:cNvGraphicFramePr>
              <a:graphicFrameLocks noChangeAspect="1"/>
            </p:cNvGraphicFramePr>
            <p:nvPr/>
          </p:nvGraphicFramePr>
          <p:xfrm>
            <a:off x="2825" y="2619"/>
            <a:ext cx="904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9" name="Формула" r:id="rId29" imgW="571252" imgH="393529" progId="Equation.3">
                    <p:embed/>
                  </p:oleObj>
                </mc:Choice>
                <mc:Fallback>
                  <p:oleObj name="Формула" r:id="rId29" imgW="57125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" y="2619"/>
                          <a:ext cx="904" cy="624"/>
                        </a:xfrm>
                        <a:prstGeom prst="rect">
                          <a:avLst/>
                        </a:prstGeom>
                        <a:solidFill>
                          <a:srgbClr val="FF99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0" name="Object 140"/>
            <p:cNvGraphicFramePr>
              <a:graphicFrameLocks noChangeAspect="1"/>
            </p:cNvGraphicFramePr>
            <p:nvPr/>
          </p:nvGraphicFramePr>
          <p:xfrm>
            <a:off x="3011" y="3495"/>
            <a:ext cx="623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0" name="Формула" r:id="rId31" imgW="393529" imgH="203112" progId="Equation.3">
                    <p:embed/>
                  </p:oleObj>
                </mc:Choice>
                <mc:Fallback>
                  <p:oleObj name="Формула" r:id="rId31" imgW="39352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3495"/>
                          <a:ext cx="623" cy="322"/>
                        </a:xfrm>
                        <a:prstGeom prst="rect">
                          <a:avLst/>
                        </a:prstGeom>
                        <a:solidFill>
                          <a:srgbClr val="FF99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1" name="Object 141"/>
            <p:cNvGraphicFramePr>
              <a:graphicFrameLocks noChangeAspect="1"/>
            </p:cNvGraphicFramePr>
            <p:nvPr/>
          </p:nvGraphicFramePr>
          <p:xfrm>
            <a:off x="4347" y="754"/>
            <a:ext cx="683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1" name="Формула" r:id="rId33" imgW="431613" imgH="203112" progId="Equation.3">
                    <p:embed/>
                  </p:oleObj>
                </mc:Choice>
                <mc:Fallback>
                  <p:oleObj name="Формула" r:id="rId33" imgW="431613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7" y="754"/>
                          <a:ext cx="683" cy="322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142"/>
            <p:cNvGraphicFramePr>
              <a:graphicFrameLocks noChangeAspect="1"/>
            </p:cNvGraphicFramePr>
            <p:nvPr/>
          </p:nvGraphicFramePr>
          <p:xfrm>
            <a:off x="4287" y="1434"/>
            <a:ext cx="804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2" name="Формула" r:id="rId35" imgW="507780" imgH="203112" progId="Equation.3">
                    <p:embed/>
                  </p:oleObj>
                </mc:Choice>
                <mc:Fallback>
                  <p:oleObj name="Формула" r:id="rId35" imgW="507780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7" y="1434"/>
                          <a:ext cx="804" cy="322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143"/>
            <p:cNvGraphicFramePr>
              <a:graphicFrameLocks noChangeAspect="1"/>
            </p:cNvGraphicFramePr>
            <p:nvPr/>
          </p:nvGraphicFramePr>
          <p:xfrm>
            <a:off x="4312" y="2095"/>
            <a:ext cx="743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3" name="Формула" r:id="rId37" imgW="469696" imgH="253890" progId="Equation.3">
                    <p:embed/>
                  </p:oleObj>
                </mc:Choice>
                <mc:Fallback>
                  <p:oleObj name="Формула" r:id="rId37" imgW="469696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2" y="2095"/>
                          <a:ext cx="743" cy="402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4" name="Object 144"/>
            <p:cNvGraphicFramePr>
              <a:graphicFrameLocks noChangeAspect="1"/>
            </p:cNvGraphicFramePr>
            <p:nvPr/>
          </p:nvGraphicFramePr>
          <p:xfrm>
            <a:off x="4191" y="2740"/>
            <a:ext cx="985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4" name="Формула" r:id="rId39" imgW="622030" imgH="241195" progId="Equation.3">
                    <p:embed/>
                  </p:oleObj>
                </mc:Choice>
                <mc:Fallback>
                  <p:oleObj name="Формула" r:id="rId39" imgW="622030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" y="2740"/>
                          <a:ext cx="985" cy="382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5" name="Object 145"/>
            <p:cNvGraphicFramePr>
              <a:graphicFrameLocks noChangeAspect="1"/>
            </p:cNvGraphicFramePr>
            <p:nvPr/>
          </p:nvGraphicFramePr>
          <p:xfrm>
            <a:off x="4297" y="3455"/>
            <a:ext cx="864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5" name="Формула" r:id="rId41" imgW="545626" imgH="253780" progId="Equation.3">
                    <p:embed/>
                  </p:oleObj>
                </mc:Choice>
                <mc:Fallback>
                  <p:oleObj name="Формула" r:id="rId41" imgW="545626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7" y="3455"/>
                          <a:ext cx="864" cy="402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0952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55776" y="117475"/>
            <a:ext cx="39392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Найдите число х.</a:t>
            </a:r>
            <a:r>
              <a:rPr lang="en-US" sz="3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3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099" name="Group 17"/>
          <p:cNvGrpSpPr>
            <a:grpSpLocks/>
          </p:cNvGrpSpPr>
          <p:nvPr/>
        </p:nvGrpSpPr>
        <p:grpSpPr bwMode="auto">
          <a:xfrm>
            <a:off x="395288" y="1125538"/>
            <a:ext cx="1873250" cy="4586287"/>
            <a:chOff x="249" y="709"/>
            <a:chExt cx="1180" cy="2889"/>
          </a:xfrm>
        </p:grpSpPr>
        <p:graphicFrame>
          <p:nvGraphicFramePr>
            <p:cNvPr id="4110" name="Object 5"/>
            <p:cNvGraphicFramePr>
              <a:graphicFrameLocks noChangeAspect="1"/>
            </p:cNvGraphicFramePr>
            <p:nvPr/>
          </p:nvGraphicFramePr>
          <p:xfrm>
            <a:off x="295" y="709"/>
            <a:ext cx="1134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8" name="Формула" r:id="rId3" imgW="698500" imgH="228600" progId="Equation.3">
                    <p:embed/>
                  </p:oleObj>
                </mc:Choice>
                <mc:Fallback>
                  <p:oleObj name="Формула" r:id="rId3" imgW="698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709"/>
                          <a:ext cx="1134" cy="371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1" name="Object 6"/>
            <p:cNvGraphicFramePr>
              <a:graphicFrameLocks noChangeAspect="1"/>
            </p:cNvGraphicFramePr>
            <p:nvPr/>
          </p:nvGraphicFramePr>
          <p:xfrm>
            <a:off x="295" y="1525"/>
            <a:ext cx="1104" cy="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9" name="Формула" r:id="rId5" imgW="723586" imgH="342751" progId="Equation.3">
                    <p:embed/>
                  </p:oleObj>
                </mc:Choice>
                <mc:Fallback>
                  <p:oleObj name="Формула" r:id="rId5" imgW="723586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525"/>
                          <a:ext cx="1104" cy="523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2" name="Object 7"/>
            <p:cNvGraphicFramePr>
              <a:graphicFrameLocks noChangeAspect="1"/>
            </p:cNvGraphicFramePr>
            <p:nvPr/>
          </p:nvGraphicFramePr>
          <p:xfrm>
            <a:off x="295" y="2432"/>
            <a:ext cx="998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0" name="Формула" r:id="rId7" imgW="634725" imgH="228501" progId="Equation.3">
                    <p:embed/>
                  </p:oleObj>
                </mc:Choice>
                <mc:Fallback>
                  <p:oleObj name="Формула" r:id="rId7" imgW="634725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2432"/>
                          <a:ext cx="998" cy="359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3" name="Object 8"/>
            <p:cNvGraphicFramePr>
              <a:graphicFrameLocks noChangeAspect="1"/>
            </p:cNvGraphicFramePr>
            <p:nvPr/>
          </p:nvGraphicFramePr>
          <p:xfrm>
            <a:off x="249" y="3249"/>
            <a:ext cx="1104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1" name="Формула" r:id="rId9" imgW="723586" imgH="228501" progId="Equation.3">
                    <p:embed/>
                  </p:oleObj>
                </mc:Choice>
                <mc:Fallback>
                  <p:oleObj name="Формула" r:id="rId9" imgW="72358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3249"/>
                          <a:ext cx="1104" cy="349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0" name="Group 18"/>
          <p:cNvGrpSpPr>
            <a:grpSpLocks/>
          </p:cNvGrpSpPr>
          <p:nvPr/>
        </p:nvGrpSpPr>
        <p:grpSpPr bwMode="auto">
          <a:xfrm>
            <a:off x="3276600" y="1125538"/>
            <a:ext cx="1752600" cy="4862512"/>
            <a:chOff x="2064" y="709"/>
            <a:chExt cx="1104" cy="3063"/>
          </a:xfrm>
        </p:grpSpPr>
        <p:graphicFrame>
          <p:nvGraphicFramePr>
            <p:cNvPr id="4106" name="Object 9"/>
            <p:cNvGraphicFramePr>
              <a:graphicFrameLocks noChangeAspect="1"/>
            </p:cNvGraphicFramePr>
            <p:nvPr/>
          </p:nvGraphicFramePr>
          <p:xfrm>
            <a:off x="2064" y="3249"/>
            <a:ext cx="1104" cy="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2" name="Формула" r:id="rId11" imgW="723586" imgH="342751" progId="Equation.3">
                    <p:embed/>
                  </p:oleObj>
                </mc:Choice>
                <mc:Fallback>
                  <p:oleObj name="Формула" r:id="rId11" imgW="723586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249"/>
                          <a:ext cx="1104" cy="523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Object 10"/>
            <p:cNvGraphicFramePr>
              <a:graphicFrameLocks noChangeAspect="1"/>
            </p:cNvGraphicFramePr>
            <p:nvPr/>
          </p:nvGraphicFramePr>
          <p:xfrm>
            <a:off x="2064" y="2387"/>
            <a:ext cx="949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3" name="Формула" r:id="rId13" imgW="622030" imgH="342751" progId="Equation.3">
                    <p:embed/>
                  </p:oleObj>
                </mc:Choice>
                <mc:Fallback>
                  <p:oleObj name="Формула" r:id="rId13" imgW="622030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387"/>
                          <a:ext cx="949" cy="524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11"/>
            <p:cNvGraphicFramePr>
              <a:graphicFrameLocks noChangeAspect="1"/>
            </p:cNvGraphicFramePr>
            <p:nvPr/>
          </p:nvGraphicFramePr>
          <p:xfrm>
            <a:off x="2064" y="1480"/>
            <a:ext cx="1065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4" name="Формула" r:id="rId15" imgW="698197" imgH="253890" progId="Equation.3">
                    <p:embed/>
                  </p:oleObj>
                </mc:Choice>
                <mc:Fallback>
                  <p:oleObj name="Формула" r:id="rId15" imgW="698197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480"/>
                          <a:ext cx="1065" cy="388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9" name="Object 12"/>
            <p:cNvGraphicFramePr>
              <a:graphicFrameLocks noChangeAspect="1"/>
            </p:cNvGraphicFramePr>
            <p:nvPr/>
          </p:nvGraphicFramePr>
          <p:xfrm>
            <a:off x="2064" y="709"/>
            <a:ext cx="1085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5" name="Формула" r:id="rId17" imgW="710891" imgH="215806" progId="Equation.3">
                    <p:embed/>
                  </p:oleObj>
                </mc:Choice>
                <mc:Fallback>
                  <p:oleObj name="Формула" r:id="rId17" imgW="710891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709"/>
                          <a:ext cx="1085" cy="329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1" name="Group 20"/>
          <p:cNvGrpSpPr>
            <a:grpSpLocks/>
          </p:cNvGrpSpPr>
          <p:nvPr/>
        </p:nvGrpSpPr>
        <p:grpSpPr bwMode="auto">
          <a:xfrm>
            <a:off x="6486525" y="1125538"/>
            <a:ext cx="1843088" cy="4513262"/>
            <a:chOff x="4086" y="709"/>
            <a:chExt cx="1161" cy="2843"/>
          </a:xfrm>
        </p:grpSpPr>
        <p:graphicFrame>
          <p:nvGraphicFramePr>
            <p:cNvPr id="4102" name="Object 13"/>
            <p:cNvGraphicFramePr>
              <a:graphicFrameLocks noChangeAspect="1"/>
            </p:cNvGraphicFramePr>
            <p:nvPr/>
          </p:nvGraphicFramePr>
          <p:xfrm>
            <a:off x="4105" y="709"/>
            <a:ext cx="1065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6" name="Формула" r:id="rId19" imgW="698500" imgH="228600" progId="Equation.3">
                    <p:embed/>
                  </p:oleObj>
                </mc:Choice>
                <mc:Fallback>
                  <p:oleObj name="Формула" r:id="rId19" imgW="698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5" y="709"/>
                          <a:ext cx="1065" cy="349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14"/>
            <p:cNvGraphicFramePr>
              <a:graphicFrameLocks noChangeAspect="1"/>
            </p:cNvGraphicFramePr>
            <p:nvPr/>
          </p:nvGraphicFramePr>
          <p:xfrm>
            <a:off x="4086" y="1354"/>
            <a:ext cx="1104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7" name="Формула" r:id="rId21" imgW="723586" imgH="393529" progId="Equation.3">
                    <p:embed/>
                  </p:oleObj>
                </mc:Choice>
                <mc:Fallback>
                  <p:oleObj name="Формула" r:id="rId21" imgW="723586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6" y="1354"/>
                          <a:ext cx="1104" cy="601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15"/>
            <p:cNvGraphicFramePr>
              <a:graphicFrameLocks noChangeAspect="1"/>
            </p:cNvGraphicFramePr>
            <p:nvPr/>
          </p:nvGraphicFramePr>
          <p:xfrm>
            <a:off x="4105" y="2205"/>
            <a:ext cx="1142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8" name="Формула" r:id="rId23" imgW="748975" imgH="393529" progId="Equation.3">
                    <p:embed/>
                  </p:oleObj>
                </mc:Choice>
                <mc:Fallback>
                  <p:oleObj name="Формула" r:id="rId23" imgW="748975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5" y="2205"/>
                          <a:ext cx="1142" cy="601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16"/>
            <p:cNvGraphicFramePr>
              <a:graphicFrameLocks noChangeAspect="1"/>
            </p:cNvGraphicFramePr>
            <p:nvPr/>
          </p:nvGraphicFramePr>
          <p:xfrm>
            <a:off x="4150" y="3203"/>
            <a:ext cx="1065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9" name="Формула" r:id="rId25" imgW="698500" imgH="228600" progId="Equation.3">
                    <p:embed/>
                  </p:oleObj>
                </mc:Choice>
                <mc:Fallback>
                  <p:oleObj name="Формула" r:id="rId25" imgW="698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0" y="3203"/>
                          <a:ext cx="1065" cy="349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9720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 логарифмов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86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84313"/>
            <a:ext cx="8964613" cy="1143000"/>
          </a:xfrm>
        </p:spPr>
        <p:txBody>
          <a:bodyPr anchor="b">
            <a:noAutofit/>
          </a:bodyPr>
          <a:lstStyle/>
          <a:p>
            <a:pPr algn="ctr" eaLnBrk="1" hangingPunct="1">
              <a:defRPr/>
            </a:pPr>
            <a:r>
              <a:rPr lang="ru-RU" sz="5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ЛОГАРИФМИЧЕСКОЕ ТОЖДЕСТВО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7088" y="2924175"/>
          <a:ext cx="755491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Формула" r:id="rId3" imgW="596880" imgH="203040" progId="Equation.3">
                  <p:embed/>
                </p:oleObj>
              </mc:Choice>
              <mc:Fallback>
                <p:oleObj name="Формула" r:id="rId3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924175"/>
                        <a:ext cx="7554912" cy="25717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042988" y="5589588"/>
            <a:ext cx="7500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FFFFFF"/>
                </a:solidFill>
                <a:latin typeface="Century Schoolbook" pitchFamily="18" charset="0"/>
              </a:rPr>
              <a:t> </a:t>
            </a:r>
            <a:r>
              <a:rPr lang="ru-RU" sz="5400" i="1">
                <a:solidFill>
                  <a:srgbClr val="FFFFFF"/>
                </a:solidFill>
                <a:latin typeface="Century Schoolbook" pitchFamily="18" charset="0"/>
              </a:rPr>
              <a:t>( где </a:t>
            </a:r>
            <a:r>
              <a:rPr lang="en-US" sz="5400" i="1">
                <a:solidFill>
                  <a:srgbClr val="FFFFFF"/>
                </a:solidFill>
                <a:latin typeface="Century Schoolbook" pitchFamily="18" charset="0"/>
              </a:rPr>
              <a:t>b&gt;0,a&gt;0 </a:t>
            </a:r>
            <a:r>
              <a:rPr lang="ru-RU" sz="5400" i="1">
                <a:solidFill>
                  <a:srgbClr val="FFFFFF"/>
                </a:solidFill>
                <a:latin typeface="Century Schoolbook" pitchFamily="18" charset="0"/>
              </a:rPr>
              <a:t>и</a:t>
            </a:r>
            <a:r>
              <a:rPr lang="en-US" sz="5400" i="1">
                <a:solidFill>
                  <a:srgbClr val="FFFFFF"/>
                </a:solidFill>
                <a:latin typeface="Century Schoolbook" pitchFamily="18" charset="0"/>
              </a:rPr>
              <a:t> a</a:t>
            </a:r>
            <a:r>
              <a:rPr lang="ru-RU" sz="5400" i="1">
                <a:solidFill>
                  <a:srgbClr val="FFFFFF"/>
                </a:solidFill>
                <a:latin typeface="Century Schoolbook" pitchFamily="18" charset="0"/>
              </a:rPr>
              <a:t> </a:t>
            </a:r>
            <a:r>
              <a:rPr lang="ru-RU" sz="5400">
                <a:solidFill>
                  <a:srgbClr val="FFFFFF"/>
                </a:solidFill>
                <a:latin typeface="Century Schoolbook" pitchFamily="18" charset="0"/>
              </a:rPr>
              <a:t>≠</a:t>
            </a:r>
            <a:r>
              <a:rPr lang="en-US" sz="5400" i="1">
                <a:solidFill>
                  <a:srgbClr val="FFFFFF"/>
                </a:solidFill>
                <a:latin typeface="Century Schoolbook" pitchFamily="18" charset="0"/>
              </a:rPr>
              <a:t>1)</a:t>
            </a:r>
            <a:endParaRPr lang="ru-RU" sz="5400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3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4143380"/>
            <a:ext cx="6858048" cy="23574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1430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логарифма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73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Логарифмом числа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основанию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называется показатель степени,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которую нужно возвести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а,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чтобы получить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285852" y="4143380"/>
          <a:ext cx="6930989" cy="221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Формула" r:id="rId5" imgW="1307880" imgH="469800" progId="Equation.3">
                  <p:embed/>
                </p:oleObj>
              </mc:Choice>
              <mc:Fallback>
                <p:oleObj name="Формула" r:id="rId5" imgW="13078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4143380"/>
                        <a:ext cx="6930989" cy="2214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1840" y="188640"/>
            <a:ext cx="2686642" cy="73109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93084" y="188640"/>
            <a:ext cx="1345625" cy="304698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02716" y="764704"/>
            <a:ext cx="4744889" cy="7487499"/>
          </a:xfrm>
          <a:prstGeom prst="rect">
            <a:avLst/>
          </a:prstGeom>
          <a:blipFill rotWithShape="1">
            <a:blip r:embed="rId4"/>
            <a:stretch>
              <a:fillRect l="-2699" t="-814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pic>
        <p:nvPicPr>
          <p:cNvPr id="7173" name="Picture 3" descr="118769253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>
            <a:fillRect/>
          </a:stretch>
        </p:blipFill>
        <p:spPr bwMode="auto">
          <a:xfrm>
            <a:off x="7451725" y="5157788"/>
            <a:ext cx="12668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11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логарифмов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85720" y="1304903"/>
          <a:ext cx="4165731" cy="133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Формула" r:id="rId3" imgW="596880" imgH="215640" progId="Equation.3">
                  <p:embed/>
                </p:oleObj>
              </mc:Choice>
              <mc:Fallback>
                <p:oleObj name="Формула" r:id="rId3" imgW="59688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304903"/>
                        <a:ext cx="4165731" cy="1338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4644809" y="2019283"/>
          <a:ext cx="4427753" cy="537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Формула" r:id="rId5" imgW="1485720" imgH="203040" progId="Equation.3">
                  <p:embed/>
                </p:oleObj>
              </mc:Choice>
              <mc:Fallback>
                <p:oleObj name="Формула" r:id="rId5" imgW="14857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809" y="2019283"/>
                        <a:ext cx="4427753" cy="537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14282" y="2500306"/>
          <a:ext cx="3059107" cy="168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Формула" r:id="rId7" imgW="368280" imgH="228600" progId="Equation.3">
                  <p:embed/>
                </p:oleObj>
              </mc:Choice>
              <mc:Fallback>
                <p:oleObj name="Формула" r:id="rId7" imgW="3682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500306"/>
                        <a:ext cx="3059107" cy="16873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143240" y="2857496"/>
          <a:ext cx="939385" cy="116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Формула" r:id="rId9" imgW="126720" imgH="177480" progId="Equation.3">
                  <p:embed/>
                </p:oleObj>
              </mc:Choice>
              <mc:Fallback>
                <p:oleObj name="Формула" r:id="rId9" imgW="12672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2857496"/>
                        <a:ext cx="939385" cy="11699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214282" y="3813190"/>
          <a:ext cx="3165475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Формула" r:id="rId11" imgW="380880" imgH="228600" progId="Equation.3">
                  <p:embed/>
                </p:oleObj>
              </mc:Choice>
              <mc:Fallback>
                <p:oleObj name="Формула" r:id="rId11" imgW="3808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813190"/>
                        <a:ext cx="3165475" cy="168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500430" y="4214818"/>
          <a:ext cx="6572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Формула" r:id="rId13" imgW="88560" imgH="164880" progId="Equation.3">
                  <p:embed/>
                </p:oleObj>
              </mc:Choice>
              <mc:Fallback>
                <p:oleObj name="Формула" r:id="rId13" imgW="88560" imgH="164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4214818"/>
                        <a:ext cx="657225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Вычислите: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600200" y="1143000"/>
            <a:ext cx="6019800" cy="1600200"/>
          </a:xfrm>
          <a:prstGeom prst="rect">
            <a:avLst/>
          </a:prstGeom>
          <a:solidFill>
            <a:schemeClr val="accent1">
              <a:alpha val="38823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1600200" y="1143000"/>
            <a:ext cx="6019800" cy="1600200"/>
            <a:chOff x="1968" y="720"/>
            <a:chExt cx="3792" cy="1008"/>
          </a:xfrm>
        </p:grpSpPr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>
              <a:off x="1968" y="720"/>
              <a:ext cx="3792" cy="1008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7180" name="Object 6"/>
            <p:cNvGraphicFramePr>
              <a:graphicFrameLocks noChangeAspect="1"/>
            </p:cNvGraphicFramePr>
            <p:nvPr/>
          </p:nvGraphicFramePr>
          <p:xfrm>
            <a:off x="3099" y="768"/>
            <a:ext cx="148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6" name="Формула" r:id="rId5" imgW="330057" imgH="203112" progId="Equation.3">
                    <p:embed/>
                  </p:oleObj>
                </mc:Choice>
                <mc:Fallback>
                  <p:oleObj name="Формула" r:id="rId5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9" y="768"/>
                          <a:ext cx="1482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3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733800" y="6019800"/>
            <a:ext cx="2209800" cy="3810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Решение</a:t>
            </a: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914400" y="3276600"/>
            <a:ext cx="7239000" cy="2209800"/>
            <a:chOff x="576" y="2064"/>
            <a:chExt cx="4560" cy="1392"/>
          </a:xfrm>
        </p:grpSpPr>
        <p:sp>
          <p:nvSpPr>
            <p:cNvPr id="7176" name="Rectangle 10"/>
            <p:cNvSpPr>
              <a:spLocks noChangeArrowheads="1"/>
            </p:cNvSpPr>
            <p:nvPr/>
          </p:nvSpPr>
          <p:spPr bwMode="auto">
            <a:xfrm>
              <a:off x="576" y="2064"/>
              <a:ext cx="4560" cy="1392"/>
            </a:xfrm>
            <a:prstGeom prst="rect">
              <a:avLst/>
            </a:prstGeom>
            <a:noFill/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Воспользуемся свойством логарифмов: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                                                                    , т. е.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7177" name="Object 11"/>
            <p:cNvGraphicFramePr>
              <a:graphicFrameLocks noChangeAspect="1"/>
            </p:cNvGraphicFramePr>
            <p:nvPr/>
          </p:nvGraphicFramePr>
          <p:xfrm>
            <a:off x="2244" y="2448"/>
            <a:ext cx="112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7" name="Формула" r:id="rId7" imgW="596641" imgH="203112" progId="Equation.3">
                    <p:embed/>
                  </p:oleObj>
                </mc:Choice>
                <mc:Fallback>
                  <p:oleObj name="Формула" r:id="rId7" imgW="59664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4" y="2448"/>
                          <a:ext cx="1128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8" name="Object 12"/>
            <p:cNvGraphicFramePr>
              <a:graphicFrameLocks noChangeAspect="1"/>
            </p:cNvGraphicFramePr>
            <p:nvPr/>
          </p:nvGraphicFramePr>
          <p:xfrm>
            <a:off x="2394" y="2997"/>
            <a:ext cx="972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8" name="Формула" r:id="rId9" imgW="571252" imgH="203112" progId="Equation.3">
                    <p:embed/>
                  </p:oleObj>
                </mc:Choice>
                <mc:Fallback>
                  <p:oleObj name="Формула" r:id="rId9" imgW="57125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4" y="2997"/>
                          <a:ext cx="972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49898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</p:childTnLst>
        </p:cTn>
      </p:par>
    </p:tnLst>
    <p:bldLst>
      <p:bldP spid="24579" grpId="0" animBg="1"/>
      <p:bldP spid="2457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Вычислите: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00200" y="1143000"/>
            <a:ext cx="6019800" cy="1600200"/>
          </a:xfrm>
          <a:prstGeom prst="rect">
            <a:avLst/>
          </a:prstGeom>
          <a:solidFill>
            <a:schemeClr val="accent1">
              <a:alpha val="38823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1600200" y="1143000"/>
            <a:ext cx="6019800" cy="1600200"/>
            <a:chOff x="1968" y="720"/>
            <a:chExt cx="3792" cy="1008"/>
          </a:xfrm>
        </p:grpSpPr>
        <p:sp>
          <p:nvSpPr>
            <p:cNvPr id="11275" name="Rectangle 5"/>
            <p:cNvSpPr>
              <a:spLocks noChangeArrowheads="1"/>
            </p:cNvSpPr>
            <p:nvPr/>
          </p:nvSpPr>
          <p:spPr bwMode="auto">
            <a:xfrm>
              <a:off x="1968" y="720"/>
              <a:ext cx="3792" cy="1008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1276" name="Object 6"/>
            <p:cNvGraphicFramePr>
              <a:graphicFrameLocks noChangeAspect="1"/>
            </p:cNvGraphicFramePr>
            <p:nvPr/>
          </p:nvGraphicFramePr>
          <p:xfrm>
            <a:off x="3333" y="768"/>
            <a:ext cx="1013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0" name="Формула" r:id="rId5" imgW="380835" imgH="342751" progId="Equation.3">
                    <p:embed/>
                  </p:oleObj>
                </mc:Choice>
                <mc:Fallback>
                  <p:oleObj name="Формула" r:id="rId5" imgW="380835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3" y="768"/>
                          <a:ext cx="1013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6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733800" y="6019800"/>
            <a:ext cx="2209800" cy="3810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Решение</a:t>
            </a:r>
          </a:p>
        </p:txBody>
      </p: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914400" y="3276600"/>
            <a:ext cx="7239000" cy="2209800"/>
            <a:chOff x="576" y="2064"/>
            <a:chExt cx="4560" cy="1392"/>
          </a:xfrm>
        </p:grpSpPr>
        <p:sp>
          <p:nvSpPr>
            <p:cNvPr id="11272" name="Rectangle 10"/>
            <p:cNvSpPr>
              <a:spLocks noChangeArrowheads="1"/>
            </p:cNvSpPr>
            <p:nvPr/>
          </p:nvSpPr>
          <p:spPr bwMode="auto">
            <a:xfrm>
              <a:off x="576" y="2064"/>
              <a:ext cx="4560" cy="1392"/>
            </a:xfrm>
            <a:prstGeom prst="rect">
              <a:avLst/>
            </a:prstGeom>
            <a:noFill/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Воспользуемся свойством логарифмов: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                                                                    , т. е.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1273" name="Object 11"/>
            <p:cNvGraphicFramePr>
              <a:graphicFrameLocks noChangeAspect="1"/>
            </p:cNvGraphicFramePr>
            <p:nvPr/>
          </p:nvGraphicFramePr>
          <p:xfrm>
            <a:off x="2296" y="2448"/>
            <a:ext cx="102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1" name="Формула" r:id="rId7" imgW="609600" imgH="228600" progId="Equation.3">
                    <p:embed/>
                  </p:oleObj>
                </mc:Choice>
                <mc:Fallback>
                  <p:oleObj name="Формула" r:id="rId7" imgW="60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6" y="2448"/>
                          <a:ext cx="102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12"/>
            <p:cNvGraphicFramePr>
              <a:graphicFrameLocks noChangeAspect="1"/>
            </p:cNvGraphicFramePr>
            <p:nvPr/>
          </p:nvGraphicFramePr>
          <p:xfrm>
            <a:off x="2361" y="2880"/>
            <a:ext cx="103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2" name="Формула" r:id="rId9" imgW="609336" imgH="342751" progId="Equation.3">
                    <p:embed/>
                  </p:oleObj>
                </mc:Choice>
                <mc:Fallback>
                  <p:oleObj name="Формула" r:id="rId9" imgW="609336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1" y="2880"/>
                          <a:ext cx="103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2394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Вычислите: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00200" y="1143000"/>
            <a:ext cx="6019800" cy="1600200"/>
          </a:xfrm>
          <a:prstGeom prst="rect">
            <a:avLst/>
          </a:prstGeom>
          <a:solidFill>
            <a:schemeClr val="accent1">
              <a:alpha val="38823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600200" y="1143000"/>
            <a:ext cx="6019800" cy="1600200"/>
            <a:chOff x="1968" y="720"/>
            <a:chExt cx="3792" cy="1008"/>
          </a:xfrm>
        </p:grpSpPr>
        <p:sp>
          <p:nvSpPr>
            <p:cNvPr id="8203" name="Rectangle 5"/>
            <p:cNvSpPr>
              <a:spLocks noChangeArrowheads="1"/>
            </p:cNvSpPr>
            <p:nvPr/>
          </p:nvSpPr>
          <p:spPr bwMode="auto">
            <a:xfrm>
              <a:off x="1968" y="720"/>
              <a:ext cx="3792" cy="1008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8204" name="Object 6"/>
            <p:cNvGraphicFramePr>
              <a:graphicFrameLocks noChangeAspect="1"/>
            </p:cNvGraphicFramePr>
            <p:nvPr/>
          </p:nvGraphicFramePr>
          <p:xfrm>
            <a:off x="2819" y="768"/>
            <a:ext cx="2041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4" name="Формула" r:id="rId5" imgW="596641" imgH="266584" progId="Equation.3">
                    <p:embed/>
                  </p:oleObj>
                </mc:Choice>
                <mc:Fallback>
                  <p:oleObj name="Формула" r:id="rId5" imgW="596641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" y="768"/>
                          <a:ext cx="2041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733800" y="6019800"/>
            <a:ext cx="2209800" cy="3810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Решение</a:t>
            </a:r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914400" y="3276600"/>
            <a:ext cx="7239000" cy="2209800"/>
            <a:chOff x="576" y="2064"/>
            <a:chExt cx="4560" cy="1392"/>
          </a:xfrm>
        </p:grpSpPr>
        <p:sp>
          <p:nvSpPr>
            <p:cNvPr id="8200" name="Rectangle 10"/>
            <p:cNvSpPr>
              <a:spLocks noChangeArrowheads="1"/>
            </p:cNvSpPr>
            <p:nvPr/>
          </p:nvSpPr>
          <p:spPr bwMode="auto">
            <a:xfrm>
              <a:off x="576" y="2064"/>
              <a:ext cx="4560" cy="1392"/>
            </a:xfrm>
            <a:prstGeom prst="rect">
              <a:avLst/>
            </a:prstGeom>
            <a:noFill/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Воспользуемся свойством логарифмов: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                                                                    , т. е.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8201" name="Object 11"/>
            <p:cNvGraphicFramePr>
              <a:graphicFrameLocks noChangeAspect="1"/>
            </p:cNvGraphicFramePr>
            <p:nvPr/>
          </p:nvGraphicFramePr>
          <p:xfrm>
            <a:off x="2296" y="2448"/>
            <a:ext cx="102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5" name="Формула" r:id="rId7" imgW="609600" imgH="228600" progId="Equation.3">
                    <p:embed/>
                  </p:oleObj>
                </mc:Choice>
                <mc:Fallback>
                  <p:oleObj name="Формула" r:id="rId7" imgW="60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6" y="2448"/>
                          <a:ext cx="102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2" name="Object 12"/>
            <p:cNvGraphicFramePr>
              <a:graphicFrameLocks noChangeAspect="1"/>
            </p:cNvGraphicFramePr>
            <p:nvPr/>
          </p:nvGraphicFramePr>
          <p:xfrm>
            <a:off x="2210" y="2944"/>
            <a:ext cx="1339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6" name="Формула" r:id="rId9" imgW="787058" imgH="266584" progId="Equation.3">
                    <p:embed/>
                  </p:oleObj>
                </mc:Choice>
                <mc:Fallback>
                  <p:oleObj name="Формула" r:id="rId9" imgW="78705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0" y="2944"/>
                          <a:ext cx="1339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60781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</p:childTnLst>
        </p:cTn>
      </p:par>
    </p:tnLst>
    <p:bldLst>
      <p:bldP spid="25603" grpId="0" animBg="1"/>
      <p:bldP spid="2560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Вычислите: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1143000"/>
            <a:ext cx="6019800" cy="1600200"/>
          </a:xfrm>
          <a:prstGeom prst="rect">
            <a:avLst/>
          </a:prstGeom>
          <a:solidFill>
            <a:schemeClr val="accent1">
              <a:alpha val="38823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srgbClr val="000000"/>
                </a:solidFill>
              </a:rPr>
              <a:t>40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600200" y="1143000"/>
            <a:ext cx="6019800" cy="1600200"/>
            <a:chOff x="1968" y="720"/>
            <a:chExt cx="3792" cy="1008"/>
          </a:xfrm>
        </p:grpSpPr>
        <p:sp>
          <p:nvSpPr>
            <p:cNvPr id="9227" name="Rectangle 5"/>
            <p:cNvSpPr>
              <a:spLocks noChangeArrowheads="1"/>
            </p:cNvSpPr>
            <p:nvPr/>
          </p:nvSpPr>
          <p:spPr bwMode="auto">
            <a:xfrm>
              <a:off x="1968" y="720"/>
              <a:ext cx="3792" cy="1008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9228" name="Object 6"/>
            <p:cNvGraphicFramePr>
              <a:graphicFrameLocks noChangeAspect="1"/>
            </p:cNvGraphicFramePr>
            <p:nvPr/>
          </p:nvGraphicFramePr>
          <p:xfrm>
            <a:off x="2776" y="768"/>
            <a:ext cx="2128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8" name="Формула" r:id="rId5" imgW="444307" imgH="190417" progId="Equation.3">
                    <p:embed/>
                  </p:oleObj>
                </mc:Choice>
                <mc:Fallback>
                  <p:oleObj name="Формула" r:id="rId5" imgW="444307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6" y="768"/>
                          <a:ext cx="2128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1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733800" y="6019800"/>
            <a:ext cx="2209800" cy="3810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Решение</a:t>
            </a:r>
          </a:p>
        </p:txBody>
      </p: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914400" y="3276600"/>
            <a:ext cx="7239000" cy="2209800"/>
            <a:chOff x="576" y="2064"/>
            <a:chExt cx="4560" cy="1392"/>
          </a:xfrm>
        </p:grpSpPr>
        <p:sp>
          <p:nvSpPr>
            <p:cNvPr id="9224" name="Rectangle 10"/>
            <p:cNvSpPr>
              <a:spLocks noChangeArrowheads="1"/>
            </p:cNvSpPr>
            <p:nvPr/>
          </p:nvSpPr>
          <p:spPr bwMode="auto">
            <a:xfrm>
              <a:off x="576" y="2064"/>
              <a:ext cx="4560" cy="1392"/>
            </a:xfrm>
            <a:prstGeom prst="rect">
              <a:avLst/>
            </a:prstGeom>
            <a:noFill/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Воспользуемся свойством логарифмов: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                                                                    , т. е.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9225" name="Object 11"/>
            <p:cNvGraphicFramePr>
              <a:graphicFrameLocks noChangeAspect="1"/>
            </p:cNvGraphicFramePr>
            <p:nvPr/>
          </p:nvGraphicFramePr>
          <p:xfrm>
            <a:off x="2244" y="2448"/>
            <a:ext cx="112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9" name="Формула" r:id="rId7" imgW="596641" imgH="203112" progId="Equation.3">
                    <p:embed/>
                  </p:oleObj>
                </mc:Choice>
                <mc:Fallback>
                  <p:oleObj name="Формула" r:id="rId7" imgW="59664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4" y="2448"/>
                          <a:ext cx="1128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6" name="Object 12"/>
            <p:cNvGraphicFramePr>
              <a:graphicFrameLocks noChangeAspect="1"/>
            </p:cNvGraphicFramePr>
            <p:nvPr/>
          </p:nvGraphicFramePr>
          <p:xfrm>
            <a:off x="1357" y="2997"/>
            <a:ext cx="3045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0" name="Формула" r:id="rId9" imgW="1790700" imgH="203200" progId="Equation.3">
                    <p:embed/>
                  </p:oleObj>
                </mc:Choice>
                <mc:Fallback>
                  <p:oleObj name="Формула" r:id="rId9" imgW="17907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" y="2997"/>
                          <a:ext cx="3045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18693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</p:childTnLst>
        </p:cTn>
      </p:par>
    </p:tnLst>
    <p:bldLst>
      <p:bldP spid="27651" grpId="0" animBg="1"/>
      <p:bldP spid="276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2678113" y="404812"/>
            <a:ext cx="3787776" cy="1214437"/>
          </a:xfrm>
          <a:blipFill rotWithShape="1">
            <a:blip r:embed="rId3"/>
            <a:stretch>
              <a:fillRect t="-4500" r="-2572" b="-2700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411413" y="1773238"/>
          <a:ext cx="389096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Формула" r:id="rId4" imgW="812447" imgH="228501" progId="Equation.3">
                  <p:embed/>
                </p:oleObj>
              </mc:Choice>
              <mc:Fallback>
                <p:oleObj name="Формула" r:id="rId4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773238"/>
                        <a:ext cx="3890962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484438" y="2852738"/>
          <a:ext cx="351155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Формула" r:id="rId6" imgW="1155700" imgH="393700" progId="Equation.3">
                  <p:embed/>
                </p:oleObj>
              </mc:Choice>
              <mc:Fallback>
                <p:oleObj name="Формула" r:id="rId6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852738"/>
                        <a:ext cx="351155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78113" y="404813"/>
            <a:ext cx="3787775" cy="1214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2484438" y="4292600"/>
          <a:ext cx="47085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Формула" r:id="rId8" imgW="1549400" imgH="419100" progId="Equation.3">
                  <p:embed/>
                </p:oleObj>
              </mc:Choice>
              <mc:Fallback>
                <p:oleObj name="Формула" r:id="rId8" imgW="1549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292600"/>
                        <a:ext cx="470852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5" name="Рисунок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288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Вычислите:</a:t>
            </a:r>
          </a:p>
        </p:txBody>
      </p:sp>
      <p:graphicFrame>
        <p:nvGraphicFramePr>
          <p:cNvPr id="35847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453642"/>
              </p:ext>
            </p:extLst>
          </p:nvPr>
        </p:nvGraphicFramePr>
        <p:xfrm>
          <a:off x="6732240" y="2387968"/>
          <a:ext cx="1359396" cy="306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" name="Формула" r:id="rId3" imgW="495085" imgH="1117115" progId="Equation.3">
                  <p:embed/>
                </p:oleObj>
              </mc:Choice>
              <mc:Fallback>
                <p:oleObj name="Формула" r:id="rId3" imgW="495085" imgH="11171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387968"/>
                        <a:ext cx="1359396" cy="3067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90032"/>
              </p:ext>
            </p:extLst>
          </p:nvPr>
        </p:nvGraphicFramePr>
        <p:xfrm>
          <a:off x="1835150" y="1418642"/>
          <a:ext cx="2880866" cy="99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" name="Формула" r:id="rId5" imgW="482391" imgH="228501" progId="Equation.3">
                  <p:embed/>
                </p:oleObj>
              </mc:Choice>
              <mc:Fallback>
                <p:oleObj name="Формула" r:id="rId5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418642"/>
                        <a:ext cx="2880866" cy="995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486770"/>
              </p:ext>
            </p:extLst>
          </p:nvPr>
        </p:nvGraphicFramePr>
        <p:xfrm>
          <a:off x="1908174" y="2276872"/>
          <a:ext cx="3175361" cy="92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8" name="Формула" r:id="rId7" imgW="596900" imgH="228600" progId="Equation.3">
                  <p:embed/>
                </p:oleObj>
              </mc:Choice>
              <mc:Fallback>
                <p:oleObj name="Формула" r:id="rId7" imgW="596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4" y="2276872"/>
                        <a:ext cx="3175361" cy="929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172468"/>
              </p:ext>
            </p:extLst>
          </p:nvPr>
        </p:nvGraphicFramePr>
        <p:xfrm>
          <a:off x="1907704" y="3356992"/>
          <a:ext cx="32670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9" name="Формула" r:id="rId9" imgW="622030" imgH="241195" progId="Equation.3">
                  <p:embed/>
                </p:oleObj>
              </mc:Choice>
              <mc:Fallback>
                <p:oleObj name="Формула" r:id="rId9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356992"/>
                        <a:ext cx="32670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1908175" y="4365625"/>
          <a:ext cx="36417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0" name="Формула" r:id="rId11" imgW="749300" imgH="228600" progId="Equation.3">
                  <p:embed/>
                </p:oleObj>
              </mc:Choice>
              <mc:Fallback>
                <p:oleObj name="Формула" r:id="rId11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365625"/>
                        <a:ext cx="36417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25103"/>
              </p:ext>
            </p:extLst>
          </p:nvPr>
        </p:nvGraphicFramePr>
        <p:xfrm>
          <a:off x="1907704" y="5214937"/>
          <a:ext cx="158273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1" name="Формула" r:id="rId13" imgW="520700" imgH="419100" progId="Equation.3">
                  <p:embed/>
                </p:oleObj>
              </mc:Choice>
              <mc:Fallback>
                <p:oleObj name="Формула" r:id="rId13" imgW="52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214937"/>
                        <a:ext cx="1582737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5" name="Рисунок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396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2484438" y="714374"/>
            <a:ext cx="3786187" cy="857251"/>
          </a:xfrm>
          <a:blipFill rotWithShape="1">
            <a:blip r:embed="rId3"/>
            <a:stretch>
              <a:fillRect t="-5674" b="-3120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Содержимое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61988" y="1857375"/>
            <a:ext cx="8229600" cy="4525963"/>
          </a:xfrm>
          <a:blipFill rotWithShape="1">
            <a:blip r:embed="rId4"/>
            <a:stretch>
              <a:fillRect b="-269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4438" y="714375"/>
            <a:ext cx="3786187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9158" name="Object 4"/>
          <p:cNvGraphicFramePr>
            <a:graphicFrameLocks noChangeAspect="1"/>
          </p:cNvGraphicFramePr>
          <p:nvPr/>
        </p:nvGraphicFramePr>
        <p:xfrm>
          <a:off x="1619250" y="1916113"/>
          <a:ext cx="705167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Формула" r:id="rId5" imgW="1930400" imgH="228600" progId="Equation.3">
                  <p:embed/>
                </p:oleObj>
              </mc:Choice>
              <mc:Fallback>
                <p:oleObj name="Формула" r:id="rId5" imgW="193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16113"/>
                        <a:ext cx="705167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5"/>
          <p:cNvGraphicFramePr>
            <a:graphicFrameLocks noChangeAspect="1"/>
          </p:cNvGraphicFramePr>
          <p:nvPr/>
        </p:nvGraphicFramePr>
        <p:xfrm>
          <a:off x="1692275" y="4076700"/>
          <a:ext cx="68913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Формула" r:id="rId7" imgW="2133600" imgH="228600" progId="Equation.3">
                  <p:embed/>
                </p:oleObj>
              </mc:Choice>
              <mc:Fallback>
                <p:oleObj name="Формула" r:id="rId7" imgW="213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076700"/>
                        <a:ext cx="689133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771775" y="2924175"/>
            <a:ext cx="4071938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113" y="5448300"/>
            <a:ext cx="4143375" cy="78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130" name="Рисунок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5425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93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логарифмов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323974" y="1600200"/>
            <a:ext cx="7362825" cy="4525963"/>
          </a:xfrm>
          <a:blipFill rotWithShape="1">
            <a:blip r:embed="rId3"/>
            <a:stretch>
              <a:fillRect r="-173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66988" y="1643063"/>
            <a:ext cx="5100637" cy="157162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203575" y="4797425"/>
          <a:ext cx="433228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Формула" r:id="rId4" imgW="1015559" imgH="406224" progId="Equation.3">
                  <p:embed/>
                </p:oleObj>
              </mc:Choice>
              <mc:Fallback>
                <p:oleObj name="Формула" r:id="rId4" imgW="101555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797425"/>
                        <a:ext cx="4332288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Рисунок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948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571500" y="2071688"/>
            <a:ext cx="3143244" cy="3508653"/>
          </a:xfrm>
          <a:prstGeom prst="rect">
            <a:avLst/>
          </a:prstGeom>
          <a:solidFill>
            <a:srgbClr val="FFFFA3"/>
          </a:solidFill>
          <a:ln w="19050">
            <a:solidFill>
              <a:srgbClr val="F89F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8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</a:t>
            </a: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&gt;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</a:t>
            </a: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&gt;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0, 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≠1</a:t>
            </a:r>
          </a:p>
          <a:p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</a:t>
            </a: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=</a:t>
            </a: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</a:t>
            </a:r>
            <a:r>
              <a:rPr lang="en-US" sz="4800" b="1" i="1" baseline="30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r>
              <a:rPr lang="ru-RU" altLang="zh-CN" sz="6000" b="1" i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 = </a:t>
            </a:r>
            <a:r>
              <a:rPr lang="en-US" altLang="zh-CN" sz="6000" b="1" i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log</a:t>
            </a:r>
            <a:r>
              <a:rPr lang="en-US" altLang="zh-CN" sz="6000" b="1" i="1" baseline="-30000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</a:t>
            </a:r>
            <a:r>
              <a:rPr lang="ru-RU" altLang="zh-CN" sz="6000" b="1" i="1" baseline="-30000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6000" b="1" i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4357686" y="1714488"/>
            <a:ext cx="4214812" cy="4894263"/>
          </a:xfrm>
          <a:prstGeom prst="rect">
            <a:avLst/>
          </a:prstGeom>
          <a:solidFill>
            <a:srgbClr val="FFFFA3"/>
          </a:solidFill>
          <a:ln w="19050">
            <a:solidFill>
              <a:srgbClr val="F89F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/>
            <a:r>
              <a:rPr lang="ru-RU" altLang="zh-CN" sz="3600" u="sng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Примеры:</a:t>
            </a:r>
          </a:p>
          <a:p>
            <a:pPr indent="450850" eaLnBrk="0" hangingPunct="0"/>
            <a:endParaRPr lang="en-US" altLang="zh-CN" sz="1400" dirty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  <a:p>
            <a:pPr indent="450850" eaLnBrk="0" hangingPunct="0"/>
            <a:r>
              <a:rPr lang="en-US" sz="3200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log</a:t>
            </a:r>
            <a:r>
              <a:rPr lang="ru-RU" sz="3200" baseline="-25000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16=4</a:t>
            </a:r>
            <a:r>
              <a:rPr lang="en-US" altLang="zh-CN" sz="3200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,</a:t>
            </a:r>
            <a:endParaRPr lang="ru-RU" altLang="zh-CN" sz="3200" dirty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  <a:p>
            <a:pPr indent="450850" eaLnBrk="0" hangingPunct="0"/>
            <a:endParaRPr lang="en-US" altLang="zh-CN" sz="2800" dirty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  <a:p>
            <a:pPr indent="450850" eaLnBrk="0" hangingPunct="0"/>
            <a:r>
              <a:rPr lang="en-US" sz="3200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log</a:t>
            </a:r>
            <a:r>
              <a:rPr lang="ru-RU" sz="3200" baseline="-25000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4</a:t>
            </a:r>
            <a:r>
              <a:rPr lang="ru-RU" sz="3200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2=1/2, </a:t>
            </a:r>
          </a:p>
          <a:p>
            <a:pPr indent="450850" eaLnBrk="0" hangingPunct="0"/>
            <a:endParaRPr lang="ru-RU" altLang="zh-CN" sz="3600" dirty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  <a:p>
            <a:pPr indent="450850" eaLnBrk="0" hangingPunct="0"/>
            <a:r>
              <a:rPr lang="ru-RU" altLang="zh-CN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                                     ,</a:t>
            </a:r>
          </a:p>
          <a:p>
            <a:pPr indent="450850" eaLnBrk="0" hangingPunct="0"/>
            <a:endParaRPr lang="ru-RU" altLang="zh-CN" dirty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  <a:p>
            <a:pPr indent="450850" eaLnBrk="0" hangingPunct="0"/>
            <a:endParaRPr lang="ru-RU" altLang="zh-CN" dirty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  <a:p>
            <a:pPr indent="450850" eaLnBrk="0" hangingPunct="0"/>
            <a:r>
              <a:rPr lang="en-US" sz="3200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log</a:t>
            </a:r>
            <a:r>
              <a:rPr lang="ru-RU" sz="3200" baseline="-25000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0,25</a:t>
            </a:r>
            <a:r>
              <a:rPr lang="ru-RU" sz="3200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4=                 .  </a:t>
            </a:r>
            <a:endParaRPr lang="ru-RU" altLang="zh-CN" sz="3200" dirty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  <a:p>
            <a:pPr indent="450850" eaLnBrk="0" hangingPunct="0"/>
            <a:endParaRPr lang="ru-RU" altLang="zh-CN" dirty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  <a:p>
            <a:pPr indent="450850" eaLnBrk="0" hangingPunct="0"/>
            <a:endParaRPr lang="ru-RU" altLang="zh-CN" dirty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78684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Определение логарифма</a:t>
            </a:r>
          </a:p>
        </p:txBody>
      </p:sp>
      <p:graphicFrame>
        <p:nvGraphicFramePr>
          <p:cNvPr id="33794" name="Object 17"/>
          <p:cNvGraphicFramePr>
            <a:graphicFrameLocks noChangeAspect="1"/>
          </p:cNvGraphicFramePr>
          <p:nvPr/>
        </p:nvGraphicFramePr>
        <p:xfrm>
          <a:off x="4857752" y="4214818"/>
          <a:ext cx="221456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Формула" r:id="rId3" imgW="812447" imgH="355446" progId="Equation.3">
                  <p:embed/>
                </p:oleObj>
              </mc:Choice>
              <mc:Fallback>
                <p:oleObj name="Формула" r:id="rId3" imgW="812447" imgH="35544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4214818"/>
                        <a:ext cx="2214563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8" y="2420938"/>
            <a:ext cx="8212137" cy="1425575"/>
          </a:xfrm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454025" y="596900"/>
            <a:ext cx="857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ru-RU" sz="4000" b="1" dirty="0" smtClean="0">
                <a:latin typeface="Times New Roman" pitchFamily="18" charset="0"/>
              </a:rPr>
              <a:t>Логарифм произведения равен сумме логарифмов множителей</a:t>
            </a:r>
            <a:endParaRPr lang="ru-RU" sz="4000" b="1" dirty="0" smtClean="0">
              <a:latin typeface="Arial" charset="0"/>
            </a:endParaRPr>
          </a:p>
        </p:txBody>
      </p:sp>
      <p:pic>
        <p:nvPicPr>
          <p:cNvPr id="1229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821531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1556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2875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логарифмов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060848"/>
            <a:ext cx="7427168" cy="406531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т. е. логарифм произведения равен сумме логарифмов сомножителей (взятых по тому же основанию).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6=1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/>
        </p:nvGraphicFramePr>
        <p:xfrm>
          <a:off x="1008063" y="1714500"/>
          <a:ext cx="699293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Формула" r:id="rId3" imgW="1689100" imgH="457200" progId="Equation.3">
                  <p:embed/>
                </p:oleObj>
              </mc:Choice>
              <mc:Fallback>
                <p:oleObj name="Формула" r:id="rId3" imgW="1689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1714500"/>
                        <a:ext cx="699293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250" y="1442120"/>
            <a:ext cx="7715250" cy="17145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318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370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098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Вычислите: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600200" y="1143000"/>
            <a:ext cx="6019800" cy="1600200"/>
          </a:xfrm>
          <a:prstGeom prst="rect">
            <a:avLst/>
          </a:prstGeom>
          <a:solidFill>
            <a:schemeClr val="accent1">
              <a:alpha val="38823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8211" name="Group 19"/>
          <p:cNvGrpSpPr>
            <a:grpSpLocks/>
          </p:cNvGrpSpPr>
          <p:nvPr/>
        </p:nvGrpSpPr>
        <p:grpSpPr bwMode="auto">
          <a:xfrm>
            <a:off x="1600200" y="1143000"/>
            <a:ext cx="6019800" cy="1600200"/>
            <a:chOff x="1968" y="720"/>
            <a:chExt cx="3792" cy="1008"/>
          </a:xfrm>
        </p:grpSpPr>
        <p:sp>
          <p:nvSpPr>
            <p:cNvPr id="5131" name="Rectangle 7"/>
            <p:cNvSpPr>
              <a:spLocks noChangeArrowheads="1"/>
            </p:cNvSpPr>
            <p:nvPr/>
          </p:nvSpPr>
          <p:spPr bwMode="auto">
            <a:xfrm>
              <a:off x="1968" y="720"/>
              <a:ext cx="3792" cy="1008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5132" name="Object 8"/>
            <p:cNvGraphicFramePr>
              <a:graphicFrameLocks noChangeAspect="1"/>
            </p:cNvGraphicFramePr>
            <p:nvPr/>
          </p:nvGraphicFramePr>
          <p:xfrm>
            <a:off x="2016" y="768"/>
            <a:ext cx="3648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62" name="Формула" r:id="rId5" imgW="939800" imgH="228600" progId="Equation.3">
                    <p:embed/>
                  </p:oleObj>
                </mc:Choice>
                <mc:Fallback>
                  <p:oleObj name="Формула" r:id="rId5" imgW="93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768"/>
                          <a:ext cx="3648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5" name="AutoShap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733800" y="6019800"/>
            <a:ext cx="2209800" cy="3810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Решение</a:t>
            </a:r>
          </a:p>
        </p:txBody>
      </p: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914400" y="3276600"/>
            <a:ext cx="7239000" cy="2209800"/>
            <a:chOff x="576" y="2064"/>
            <a:chExt cx="4560" cy="1392"/>
          </a:xfrm>
        </p:grpSpPr>
        <p:sp>
          <p:nvSpPr>
            <p:cNvPr id="5128" name="Rectangle 12"/>
            <p:cNvSpPr>
              <a:spLocks noChangeArrowheads="1"/>
            </p:cNvSpPr>
            <p:nvPr/>
          </p:nvSpPr>
          <p:spPr bwMode="auto">
            <a:xfrm>
              <a:off x="576" y="2064"/>
              <a:ext cx="4560" cy="1392"/>
            </a:xfrm>
            <a:prstGeom prst="rect">
              <a:avLst/>
            </a:prstGeom>
            <a:noFill/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Воспользуемся свойством логарифмов: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                                                                    , т. е.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5129" name="Object 13"/>
            <p:cNvGraphicFramePr>
              <a:graphicFrameLocks noChangeAspect="1"/>
            </p:cNvGraphicFramePr>
            <p:nvPr/>
          </p:nvGraphicFramePr>
          <p:xfrm>
            <a:off x="1584" y="2448"/>
            <a:ext cx="244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63" name="Формула" r:id="rId7" imgW="1473200" imgH="228600" progId="Equation.3">
                    <p:embed/>
                  </p:oleObj>
                </mc:Choice>
                <mc:Fallback>
                  <p:oleObj name="Формула" r:id="rId7" imgW="1473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448"/>
                          <a:ext cx="2448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16"/>
            <p:cNvGraphicFramePr>
              <a:graphicFrameLocks noChangeAspect="1"/>
            </p:cNvGraphicFramePr>
            <p:nvPr/>
          </p:nvGraphicFramePr>
          <p:xfrm>
            <a:off x="720" y="2976"/>
            <a:ext cx="432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64" name="Формула" r:id="rId9" imgW="2540000" imgH="228600" progId="Equation.3">
                    <p:embed/>
                  </p:oleObj>
                </mc:Choice>
                <mc:Fallback>
                  <p:oleObj name="Формула" r:id="rId9" imgW="2540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976"/>
                          <a:ext cx="432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5402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</p:childTnLst>
        </p:cTn>
      </p:par>
    </p:tnLst>
    <p:bldLst>
      <p:bldP spid="8196" grpId="0" animBg="1"/>
      <p:bldP spid="819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Вычислите: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4" name="Прямоугольник 11"/>
          <p:cNvSpPr>
            <a:spLocks noChangeArrowheads="1"/>
          </p:cNvSpPr>
          <p:nvPr/>
        </p:nvSpPr>
        <p:spPr bwMode="auto">
          <a:xfrm>
            <a:off x="395536" y="1556792"/>
            <a:ext cx="525755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sz="40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log</a:t>
            </a:r>
            <a:r>
              <a:rPr lang="ru-RU" sz="40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sz="40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+ log</a:t>
            </a:r>
            <a:r>
              <a:rPr lang="ru-RU" sz="40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40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40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40 + </a:t>
            </a:r>
            <a:r>
              <a:rPr lang="ru-RU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43663" y="3863975"/>
            <a:ext cx="185737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arenR"/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0,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0425" y="3500438"/>
            <a:ext cx="2286000" cy="3000375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367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713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465138" y="692150"/>
            <a:ext cx="85709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</a:rPr>
              <a:t>Логарифм частного равен логарифмов делимого без логарифма делителя</a:t>
            </a:r>
            <a:endParaRPr lang="ru-RU" sz="4000" b="1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331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8" y="2708275"/>
            <a:ext cx="7994650" cy="1512888"/>
          </a:xfrm>
        </p:spPr>
      </p:pic>
      <p:pic>
        <p:nvPicPr>
          <p:cNvPr id="1331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868863"/>
            <a:ext cx="79946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0670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логарифмов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39552" y="1645043"/>
            <a:ext cx="8229600" cy="4525963"/>
          </a:xfrm>
          <a:blipFill rotWithShape="1">
            <a:blip r:embed="rId2"/>
            <a:stretch>
              <a:fillRect t="-943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1644650"/>
            <a:ext cx="7129463" cy="171291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6389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17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Вычислите: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00200" y="1143000"/>
            <a:ext cx="6019800" cy="1600200"/>
          </a:xfrm>
          <a:prstGeom prst="rect">
            <a:avLst/>
          </a:prstGeom>
          <a:solidFill>
            <a:schemeClr val="accent1">
              <a:alpha val="38823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srgbClr val="000000"/>
                </a:solidFill>
              </a:rPr>
              <a:t>– 1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600200" y="1143000"/>
            <a:ext cx="6019800" cy="1600200"/>
            <a:chOff x="1968" y="720"/>
            <a:chExt cx="3792" cy="1008"/>
          </a:xfrm>
        </p:grpSpPr>
        <p:sp>
          <p:nvSpPr>
            <p:cNvPr id="6155" name="Rectangle 5"/>
            <p:cNvSpPr>
              <a:spLocks noChangeArrowheads="1"/>
            </p:cNvSpPr>
            <p:nvPr/>
          </p:nvSpPr>
          <p:spPr bwMode="auto">
            <a:xfrm>
              <a:off x="1968" y="720"/>
              <a:ext cx="3792" cy="1008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156" name="Object 6"/>
            <p:cNvGraphicFramePr>
              <a:graphicFrameLocks noChangeAspect="1"/>
            </p:cNvGraphicFramePr>
            <p:nvPr/>
          </p:nvGraphicFramePr>
          <p:xfrm>
            <a:off x="2016" y="841"/>
            <a:ext cx="3648" cy="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6" name="Формула" r:id="rId5" imgW="1028254" imgH="215806" progId="Equation.3">
                    <p:embed/>
                  </p:oleObj>
                </mc:Choice>
                <mc:Fallback>
                  <p:oleObj name="Формула" r:id="rId5" imgW="1028254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841"/>
                          <a:ext cx="3648" cy="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733800" y="6019800"/>
            <a:ext cx="2209800" cy="3810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Решение</a:t>
            </a:r>
          </a:p>
        </p:txBody>
      </p: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914400" y="3276600"/>
            <a:ext cx="7239000" cy="2209800"/>
            <a:chOff x="576" y="2064"/>
            <a:chExt cx="4560" cy="1392"/>
          </a:xfrm>
        </p:grpSpPr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576" y="2064"/>
              <a:ext cx="4560" cy="1392"/>
            </a:xfrm>
            <a:prstGeom prst="rect">
              <a:avLst/>
            </a:prstGeom>
            <a:noFill/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Воспользуемся свойством логарифмов: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                                                                    , т. е.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153" name="Object 11"/>
            <p:cNvGraphicFramePr>
              <a:graphicFrameLocks noChangeAspect="1"/>
            </p:cNvGraphicFramePr>
            <p:nvPr/>
          </p:nvGraphicFramePr>
          <p:xfrm>
            <a:off x="1728" y="2400"/>
            <a:ext cx="2208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7" name="Формула" r:id="rId7" imgW="1435100" imgH="393700" progId="Equation.3">
                    <p:embed/>
                  </p:oleObj>
                </mc:Choice>
                <mc:Fallback>
                  <p:oleObj name="Формула" r:id="rId7" imgW="14351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400"/>
                          <a:ext cx="2208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4" name="Object 12"/>
            <p:cNvGraphicFramePr>
              <a:graphicFrameLocks noChangeAspect="1"/>
            </p:cNvGraphicFramePr>
            <p:nvPr/>
          </p:nvGraphicFramePr>
          <p:xfrm>
            <a:off x="784" y="2784"/>
            <a:ext cx="4191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8" name="Формула" r:id="rId9" imgW="2463800" imgH="393700" progId="Equation.3">
                    <p:embed/>
                  </p:oleObj>
                </mc:Choice>
                <mc:Fallback>
                  <p:oleObj name="Формула" r:id="rId9" imgW="24638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" y="2784"/>
                          <a:ext cx="4191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23792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</p:childTnLst>
        </p:cTn>
      </p:par>
    </p:tnLst>
    <p:bldLst>
      <p:bldP spid="23555" grpId="0" animBg="1"/>
      <p:bldP spid="2355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Вычислите: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600200" y="1143000"/>
            <a:ext cx="6019800" cy="1600200"/>
          </a:xfrm>
          <a:prstGeom prst="rect">
            <a:avLst/>
          </a:prstGeom>
          <a:solidFill>
            <a:schemeClr val="accent1">
              <a:alpha val="38823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srgbClr val="000000"/>
                </a:solidFill>
              </a:rPr>
              <a:t>– 2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1600200" y="1143000"/>
            <a:ext cx="6019800" cy="1600200"/>
            <a:chOff x="1968" y="720"/>
            <a:chExt cx="3792" cy="1008"/>
          </a:xfrm>
        </p:grpSpPr>
        <p:sp>
          <p:nvSpPr>
            <p:cNvPr id="12299" name="Rectangle 5"/>
            <p:cNvSpPr>
              <a:spLocks noChangeArrowheads="1"/>
            </p:cNvSpPr>
            <p:nvPr/>
          </p:nvSpPr>
          <p:spPr bwMode="auto">
            <a:xfrm>
              <a:off x="1968" y="720"/>
              <a:ext cx="3792" cy="1008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2300" name="Object 6"/>
            <p:cNvGraphicFramePr>
              <a:graphicFrameLocks noChangeAspect="1"/>
            </p:cNvGraphicFramePr>
            <p:nvPr/>
          </p:nvGraphicFramePr>
          <p:xfrm>
            <a:off x="2506" y="768"/>
            <a:ext cx="2668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7" name="Формула" r:id="rId5" imgW="1002865" imgH="342751" progId="Equation.3">
                    <p:embed/>
                  </p:oleObj>
                </mc:Choice>
                <mc:Fallback>
                  <p:oleObj name="Формула" r:id="rId5" imgW="1002865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6" y="768"/>
                          <a:ext cx="2668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3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733800" y="6019800"/>
            <a:ext cx="2209800" cy="3810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Решение</a:t>
            </a:r>
          </a:p>
        </p:txBody>
      </p: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914400" y="3276600"/>
            <a:ext cx="7239000" cy="2209800"/>
            <a:chOff x="576" y="2064"/>
            <a:chExt cx="4560" cy="1392"/>
          </a:xfrm>
        </p:grpSpPr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576" y="2064"/>
              <a:ext cx="4560" cy="1392"/>
            </a:xfrm>
            <a:prstGeom prst="rect">
              <a:avLst/>
            </a:prstGeom>
            <a:noFill/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Воспользуемся свойством логарифмов: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                                                                    , т. е.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2297" name="Object 11"/>
            <p:cNvGraphicFramePr>
              <a:graphicFrameLocks noChangeAspect="1"/>
            </p:cNvGraphicFramePr>
            <p:nvPr/>
          </p:nvGraphicFramePr>
          <p:xfrm>
            <a:off x="2108" y="2400"/>
            <a:ext cx="140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8" name="Формула" r:id="rId7" imgW="1435100" imgH="393700" progId="Equation.3">
                    <p:embed/>
                  </p:oleObj>
                </mc:Choice>
                <mc:Fallback>
                  <p:oleObj name="Формула" r:id="rId7" imgW="14351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8" y="2400"/>
                          <a:ext cx="140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8" name="Object 12"/>
            <p:cNvGraphicFramePr>
              <a:graphicFrameLocks noChangeAspect="1"/>
            </p:cNvGraphicFramePr>
            <p:nvPr/>
          </p:nvGraphicFramePr>
          <p:xfrm>
            <a:off x="784" y="2688"/>
            <a:ext cx="4191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9" name="Формула" r:id="rId9" imgW="2463800" imgH="431800" progId="Equation.3">
                    <p:embed/>
                  </p:oleObj>
                </mc:Choice>
                <mc:Fallback>
                  <p:oleObj name="Формула" r:id="rId9" imgW="24638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" y="2688"/>
                          <a:ext cx="4191" cy="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369279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</p:childTnLst>
        </p:cTn>
      </p:par>
    </p:tnLst>
    <p:bldLst>
      <p:bldP spid="30723" grpId="0" animBg="1"/>
      <p:bldP spid="3072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Вычислите: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600200" y="1143000"/>
            <a:ext cx="6019800" cy="1600200"/>
          </a:xfrm>
          <a:prstGeom prst="rect">
            <a:avLst/>
          </a:prstGeom>
          <a:solidFill>
            <a:schemeClr val="accent1">
              <a:alpha val="38823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600200" y="1143000"/>
            <a:ext cx="6019800" cy="1600200"/>
            <a:chOff x="1968" y="720"/>
            <a:chExt cx="3792" cy="1008"/>
          </a:xfrm>
        </p:grpSpPr>
        <p:sp>
          <p:nvSpPr>
            <p:cNvPr id="13323" name="Rectangle 5"/>
            <p:cNvSpPr>
              <a:spLocks noChangeArrowheads="1"/>
            </p:cNvSpPr>
            <p:nvPr/>
          </p:nvSpPr>
          <p:spPr bwMode="auto">
            <a:xfrm>
              <a:off x="1968" y="720"/>
              <a:ext cx="3792" cy="1008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3324" name="Object 6"/>
            <p:cNvGraphicFramePr>
              <a:graphicFrameLocks noChangeAspect="1"/>
            </p:cNvGraphicFramePr>
            <p:nvPr/>
          </p:nvGraphicFramePr>
          <p:xfrm>
            <a:off x="2016" y="768"/>
            <a:ext cx="3648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1" name="Формула" r:id="rId5" imgW="914400" imgH="228600" progId="Equation.3">
                    <p:embed/>
                  </p:oleObj>
                </mc:Choice>
                <mc:Fallback>
                  <p:oleObj name="Формула" r:id="rId5" imgW="914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768"/>
                          <a:ext cx="3648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733800" y="6019800"/>
            <a:ext cx="2209800" cy="3810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Решение</a:t>
            </a:r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914400" y="3276600"/>
            <a:ext cx="7239000" cy="2209800"/>
            <a:chOff x="576" y="2064"/>
            <a:chExt cx="4560" cy="1392"/>
          </a:xfrm>
        </p:grpSpPr>
        <p:sp>
          <p:nvSpPr>
            <p:cNvPr id="13320" name="Rectangle 10"/>
            <p:cNvSpPr>
              <a:spLocks noChangeArrowheads="1"/>
            </p:cNvSpPr>
            <p:nvPr/>
          </p:nvSpPr>
          <p:spPr bwMode="auto">
            <a:xfrm>
              <a:off x="576" y="2064"/>
              <a:ext cx="4560" cy="1392"/>
            </a:xfrm>
            <a:prstGeom prst="rect">
              <a:avLst/>
            </a:prstGeom>
            <a:noFill/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Воспользуемся свойством логарифмов: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                                                                    , т. е.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3321" name="Object 11"/>
            <p:cNvGraphicFramePr>
              <a:graphicFrameLocks noChangeAspect="1"/>
            </p:cNvGraphicFramePr>
            <p:nvPr/>
          </p:nvGraphicFramePr>
          <p:xfrm>
            <a:off x="2252" y="2448"/>
            <a:ext cx="111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2" name="Формула" r:id="rId7" imgW="698500" imgH="241300" progId="Equation.3">
                    <p:embed/>
                  </p:oleObj>
                </mc:Choice>
                <mc:Fallback>
                  <p:oleObj name="Формула" r:id="rId7" imgW="6985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2" y="2448"/>
                          <a:ext cx="111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2" name="Object 12"/>
            <p:cNvGraphicFramePr>
              <a:graphicFrameLocks noChangeAspect="1"/>
            </p:cNvGraphicFramePr>
            <p:nvPr/>
          </p:nvGraphicFramePr>
          <p:xfrm>
            <a:off x="699" y="2965"/>
            <a:ext cx="436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3" name="Формула" r:id="rId9" imgW="2565400" imgH="241300" progId="Equation.3">
                    <p:embed/>
                  </p:oleObj>
                </mc:Choice>
                <mc:Fallback>
                  <p:oleObj name="Формула" r:id="rId9" imgW="25654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965"/>
                          <a:ext cx="436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9" name="AutoShape 1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smtClean="0">
                <a:solidFill>
                  <a:srgbClr val="000000"/>
                </a:solidFill>
              </a:rPr>
              <a:t>в ы х о д</a:t>
            </a:r>
          </a:p>
        </p:txBody>
      </p:sp>
    </p:spTree>
    <p:extLst>
      <p:ext uri="{BB962C8B-B14F-4D97-AF65-F5344CB8AC3E}">
        <p14:creationId xmlns:p14="http://schemas.microsoft.com/office/powerpoint/2010/main" val="11128725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</p:childTnLst>
        </p:cTn>
      </p:par>
    </p:tnLst>
    <p:bldLst>
      <p:bldP spid="31747" grpId="0" animBg="1"/>
      <p:bldP spid="3174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5709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3. Логарифм степени равен произведению показателя степени на логарифм ее основания</a:t>
            </a:r>
            <a:endParaRPr lang="ru-RU" sz="4000" b="1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433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427288"/>
            <a:ext cx="8280400" cy="1289050"/>
          </a:xfrm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8280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0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690" y="0"/>
            <a:ext cx="8959310" cy="7647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каких значениях  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существует логарифм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mtClean="0">
              <a:solidFill>
                <a:prstClr val="white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mtClean="0">
              <a:solidFill>
                <a:prstClr val="white"/>
              </a:solidFill>
              <a:latin typeface="Arial" charset="0"/>
              <a:ea typeface="MS Gothic" pitchFamily="49" charset="-128"/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40002" y="836730"/>
          <a:ext cx="2520000" cy="109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4" name="Формула" r:id="rId3" imgW="876300" imgH="381000" progId="Equation.3">
                  <p:embed/>
                </p:oleObj>
              </mc:Choice>
              <mc:Fallback>
                <p:oleObj name="Формула" r:id="rId3" imgW="876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02" y="836730"/>
                        <a:ext cx="2520000" cy="1095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101370"/>
            <a:ext cx="184690" cy="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mtClean="0">
              <a:solidFill>
                <a:prstClr val="white"/>
              </a:solidFill>
              <a:latin typeface="Arial" charset="0"/>
              <a:ea typeface="MS Gothic" pitchFamily="49" charset="-128"/>
            </a:endParaRP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68000" y="2134304"/>
          <a:ext cx="2592000" cy="81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5" name="Формула" r:id="rId5" imgW="964781" imgH="304668" progId="Equation.3">
                  <p:embed/>
                </p:oleObj>
              </mc:Choice>
              <mc:Fallback>
                <p:oleObj name="Формула" r:id="rId5" imgW="964781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0" y="2134304"/>
                        <a:ext cx="2592000" cy="819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0" y="3101370"/>
            <a:ext cx="184690" cy="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mtClean="0">
              <a:solidFill>
                <a:prstClr val="white"/>
              </a:solidFill>
              <a:latin typeface="Arial" charset="0"/>
              <a:ea typeface="MS Gothic" pitchFamily="49" charset="-128"/>
            </a:endParaRPr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540000" y="3212978"/>
          <a:ext cx="2448000" cy="87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name="Формула" r:id="rId7" imgW="850531" imgH="304668" progId="Equation.3">
                  <p:embed/>
                </p:oleObj>
              </mc:Choice>
              <mc:Fallback>
                <p:oleObj name="Формула" r:id="rId7" imgW="850531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00" y="3212978"/>
                        <a:ext cx="2448000" cy="879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3097050"/>
            <a:ext cx="184690" cy="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mtClean="0">
              <a:solidFill>
                <a:prstClr val="white"/>
              </a:solidFill>
              <a:latin typeface="Arial" charset="0"/>
              <a:ea typeface="MS Gothic" pitchFamily="49" charset="-128"/>
            </a:endParaRPr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468002" y="4437108"/>
          <a:ext cx="2808000" cy="91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Формула" r:id="rId9" imgW="964781" imgH="317362" progId="Equation.3">
                  <p:embed/>
                </p:oleObj>
              </mc:Choice>
              <mc:Fallback>
                <p:oleObj name="Формула" r:id="rId9" imgW="964781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2" y="4437108"/>
                        <a:ext cx="2808000" cy="91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610560" y="5589227"/>
          <a:ext cx="2593440" cy="98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Формула" r:id="rId11" imgW="825142" imgH="317362" progId="Equation.3">
                  <p:embed/>
                </p:oleObj>
              </mc:Choice>
              <mc:Fallback>
                <p:oleObj name="Формула" r:id="rId11" imgW="825142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60" y="5589227"/>
                        <a:ext cx="2593440" cy="983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140000" y="933218"/>
            <a:ext cx="1357920" cy="6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pPr defTabSz="40748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>
                <a:solidFill>
                  <a:srgbClr val="0000FF"/>
                </a:solidFill>
                <a:latin typeface="Times New Roman" pitchFamily="18" charset="0"/>
                <a:ea typeface="MS Gothic" pitchFamily="49" charset="-128"/>
              </a:rPr>
              <a:t>Х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ea typeface="MS Gothic" pitchFamily="49" charset="-128"/>
              </a:rPr>
              <a:t> &gt; 3</a:t>
            </a:r>
            <a:endParaRPr lang="ru-RU" sz="4000" b="1">
              <a:solidFill>
                <a:srgbClr val="0000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066560" y="2134304"/>
            <a:ext cx="1486080" cy="66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pPr defTabSz="40748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ea typeface="MS Gothic" pitchFamily="49" charset="-128"/>
              </a:rPr>
              <a:t>X&lt; 10</a:t>
            </a:r>
            <a:endParaRPr lang="ru-RU" sz="4000" b="1">
              <a:solidFill>
                <a:srgbClr val="0000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066560" y="3284985"/>
            <a:ext cx="1359360" cy="66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pPr defTabSz="40748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ea typeface="MS Gothic" pitchFamily="49" charset="-128"/>
              </a:rPr>
              <a:t>X &lt; 0</a:t>
            </a:r>
            <a:endParaRPr lang="ru-RU" sz="4000" b="1">
              <a:solidFill>
                <a:srgbClr val="0000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047841" y="4405425"/>
            <a:ext cx="612648" cy="66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pPr defTabSz="40748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  <a:ea typeface="MS Gothic" pitchFamily="49" charset="-128"/>
              </a:rPr>
              <a:t>X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ea typeface="MS Gothic" pitchFamily="49" charset="-128"/>
              </a:rPr>
              <a:t> </a:t>
            </a:r>
            <a:endParaRPr lang="ru-RU" smtClean="0">
              <a:solidFill>
                <a:prstClr val="black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066" name="Rectangle 21"/>
          <p:cNvSpPr>
            <a:spLocks noChangeArrowheads="1"/>
          </p:cNvSpPr>
          <p:nvPr/>
        </p:nvSpPr>
        <p:spPr bwMode="auto">
          <a:xfrm>
            <a:off x="0" y="3192100"/>
            <a:ext cx="184690" cy="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mtClean="0">
              <a:solidFill>
                <a:prstClr val="white"/>
              </a:solidFill>
              <a:latin typeface="Arial" charset="0"/>
              <a:ea typeface="MS Gothic" pitchFamily="49" charset="-128"/>
            </a:endParaRPr>
          </a:p>
        </p:txBody>
      </p:sp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4428001" y="4581123"/>
          <a:ext cx="502560" cy="504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Формула" r:id="rId13" imgW="126725" imgH="126725" progId="Equation.3">
                  <p:embed/>
                </p:oleObj>
              </mc:Choice>
              <mc:Fallback>
                <p:oleObj name="Формула" r:id="rId13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001" y="4581123"/>
                        <a:ext cx="502560" cy="504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860000" y="4437108"/>
            <a:ext cx="552960" cy="6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pPr defTabSz="40748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ea typeface="MS Gothic" pitchFamily="49" charset="-128"/>
              </a:rPr>
              <a:t>R</a:t>
            </a:r>
            <a:endParaRPr lang="ru-RU" sz="4000" b="1">
              <a:solidFill>
                <a:srgbClr val="0000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924001" y="5589227"/>
            <a:ext cx="3849120" cy="89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pPr defTabSz="40748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  <a:ea typeface="MS Gothic" pitchFamily="49" charset="-128"/>
              </a:rPr>
              <a:t>Не существует ни при </a:t>
            </a:r>
          </a:p>
          <a:p>
            <a:pPr defTabSz="40748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  <a:ea typeface="MS Gothic" pitchFamily="49" charset="-128"/>
              </a:rPr>
              <a:t>каком </a:t>
            </a: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  <a:ea typeface="MS Gothic" pitchFamily="49" charset="-128"/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951364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  <p:bldP spid="6161" grpId="0"/>
      <p:bldP spid="6162" grpId="0"/>
      <p:bldP spid="6163" grpId="0"/>
      <p:bldP spid="6166" grpId="0"/>
      <p:bldP spid="61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570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</a:rPr>
              <a:t>4. Логарифм, у которого </a:t>
            </a:r>
            <a:r>
              <a:rPr lang="ru-RU" sz="4000" b="1" dirty="0" smtClean="0">
                <a:latin typeface="Times New Roman" pitchFamily="18" charset="0"/>
              </a:rPr>
              <a:t>основание в степени</a:t>
            </a:r>
            <a:endParaRPr lang="ru-RU" sz="4000" b="1" dirty="0" smtClean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157954"/>
              </p:ext>
            </p:extLst>
          </p:nvPr>
        </p:nvGraphicFramePr>
        <p:xfrm>
          <a:off x="1835696" y="2060848"/>
          <a:ext cx="444182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Формула" r:id="rId3" imgW="1091726" imgH="393529" progId="Equation.3">
                  <p:embed/>
                </p:oleObj>
              </mc:Choice>
              <mc:Fallback>
                <p:oleObj name="Формула" r:id="rId3" imgW="1091726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060848"/>
                        <a:ext cx="4441825" cy="1552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0560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59632" y="260648"/>
            <a:ext cx="70572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Формула перехода к новому основанию: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560380"/>
              </p:ext>
            </p:extLst>
          </p:nvPr>
        </p:nvGraphicFramePr>
        <p:xfrm>
          <a:off x="3013075" y="1844824"/>
          <a:ext cx="29972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Формула" r:id="rId3" imgW="952200" imgH="431640" progId="Equation.3">
                  <p:embed/>
                </p:oleObj>
              </mc:Choice>
              <mc:Fallback>
                <p:oleObj name="Формула" r:id="rId3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1844824"/>
                        <a:ext cx="2997200" cy="13589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39750" y="3551378"/>
            <a:ext cx="7943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этой формулы следует равенство: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771775" y="4581525"/>
          <a:ext cx="2989263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Формула" r:id="rId5" imgW="939600" imgH="431640" progId="Equation.3">
                  <p:embed/>
                </p:oleObj>
              </mc:Choice>
              <mc:Fallback>
                <p:oleObj name="Формула" r:id="rId5" imgW="93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581525"/>
                        <a:ext cx="2989263" cy="1373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76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Вычислите: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600200" y="1143000"/>
            <a:ext cx="6019800" cy="1600200"/>
          </a:xfrm>
          <a:prstGeom prst="rect">
            <a:avLst/>
          </a:prstGeom>
          <a:solidFill>
            <a:schemeClr val="accent1">
              <a:alpha val="38823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600200" y="1143000"/>
            <a:ext cx="6019800" cy="1600200"/>
            <a:chOff x="1968" y="720"/>
            <a:chExt cx="3792" cy="1008"/>
          </a:xfrm>
        </p:grpSpPr>
        <p:sp>
          <p:nvSpPr>
            <p:cNvPr id="10251" name="Rectangle 5"/>
            <p:cNvSpPr>
              <a:spLocks noChangeArrowheads="1"/>
            </p:cNvSpPr>
            <p:nvPr/>
          </p:nvSpPr>
          <p:spPr bwMode="auto">
            <a:xfrm>
              <a:off x="1968" y="720"/>
              <a:ext cx="3792" cy="1008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0252" name="Object 6"/>
            <p:cNvGraphicFramePr>
              <a:graphicFrameLocks noChangeAspect="1"/>
            </p:cNvGraphicFramePr>
            <p:nvPr/>
          </p:nvGraphicFramePr>
          <p:xfrm>
            <a:off x="3303" y="768"/>
            <a:ext cx="1073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55" name="Формула" r:id="rId5" imgW="508000" imgH="431800" progId="Equation.3">
                    <p:embed/>
                  </p:oleObj>
                </mc:Choice>
                <mc:Fallback>
                  <p:oleObj name="Формула" r:id="rId5" imgW="5080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3" y="768"/>
                          <a:ext cx="1073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5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733800" y="6019800"/>
            <a:ext cx="2209800" cy="3810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57150" cmpd="thinThick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Решение</a:t>
            </a:r>
          </a:p>
        </p:txBody>
      </p:sp>
      <p:grpSp>
        <p:nvGrpSpPr>
          <p:cNvPr id="28685" name="Group 13"/>
          <p:cNvGrpSpPr>
            <a:grpSpLocks/>
          </p:cNvGrpSpPr>
          <p:nvPr/>
        </p:nvGrpSpPr>
        <p:grpSpPr bwMode="auto">
          <a:xfrm>
            <a:off x="914400" y="3276600"/>
            <a:ext cx="7239000" cy="2209800"/>
            <a:chOff x="576" y="2064"/>
            <a:chExt cx="4560" cy="1392"/>
          </a:xfrm>
        </p:grpSpPr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576" y="2064"/>
              <a:ext cx="4560" cy="1392"/>
            </a:xfrm>
            <a:prstGeom prst="rect">
              <a:avLst/>
            </a:prstGeom>
            <a:noFill/>
            <a:ln w="57150" cmpd="thinThick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Воспользуемся свойством логарифмов: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i="1" smtClean="0">
                  <a:solidFill>
                    <a:srgbClr val="000000"/>
                  </a:solidFill>
                </a:rPr>
                <a:t>                                                                    , т. е.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i="1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0249" name="Object 11"/>
            <p:cNvGraphicFramePr>
              <a:graphicFrameLocks noChangeAspect="1"/>
            </p:cNvGraphicFramePr>
            <p:nvPr/>
          </p:nvGraphicFramePr>
          <p:xfrm>
            <a:off x="2390" y="2448"/>
            <a:ext cx="83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56" name="Формула" r:id="rId7" imgW="939392" imgH="431613" progId="Equation.3">
                    <p:embed/>
                  </p:oleObj>
                </mc:Choice>
                <mc:Fallback>
                  <p:oleObj name="Формула" r:id="rId7" imgW="939392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0" y="2448"/>
                          <a:ext cx="83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12"/>
            <p:cNvGraphicFramePr>
              <a:graphicFrameLocks noChangeAspect="1"/>
            </p:cNvGraphicFramePr>
            <p:nvPr/>
          </p:nvGraphicFramePr>
          <p:xfrm>
            <a:off x="1680" y="2688"/>
            <a:ext cx="2225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57" name="Формула" r:id="rId9" imgW="1307532" imgH="431613" progId="Equation.3">
                    <p:embed/>
                  </p:oleObj>
                </mc:Choice>
                <mc:Fallback>
                  <p:oleObj name="Формула" r:id="rId9" imgW="1307532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688"/>
                          <a:ext cx="2225" cy="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171159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</p:childTnLst>
        </p:cTn>
      </p:par>
    </p:tnLst>
    <p:bldLst>
      <p:bldP spid="28675" grpId="0" animBg="1"/>
      <p:bldP spid="2867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логарифмов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72816"/>
            <a:ext cx="8229600" cy="4525963"/>
          </a:xfrm>
          <a:blipFill rotWithShape="1">
            <a:blip r:embed="rId3"/>
            <a:stretch>
              <a:fillRect t="-296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763713" y="3860800"/>
          <a:ext cx="62023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Формула" r:id="rId4" imgW="1079500" imgH="228600" progId="Equation.3">
                  <p:embed/>
                </p:oleObj>
              </mc:Choice>
              <mc:Fallback>
                <p:oleObj name="Формула" r:id="rId4" imgW="107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860800"/>
                        <a:ext cx="62023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Рисунок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9" y="4653136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9400" y="1700213"/>
            <a:ext cx="5976938" cy="150018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03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3"/>
            <a:stretch>
              <a:fillRect b="-744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1507" name="Содержимое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28625" y="1643063"/>
            <a:ext cx="8229600" cy="4525962"/>
          </a:xfrm>
          <a:blipFill rotWithShape="1">
            <a:blip r:embed="rId4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633022"/>
              </p:ext>
            </p:extLst>
          </p:nvPr>
        </p:nvGraphicFramePr>
        <p:xfrm>
          <a:off x="268003" y="1428750"/>
          <a:ext cx="8875998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" name="Формула" r:id="rId5" imgW="2057400" imgH="482600" progId="Equation.3">
                  <p:embed/>
                </p:oleObj>
              </mc:Choice>
              <mc:Fallback>
                <p:oleObj name="Формула" r:id="rId5" imgW="2057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03" y="1428750"/>
                        <a:ext cx="8875998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084742"/>
              </p:ext>
            </p:extLst>
          </p:nvPr>
        </p:nvGraphicFramePr>
        <p:xfrm>
          <a:off x="876849" y="4005064"/>
          <a:ext cx="7374976" cy="647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" name="Формула" r:id="rId7" imgW="2145369" imgH="253890" progId="Equation.3">
                  <p:embed/>
                </p:oleObj>
              </mc:Choice>
              <mc:Fallback>
                <p:oleObj name="Формула" r:id="rId7" imgW="214536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849" y="4005064"/>
                        <a:ext cx="7374976" cy="647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73924"/>
              </p:ext>
            </p:extLst>
          </p:nvPr>
        </p:nvGraphicFramePr>
        <p:xfrm>
          <a:off x="1029493" y="4869160"/>
          <a:ext cx="7085013" cy="81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name="Формула" r:id="rId9" imgW="2667000" imgH="393700" progId="Equation.3">
                  <p:embed/>
                </p:oleObj>
              </mc:Choice>
              <mc:Fallback>
                <p:oleObj name="Формула" r:id="rId9" imgW="2667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493" y="4869160"/>
                        <a:ext cx="7085013" cy="811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95513" y="412750"/>
            <a:ext cx="4752975" cy="101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513" y="2708275"/>
            <a:ext cx="4752975" cy="1073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1514" name="Рисунок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659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Вычислите:</a:t>
            </a:r>
          </a:p>
        </p:txBody>
      </p:sp>
      <p:graphicFrame>
        <p:nvGraphicFramePr>
          <p:cNvPr id="22533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52188"/>
              </p:ext>
            </p:extLst>
          </p:nvPr>
        </p:nvGraphicFramePr>
        <p:xfrm>
          <a:off x="1323975" y="1557338"/>
          <a:ext cx="4543425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Формула" r:id="rId3" imgW="1181100" imgH="914400" progId="Equation.3">
                  <p:embed/>
                </p:oleObj>
              </mc:Choice>
              <mc:Fallback>
                <p:oleObj name="Формула" r:id="rId3" imgW="11811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1557338"/>
                        <a:ext cx="4543425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7763" y="3008313"/>
            <a:ext cx="1944687" cy="307340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+mj-lt"/>
              <a:buAutoNum type="arabicParenR"/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0,01</a:t>
            </a:r>
            <a:endParaRPr lang="ru-RU" sz="32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2534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323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0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487244"/>
              </p:ext>
            </p:extLst>
          </p:nvPr>
        </p:nvGraphicFramePr>
        <p:xfrm>
          <a:off x="5230588" y="3100077"/>
          <a:ext cx="3046862" cy="65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8" name="Формула" r:id="rId3" imgW="1117600" imgH="241300" progId="Equation.3">
                  <p:embed/>
                </p:oleObj>
              </mc:Choice>
              <mc:Fallback>
                <p:oleObj name="Формула" r:id="rId3" imgW="1117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588" y="3100077"/>
                        <a:ext cx="3046862" cy="657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881063" y="1428750"/>
          <a:ext cx="7381875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9" name="Формула" r:id="rId5" imgW="2540000" imgH="609600" progId="Equation.3">
                  <p:embed/>
                </p:oleObj>
              </mc:Choice>
              <mc:Fallback>
                <p:oleObj name="Формула" r:id="rId5" imgW="2540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428750"/>
                        <a:ext cx="7381875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372638"/>
              </p:ext>
            </p:extLst>
          </p:nvPr>
        </p:nvGraphicFramePr>
        <p:xfrm>
          <a:off x="1839913" y="4162425"/>
          <a:ext cx="64611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0" name="Формула" r:id="rId7" imgW="3288960" imgH="583920" progId="Equation.3">
                  <p:embed/>
                </p:oleObj>
              </mc:Choice>
              <mc:Fallback>
                <p:oleObj name="Формула" r:id="rId7" imgW="32889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4162425"/>
                        <a:ext cx="64611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157288" y="3014663"/>
          <a:ext cx="26146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1" name="Формула" r:id="rId9" imgW="545626" imgH="317225" progId="Equation.3">
                  <p:embed/>
                </p:oleObj>
              </mc:Choice>
              <mc:Fallback>
                <p:oleObj name="Формула" r:id="rId9" imgW="545626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3014663"/>
                        <a:ext cx="261461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3" y="3000375"/>
            <a:ext cx="3357562" cy="8572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363" y="3017838"/>
            <a:ext cx="3643312" cy="83978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3562" name="Object 8"/>
          <p:cNvGraphicFramePr>
            <a:graphicFrameLocks noChangeAspect="1"/>
          </p:cNvGraphicFramePr>
          <p:nvPr/>
        </p:nvGraphicFramePr>
        <p:xfrm>
          <a:off x="2894013" y="5572125"/>
          <a:ext cx="43561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2" name="Формула" r:id="rId11" imgW="1104900" imgH="393700" progId="Equation.3">
                  <p:embed/>
                </p:oleObj>
              </mc:Choice>
              <mc:Fallback>
                <p:oleObj name="Формула" r:id="rId11" imgW="1104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5572125"/>
                        <a:ext cx="43561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857500" y="5500688"/>
            <a:ext cx="4429125" cy="100012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3564" name="Рисунок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6313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85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Вычислите:</a:t>
            </a:r>
          </a:p>
        </p:txBody>
      </p:sp>
      <p:graphicFrame>
        <p:nvGraphicFramePr>
          <p:cNvPr id="24581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884488" y="1428750"/>
          <a:ext cx="1825625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Формула" r:id="rId3" imgW="762000" imgH="2057400" progId="Equation.3">
                  <p:embed/>
                </p:oleObj>
              </mc:Choice>
              <mc:Fallback>
                <p:oleObj name="Формула" r:id="rId3" imgW="76200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1428750"/>
                        <a:ext cx="1825625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688" y="3213100"/>
            <a:ext cx="1811337" cy="314325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>
              <a:buFont typeface="+mj-lt"/>
              <a:buAutoNum type="arabicParenR"/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32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defRPr/>
            </a:pP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4582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5255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638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07950" y="220663"/>
            <a:ext cx="88915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Преобразование логарифмических выражений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056" y="1594127"/>
            <a:ext cx="8496944" cy="563058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7053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1268760"/>
            <a:ext cx="8676456" cy="542090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7950" y="220663"/>
            <a:ext cx="889158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  <a:cs typeface="Arial" charset="0"/>
              </a:rPr>
              <a:t>Преобразование логарифмических выражений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220" name="Picture 3" descr="11876925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>
            <a:fillRect/>
          </a:stretch>
        </p:blipFill>
        <p:spPr bwMode="auto">
          <a:xfrm>
            <a:off x="7380288" y="5157788"/>
            <a:ext cx="12668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925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логарифмов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87900" y="4724400"/>
            <a:ext cx="3816350" cy="936625"/>
          </a:xfr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Десятичные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571500" y="1928813"/>
            <a:ext cx="4071938" cy="7858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Обыкновенные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643188" y="3357563"/>
            <a:ext cx="4071937" cy="7858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Натуральные</a:t>
            </a:r>
          </a:p>
        </p:txBody>
      </p:sp>
      <p:pic>
        <p:nvPicPr>
          <p:cNvPr id="7174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94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1052736"/>
            <a:ext cx="7704856" cy="39305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pic>
        <p:nvPicPr>
          <p:cNvPr id="11267" name="Picture 3" descr="11876925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>
            <a:fillRect/>
          </a:stretch>
        </p:blipFill>
        <p:spPr bwMode="auto">
          <a:xfrm>
            <a:off x="3902075" y="4868863"/>
            <a:ext cx="12668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805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476672"/>
            <a:ext cx="7951551" cy="386099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4327950"/>
            <a:ext cx="8460432" cy="1335302"/>
          </a:xfrm>
          <a:prstGeom prst="rect">
            <a:avLst/>
          </a:prstGeom>
          <a:blipFill rotWithShape="1">
            <a:blip r:embed="rId3"/>
            <a:stretch>
              <a:fillRect l="-1441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pic>
        <p:nvPicPr>
          <p:cNvPr id="12292" name="Picture 3" descr="118769253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>
            <a:fillRect/>
          </a:stretch>
        </p:blipFill>
        <p:spPr bwMode="auto">
          <a:xfrm>
            <a:off x="7367588" y="333375"/>
            <a:ext cx="1266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1" descr="01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5445125"/>
            <a:ext cx="819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40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Справочная информация.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Содержимое 3" descr="C:\Users\Светлана Морозова\Documents\Морозова С.В\logarim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58913"/>
            <a:ext cx="8072437" cy="4525962"/>
          </a:xfrm>
        </p:spPr>
      </p:pic>
      <p:pic>
        <p:nvPicPr>
          <p:cNvPr id="25604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25144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680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908720"/>
          <a:ext cx="9144000" cy="594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189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898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98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98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9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2714612" cy="9286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0" y="1000108"/>
          <a:ext cx="27590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name="Формула" r:id="rId3" imgW="520560" imgH="215640" progId="Equation.3">
                  <p:embed/>
                </p:oleObj>
              </mc:Choice>
              <mc:Fallback>
                <p:oleObj name="Формула" r:id="rId3" imgW="5205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0108"/>
                        <a:ext cx="2759075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75856" y="1124744"/>
          <a:ext cx="45815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Формула" r:id="rId5" imgW="1066680" imgH="228600" progId="Equation.3">
                  <p:embed/>
                </p:oleObj>
              </mc:Choice>
              <mc:Fallback>
                <p:oleObj name="Формула" r:id="rId5" imgW="10666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124744"/>
                        <a:ext cx="45815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1406" y="2143116"/>
          <a:ext cx="316388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Формула" r:id="rId7" imgW="596880" imgH="228600" progId="Equation.3">
                  <p:embed/>
                </p:oleObj>
              </mc:Choice>
              <mc:Fallback>
                <p:oleObj name="Формула" r:id="rId7" imgW="5968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6" y="2143116"/>
                        <a:ext cx="3163888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203848" y="2204864"/>
          <a:ext cx="49657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Формула" r:id="rId9" imgW="1155600" imgH="228600" progId="Equation.3">
                  <p:embed/>
                </p:oleObj>
              </mc:Choice>
              <mc:Fallback>
                <p:oleObj name="Формула" r:id="rId9" imgW="11556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204864"/>
                        <a:ext cx="49657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68275" y="3316288"/>
          <a:ext cx="28273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" name="Формула" r:id="rId11" imgW="533160" imgH="215640" progId="Equation.3">
                  <p:embed/>
                </p:oleObj>
              </mc:Choice>
              <mc:Fallback>
                <p:oleObj name="Формула" r:id="rId11" imgW="53316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3316288"/>
                        <a:ext cx="2827338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275856" y="3429000"/>
          <a:ext cx="45275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0" name="Формула" r:id="rId13" imgW="1054080" imgH="228600" progId="Equation.3">
                  <p:embed/>
                </p:oleObj>
              </mc:Choice>
              <mc:Fallback>
                <p:oleObj name="Формула" r:id="rId13" imgW="10540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429000"/>
                        <a:ext cx="452755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14282" y="4000504"/>
          <a:ext cx="2609879" cy="168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" name="Формула" r:id="rId15" imgW="558720" imgH="406080" progId="Equation.3">
                  <p:embed/>
                </p:oleObj>
              </mc:Choice>
              <mc:Fallback>
                <p:oleObj name="Формула" r:id="rId15" imgW="558720" imgH="406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4000504"/>
                        <a:ext cx="2609879" cy="1688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987824" y="4293096"/>
          <a:ext cx="47593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Формула" r:id="rId17" imgW="1257120" imgH="406080" progId="Equation.3">
                  <p:embed/>
                </p:oleObj>
              </mc:Choice>
              <mc:Fallback>
                <p:oleObj name="Формула" r:id="rId17" imgW="1257120" imgH="4060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293096"/>
                        <a:ext cx="4759325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85720" y="5429264"/>
          <a:ext cx="2159905" cy="142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3" name="Формула" r:id="rId19" imgW="545760" imgH="406080" progId="Equation.3">
                  <p:embed/>
                </p:oleObj>
              </mc:Choice>
              <mc:Fallback>
                <p:oleObj name="Формула" r:id="rId19" imgW="545760" imgH="406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429264"/>
                        <a:ext cx="2159905" cy="1428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2915816" y="5489575"/>
          <a:ext cx="48069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4" name="Формула" r:id="rId21" imgW="1269720" imgH="406080" progId="Equation.3">
                  <p:embed/>
                </p:oleObj>
              </mc:Choice>
              <mc:Fallback>
                <p:oleObj name="Формула" r:id="rId21" imgW="1269720" imgH="4060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489575"/>
                        <a:ext cx="480695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Запишите в виде логарифмического равенства: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0" y="1214422"/>
          <a:ext cx="16922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0" name="Формула" r:id="rId3" imgW="469800" imgH="203040" progId="Equation.3">
                  <p:embed/>
                </p:oleObj>
              </mc:Choice>
              <mc:Fallback>
                <p:oleObj name="Формула" r:id="rId3" imgW="46980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22"/>
                        <a:ext cx="169227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1928794" y="1428736"/>
          <a:ext cx="730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1" name="Формула" r:id="rId5" imgW="203040" imgH="139680" progId="Equation.3">
                  <p:embed/>
                </p:oleObj>
              </mc:Choice>
              <mc:Fallback>
                <p:oleObj name="Формула" r:id="rId5" imgW="203040" imgH="1396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1428736"/>
                        <a:ext cx="730250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3071802" y="1285860"/>
          <a:ext cx="25146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2" name="Формула" r:id="rId7" imgW="698400" imgH="228600" progId="Equation.3">
                  <p:embed/>
                </p:oleObj>
              </mc:Choice>
              <mc:Fallback>
                <p:oleObj name="Формула" r:id="rId7" imgW="6984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1285860"/>
                        <a:ext cx="25146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0" y="1928802"/>
          <a:ext cx="1723729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3" name="Формула" r:id="rId9" imgW="571320" imgH="406080" progId="Equation.3">
                  <p:embed/>
                </p:oleObj>
              </mc:Choice>
              <mc:Fallback>
                <p:oleObj name="Формула" r:id="rId9" imgW="571320" imgH="406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8802"/>
                        <a:ext cx="1723729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143240" y="2071678"/>
          <a:ext cx="21177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4" name="Формула" r:id="rId11" imgW="825480" imgH="406080" progId="Equation.3">
                  <p:embed/>
                </p:oleObj>
              </mc:Choice>
              <mc:Fallback>
                <p:oleObj name="Формула" r:id="rId11" imgW="82548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2071678"/>
                        <a:ext cx="211772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1928794" y="2285992"/>
          <a:ext cx="730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5" name="Формула" r:id="rId13" imgW="203040" imgH="139680" progId="Equation.3">
                  <p:embed/>
                </p:oleObj>
              </mc:Choice>
              <mc:Fallback>
                <p:oleObj name="Формула" r:id="rId13" imgW="20304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285992"/>
                        <a:ext cx="730250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000760" y="1428736"/>
            <a:ext cx="3484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</a:rPr>
              <a:t>(по определению);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0" y="3357562"/>
          <a:ext cx="1805422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6" name="Формула" r:id="rId15" imgW="698400" imgH="469800" progId="Equation.3">
                  <p:embed/>
                </p:oleObj>
              </mc:Choice>
              <mc:Fallback>
                <p:oleObj name="Формула" r:id="rId15" imgW="698400" imgH="469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7562"/>
                        <a:ext cx="1805422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3143240" y="3429000"/>
          <a:ext cx="2044819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7" name="Формула" r:id="rId17" imgW="749160" imgH="444240" progId="Equation.3">
                  <p:embed/>
                </p:oleObj>
              </mc:Choice>
              <mc:Fallback>
                <p:oleObj name="Формула" r:id="rId17" imgW="74916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429000"/>
                        <a:ext cx="2044819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1928794" y="3571876"/>
          <a:ext cx="730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8" name="Формула" r:id="rId19" imgW="203040" imgH="139680" progId="Equation.3">
                  <p:embed/>
                </p:oleObj>
              </mc:Choice>
              <mc:Fallback>
                <p:oleObj name="Формула" r:id="rId19" imgW="203040" imgH="1396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571876"/>
                        <a:ext cx="730250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0" y="4857760"/>
          <a:ext cx="2261749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9" name="Формула" r:id="rId20" imgW="596880" imgH="228600" progId="Equation.3">
                  <p:embed/>
                </p:oleObj>
              </mc:Choice>
              <mc:Fallback>
                <p:oleObj name="Формула" r:id="rId20" imgW="59688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57760"/>
                        <a:ext cx="2261749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3428992" y="4786322"/>
          <a:ext cx="18542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0" name="Формула" r:id="rId22" imgW="723600" imgH="406080" progId="Equation.3">
                  <p:embed/>
                </p:oleObj>
              </mc:Choice>
              <mc:Fallback>
                <p:oleObj name="Формула" r:id="rId22" imgW="723600" imgH="406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4786322"/>
                        <a:ext cx="18542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2428860" y="5072074"/>
          <a:ext cx="730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1" name="Формула" r:id="rId24" imgW="203040" imgH="139680" progId="Equation.3">
                  <p:embed/>
                </p:oleObj>
              </mc:Choice>
              <mc:Fallback>
                <p:oleObj name="Формула" r:id="rId24" imgW="203040" imgH="1396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5072074"/>
                        <a:ext cx="730250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0" y="5929330"/>
          <a:ext cx="1913993" cy="82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2" name="Формула" r:id="rId25" imgW="583920" imgH="253800" progId="Equation.3">
                  <p:embed/>
                </p:oleObj>
              </mc:Choice>
              <mc:Fallback>
                <p:oleObj name="Формула" r:id="rId25" imgW="583920" imgH="253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29330"/>
                        <a:ext cx="1913993" cy="8223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3357554" y="5826125"/>
          <a:ext cx="1760537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3" name="Формула" r:id="rId27" imgW="685800" imgH="406080" progId="Equation.3">
                  <p:embed/>
                </p:oleObj>
              </mc:Choice>
              <mc:Fallback>
                <p:oleObj name="Формула" r:id="rId27" imgW="685800" imgH="4060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5826125"/>
                        <a:ext cx="1760537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/>
        </p:nvGraphicFramePr>
        <p:xfrm>
          <a:off x="2285984" y="6362700"/>
          <a:ext cx="730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4" name="Формула" r:id="rId29" imgW="203040" imgH="139680" progId="Equation.3">
                  <p:embed/>
                </p:oleObj>
              </mc:Choice>
              <mc:Fallback>
                <p:oleObj name="Формула" r:id="rId29" imgW="203040" imgH="1396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6362700"/>
                        <a:ext cx="730250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000760" y="2428868"/>
            <a:ext cx="3484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</a:rPr>
              <a:t>(по определению);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число 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3" name="Object 8"/>
          <p:cNvGraphicFramePr>
            <a:graphicFrameLocks noChangeAspect="1"/>
          </p:cNvGraphicFramePr>
          <p:nvPr/>
        </p:nvGraphicFramePr>
        <p:xfrm>
          <a:off x="0" y="1071546"/>
          <a:ext cx="350043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5" name="Формула" r:id="rId3" imgW="660240" imgH="228600" progId="Equation.3">
                  <p:embed/>
                </p:oleObj>
              </mc:Choice>
              <mc:Fallback>
                <p:oleObj name="Формула" r:id="rId3" imgW="66024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546"/>
                        <a:ext cx="3500438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428728" y="1857364"/>
          <a:ext cx="22225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6" name="Формула" r:id="rId5" imgW="419040" imgH="203040" progId="Equation.3">
                  <p:embed/>
                </p:oleObj>
              </mc:Choice>
              <mc:Fallback>
                <p:oleObj name="Формула" r:id="rId5" imgW="4190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857364"/>
                        <a:ext cx="22225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428728" y="1928802"/>
          <a:ext cx="2355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7" name="Формула" r:id="rId7" imgW="444240" imgH="177480" progId="Equation.3">
                  <p:embed/>
                </p:oleObj>
              </mc:Choice>
              <mc:Fallback>
                <p:oleObj name="Формула" r:id="rId7" imgW="4442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928802"/>
                        <a:ext cx="235585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903788" y="1000125"/>
          <a:ext cx="38369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8" name="Формула" r:id="rId9" imgW="723600" imgH="228600" progId="Equation.3">
                  <p:embed/>
                </p:oleObj>
              </mc:Choice>
              <mc:Fallback>
                <p:oleObj name="Формула" r:id="rId9" imgW="7236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000125"/>
                        <a:ext cx="3836987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6399213" y="1785938"/>
          <a:ext cx="24257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9" name="Формула" r:id="rId11" imgW="457200" imgH="203040" progId="Equation.3">
                  <p:embed/>
                </p:oleObj>
              </mc:Choice>
              <mc:Fallback>
                <p:oleObj name="Формула" r:id="rId11" imgW="4572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1785938"/>
                        <a:ext cx="24257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572264" y="1857364"/>
          <a:ext cx="2143140" cy="158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0" name="Формула" r:id="rId13" imgW="393480" imgH="406080" progId="Equation.3">
                  <p:embed/>
                </p:oleObj>
              </mc:Choice>
              <mc:Fallback>
                <p:oleObj name="Формула" r:id="rId13" imgW="393480" imgH="4060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1857364"/>
                        <a:ext cx="2143140" cy="15882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0" y="3905597"/>
          <a:ext cx="3770313" cy="150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1" name="Формула" r:id="rId15" imgW="761760" imgH="342720" progId="Equation.3">
                  <p:embed/>
                </p:oleObj>
              </mc:Choice>
              <mc:Fallback>
                <p:oleObj name="Формула" r:id="rId15" imgW="761760" imgH="342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05597"/>
                        <a:ext cx="3770313" cy="1508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1714480" y="4995222"/>
          <a:ext cx="2000264" cy="129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2" name="Формула" r:id="rId17" imgW="647640" imgH="469800" progId="Equation.3">
                  <p:embed/>
                </p:oleObj>
              </mc:Choice>
              <mc:Fallback>
                <p:oleObj name="Формула" r:id="rId17" imgW="647640" imgH="469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995222"/>
                        <a:ext cx="2000264" cy="1291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1643042" y="5138098"/>
          <a:ext cx="2289175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3" name="Формула" r:id="rId19" imgW="431640" imgH="203040" progId="Equation.3">
                  <p:embed/>
                </p:oleObj>
              </mc:Choice>
              <mc:Fallback>
                <p:oleObj name="Формула" r:id="rId19" imgW="43164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5138098"/>
                        <a:ext cx="2289175" cy="1143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1500166" y="5209536"/>
          <a:ext cx="23574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4" name="Формула" r:id="rId21" imgW="444240" imgH="177480" progId="Equation.3">
                  <p:embed/>
                </p:oleObj>
              </mc:Choice>
              <mc:Fallback>
                <p:oleObj name="Формула" r:id="rId21" imgW="44424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209536"/>
                        <a:ext cx="2357438" cy="1000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5222875" y="3656013"/>
          <a:ext cx="383698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5" name="Формула" r:id="rId23" imgW="723600" imgH="253800" progId="Equation.3">
                  <p:embed/>
                </p:oleObj>
              </mc:Choice>
              <mc:Fallback>
                <p:oleObj name="Формула" r:id="rId23" imgW="72360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3656013"/>
                        <a:ext cx="3836988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6500826" y="5000636"/>
          <a:ext cx="2268646" cy="925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6" name="Формула" r:id="rId25" imgW="609480" imgH="279360" progId="Equation.3">
                  <p:embed/>
                </p:oleObj>
              </mc:Choice>
              <mc:Fallback>
                <p:oleObj name="Формула" r:id="rId25" imgW="60948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5000636"/>
                        <a:ext cx="2268646" cy="925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6286512" y="5000636"/>
          <a:ext cx="2638399" cy="98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7" name="Формула" r:id="rId27" imgW="342720" imgH="177480" progId="Equation.3">
                  <p:embed/>
                </p:oleObj>
              </mc:Choice>
              <mc:Fallback>
                <p:oleObj name="Формула" r:id="rId27" imgW="3427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5000636"/>
                        <a:ext cx="2638399" cy="9826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число 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3" name="Object 8"/>
          <p:cNvGraphicFramePr>
            <a:graphicFrameLocks noChangeAspect="1"/>
          </p:cNvGraphicFramePr>
          <p:nvPr/>
        </p:nvGraphicFramePr>
        <p:xfrm>
          <a:off x="0" y="1071546"/>
          <a:ext cx="377031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6" name="Формула" r:id="rId3" imgW="711000" imgH="228600" progId="Equation.3">
                  <p:embed/>
                </p:oleObj>
              </mc:Choice>
              <mc:Fallback>
                <p:oleObj name="Формула" r:id="rId3" imgW="711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546"/>
                        <a:ext cx="3770313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714480" y="2000240"/>
          <a:ext cx="1952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7" name="Формула" r:id="rId5" imgW="368280" imgH="177480" progId="Equation.3">
                  <p:embed/>
                </p:oleObj>
              </mc:Choice>
              <mc:Fallback>
                <p:oleObj name="Формула" r:id="rId5" imgW="36828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000240"/>
                        <a:ext cx="19526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290638" y="2797175"/>
          <a:ext cx="24907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8" name="Формула" r:id="rId7" imgW="469800" imgH="203040" progId="Equation.3">
                  <p:embed/>
                </p:oleObj>
              </mc:Choice>
              <mc:Fallback>
                <p:oleObj name="Формула" r:id="rId7" imgW="4698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797175"/>
                        <a:ext cx="2490787" cy="958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429256" y="855203"/>
          <a:ext cx="3346444" cy="164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9" name="Формула" r:id="rId9" imgW="736560" imgH="406080" progId="Equation.3">
                  <p:embed/>
                </p:oleObj>
              </mc:Choice>
              <mc:Fallback>
                <p:oleObj name="Формула" r:id="rId9" imgW="73656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855203"/>
                        <a:ext cx="3346444" cy="1641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6643702" y="2500306"/>
          <a:ext cx="1504913" cy="133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0" name="Формула" r:id="rId11" imgW="406080" imgH="406080" progId="Equation.3">
                  <p:embed/>
                </p:oleObj>
              </mc:Choice>
              <mc:Fallback>
                <p:oleObj name="Формула" r:id="rId11" imgW="40608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2500306"/>
                        <a:ext cx="1504913" cy="1338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72198" y="2571744"/>
          <a:ext cx="2462207" cy="136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1" name="Формула" r:id="rId13" imgW="609480" imgH="469800" progId="Equation.3">
                  <p:embed/>
                </p:oleObj>
              </mc:Choice>
              <mc:Fallback>
                <p:oleObj name="Формула" r:id="rId13" imgW="60948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2571744"/>
                        <a:ext cx="2462207" cy="136004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0" y="3905597"/>
          <a:ext cx="3770313" cy="150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2" name="Формула" r:id="rId15" imgW="761760" imgH="342720" progId="Equation.3">
                  <p:embed/>
                </p:oleObj>
              </mc:Choice>
              <mc:Fallback>
                <p:oleObj name="Формула" r:id="rId15" imgW="76176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05597"/>
                        <a:ext cx="3770313" cy="1508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1714480" y="4995222"/>
          <a:ext cx="2000264" cy="129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3" name="Формула" r:id="rId17" imgW="647640" imgH="469800" progId="Equation.3">
                  <p:embed/>
                </p:oleObj>
              </mc:Choice>
              <mc:Fallback>
                <p:oleObj name="Формула" r:id="rId17" imgW="647640" imgH="469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995222"/>
                        <a:ext cx="2000264" cy="1291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1643042" y="5138098"/>
          <a:ext cx="2289175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4" name="Формула" r:id="rId19" imgW="431640" imgH="203040" progId="Equation.3">
                  <p:embed/>
                </p:oleObj>
              </mc:Choice>
              <mc:Fallback>
                <p:oleObj name="Формула" r:id="rId19" imgW="43164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5138098"/>
                        <a:ext cx="2289175" cy="1143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1500166" y="5209536"/>
          <a:ext cx="23574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5" name="Формула" r:id="rId21" imgW="444240" imgH="177480" progId="Equation.3">
                  <p:embed/>
                </p:oleObj>
              </mc:Choice>
              <mc:Fallback>
                <p:oleObj name="Формула" r:id="rId21" imgW="444240" imgH="177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209536"/>
                        <a:ext cx="2357438" cy="1000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5470532" y="3929066"/>
          <a:ext cx="3673468" cy="174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6" name="Формула" r:id="rId23" imgW="761760" imgH="406080" progId="Equation.3">
                  <p:embed/>
                </p:oleObj>
              </mc:Choice>
              <mc:Fallback>
                <p:oleObj name="Формула" r:id="rId23" imgW="761760" imgH="4060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32" y="3929066"/>
                        <a:ext cx="3673468" cy="1742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6357950" y="6072206"/>
          <a:ext cx="14176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7" name="Формула" r:id="rId25" imgW="380880" imgH="177480" progId="Equation.3">
                  <p:embed/>
                </p:oleObj>
              </mc:Choice>
              <mc:Fallback>
                <p:oleObj name="Формула" r:id="rId25" imgW="380880" imgH="177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6072206"/>
                        <a:ext cx="141763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6286512" y="5633176"/>
          <a:ext cx="2131973" cy="122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8" name="Формула" r:id="rId27" imgW="507960" imgH="406080" progId="Equation.3">
                  <p:embed/>
                </p:oleObj>
              </mc:Choice>
              <mc:Fallback>
                <p:oleObj name="Формула" r:id="rId27" imgW="507960" imgH="4060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5633176"/>
                        <a:ext cx="2131973" cy="12248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3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441</Words>
  <Application>Microsoft Office PowerPoint</Application>
  <PresentationFormat>Экран (4:3)</PresentationFormat>
  <Paragraphs>176</Paragraphs>
  <Slides>52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5_Оформление по умолчанию</vt:lpstr>
      <vt:lpstr>7_Оформление по умолчанию</vt:lpstr>
      <vt:lpstr>8_Оформление по умолчанию</vt:lpstr>
      <vt:lpstr>Тема3</vt:lpstr>
      <vt:lpstr>Формула</vt:lpstr>
      <vt:lpstr>Microsoft Equation 3.0</vt:lpstr>
      <vt:lpstr>ПОНЯТИЕ  ЛОГАРИФМА</vt:lpstr>
      <vt:lpstr>Определение логарифма</vt:lpstr>
      <vt:lpstr>Презентация PowerPoint</vt:lpstr>
      <vt:lpstr> При каких значениях  х существует логарифм </vt:lpstr>
      <vt:lpstr>Виды логарифмов</vt:lpstr>
      <vt:lpstr>Примеры</vt:lpstr>
      <vt:lpstr>Запишите в виде логарифмического равенства:</vt:lpstr>
      <vt:lpstr>Найдите число x</vt:lpstr>
      <vt:lpstr>Найдите число x</vt:lpstr>
      <vt:lpstr>Вычислите</vt:lpstr>
      <vt:lpstr>Вычислите</vt:lpstr>
      <vt:lpstr>Особые  логарифмы</vt:lpstr>
      <vt:lpstr>Пример</vt:lpstr>
      <vt:lpstr>Презентация PowerPoint</vt:lpstr>
      <vt:lpstr>Пример</vt:lpstr>
      <vt:lpstr>Презентация PowerPoint</vt:lpstr>
      <vt:lpstr>Презентация PowerPoint</vt:lpstr>
      <vt:lpstr>Свойства логарифмов</vt:lpstr>
      <vt:lpstr>ОСНОВНОЕ ЛОГАРИФМИЧЕСКОЕ ТОЖДЕСТВО</vt:lpstr>
      <vt:lpstr>Презентация PowerPoint</vt:lpstr>
      <vt:lpstr>Свойства логарифмов</vt:lpstr>
      <vt:lpstr>Презентация PowerPoint</vt:lpstr>
      <vt:lpstr>Презентация PowerPoint</vt:lpstr>
      <vt:lpstr>Презентация PowerPoint</vt:lpstr>
      <vt:lpstr>Презентация PowerPoint</vt:lpstr>
      <vt:lpstr> </vt:lpstr>
      <vt:lpstr>Вычислите:</vt:lpstr>
      <vt:lpstr> </vt:lpstr>
      <vt:lpstr>Свойства логарифмов</vt:lpstr>
      <vt:lpstr>Презентация PowerPoint</vt:lpstr>
      <vt:lpstr>Свойства логарифмов</vt:lpstr>
      <vt:lpstr>Презентация PowerPoint</vt:lpstr>
      <vt:lpstr>Вычислите:</vt:lpstr>
      <vt:lpstr>Презентация PowerPoint</vt:lpstr>
      <vt:lpstr>Свойства логарифмов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логарифмов</vt:lpstr>
      <vt:lpstr> </vt:lpstr>
      <vt:lpstr>Вычислите:</vt:lpstr>
      <vt:lpstr>Примеры</vt:lpstr>
      <vt:lpstr>Вычислите: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Справочная информация.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Кудрявцева</dc:creator>
  <cp:lastModifiedBy>Бондарева Е.И.</cp:lastModifiedBy>
  <cp:revision>98</cp:revision>
  <dcterms:created xsi:type="dcterms:W3CDTF">2011-05-03T13:21:03Z</dcterms:created>
  <dcterms:modified xsi:type="dcterms:W3CDTF">2019-12-04T09:17:10Z</dcterms:modified>
</cp:coreProperties>
</file>