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9"/>
  </p:notesMasterIdLst>
  <p:handoutMasterIdLst>
    <p:handoutMasterId r:id="rId20"/>
  </p:handoutMasterIdLst>
  <p:sldIdLst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843" autoAdjust="0"/>
  </p:normalViewPr>
  <p:slideViewPr>
    <p:cSldViewPr snapToGrid="0" showGuides="1">
      <p:cViewPr varScale="1">
        <p:scale>
          <a:sx n="69" d="100"/>
          <a:sy n="69" d="100"/>
        </p:scale>
        <p:origin x="7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00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DCB7EC-CEDA-42D5-8A0A-747B258F7B12}" type="datetime1">
              <a:rPr lang="ru-RU" smtClean="0"/>
              <a:t>31.01.2023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BBAA-8962-46BE-8131-E6CE08071E10}" type="datetime1">
              <a:rPr lang="ru-RU" smtClean="0"/>
              <a:pPr/>
              <a:t>31.01.2023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1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534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AAF71-7088-4082-A4B5-5D2286FF71AE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05DDED-C00D-420D-BCCC-88709E63D747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DCCF59-F12C-4B22-A0B5-0569E7EBF814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30E92-8550-4A93-A5ED-7A5CF78928CB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0B887-75E0-4C5B-AF37-E33049182621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79668-2161-488D-96B8-6A859D0F15B4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939C50-7762-4792-95E1-E7874CF6E4AE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01220-6B3C-4719-8281-16AA8BA3EF64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D7245F-B3C7-4358-926A-1EE496656B67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0A9D0-FD05-4374-8990-9A13D81CB546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70C57-C6EC-43E3-AE3A-40D83CDB2BD6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24B01-8CDF-43F1-A896-03E2F79CCBAE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3194B10-7A25-4893-8C5C-B707DE59842E}" type="datetime1">
              <a:rPr lang="ru-RU" noProof="0" smtClean="0"/>
              <a:t>31.01.2023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obrazovaka.ru/test/imya-prilagatelno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Имя прилагательное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Полная и краткая формы качественных прилагательных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 </a:t>
            </a:r>
            <a:r>
              <a:rPr lang="ru-RU" sz="3200" u="sng" dirty="0"/>
              <a:t>краткой форме  </a:t>
            </a:r>
            <a:r>
              <a:rPr lang="ru-RU" sz="3200" dirty="0"/>
              <a:t>прилагательные не склоняются. Они не изменяются по падежам. Краткие прилагательные изменяются по числам и родам (в </a:t>
            </a:r>
            <a:r>
              <a:rPr lang="ru-RU" sz="3200" dirty="0" err="1"/>
              <a:t>ед.ч</a:t>
            </a:r>
            <a:r>
              <a:rPr lang="ru-RU" sz="3200" dirty="0"/>
              <a:t>.). Краткие формы прилагательных в предложении обычно бывают частью составного именного сказуемого.</a:t>
            </a:r>
          </a:p>
          <a:p>
            <a:r>
              <a:rPr lang="ru-RU" sz="3200" i="1" dirty="0"/>
              <a:t>Девочка </a:t>
            </a:r>
            <a:r>
              <a:rPr lang="ru-RU" sz="3200" i="1" u="dbl" dirty="0"/>
              <a:t>больна</a:t>
            </a:r>
            <a:r>
              <a:rPr lang="ru-RU" sz="3200" i="1" dirty="0"/>
              <a:t>.</a:t>
            </a:r>
          </a:p>
          <a:p>
            <a:r>
              <a:rPr lang="ru-RU" sz="3200" i="1" dirty="0"/>
              <a:t>Больна</a:t>
            </a:r>
            <a:r>
              <a:rPr lang="ru-RU" sz="3200" dirty="0"/>
              <a:t> - качественное прилагательное, положит. степень, краткая форма, </a:t>
            </a:r>
            <a:r>
              <a:rPr lang="ru-RU" sz="3200" dirty="0" err="1"/>
              <a:t>ед.ч</a:t>
            </a:r>
            <a:r>
              <a:rPr lang="ru-RU" sz="3200" dirty="0"/>
              <a:t>., </a:t>
            </a:r>
            <a:r>
              <a:rPr lang="ru-RU" sz="3200" dirty="0" err="1"/>
              <a:t>ж.р</a:t>
            </a:r>
            <a:r>
              <a:rPr lang="ru-RU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2681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Степени сравнения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2099" y="1825625"/>
            <a:ext cx="9851275" cy="467492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Качественные прилагательные имеют степени сравнения: </a:t>
            </a:r>
            <a:r>
              <a:rPr lang="ru-RU" u="sng" dirty="0" smtClean="0"/>
              <a:t>положительную, сравнительную, превосходную.</a:t>
            </a:r>
          </a:p>
          <a:p>
            <a:r>
              <a:rPr lang="ru-RU" dirty="0"/>
              <a:t>•	</a:t>
            </a:r>
            <a:r>
              <a:rPr lang="ru-RU" u="sng" dirty="0"/>
              <a:t>Положительная</a:t>
            </a:r>
            <a:r>
              <a:rPr lang="ru-RU" dirty="0"/>
              <a:t> - это значит, что признак выражен без оценки степени: </a:t>
            </a:r>
            <a:r>
              <a:rPr lang="ru-RU" i="1" dirty="0"/>
              <a:t>высокий, веселый, теплый</a:t>
            </a:r>
            <a:r>
              <a:rPr lang="ru-RU" dirty="0"/>
              <a:t>.</a:t>
            </a:r>
          </a:p>
          <a:p>
            <a:r>
              <a:rPr lang="ru-RU" dirty="0"/>
              <a:t>•	</a:t>
            </a:r>
            <a:r>
              <a:rPr lang="ru-RU" u="sng" dirty="0"/>
              <a:t>Сравнительная </a:t>
            </a:r>
            <a:r>
              <a:rPr lang="ru-RU" dirty="0"/>
              <a:t> определяет большую или меньшую степень: </a:t>
            </a:r>
            <a:r>
              <a:rPr lang="ru-RU" i="1" dirty="0"/>
              <a:t>выше, веселее, теплее, более высокий, более весёлый, более тёплый, менее высокий, менее весёлый, менее тёплый</a:t>
            </a:r>
            <a:r>
              <a:rPr lang="ru-RU" dirty="0"/>
              <a:t>.</a:t>
            </a:r>
          </a:p>
          <a:p>
            <a:r>
              <a:rPr lang="ru-RU" dirty="0"/>
              <a:t>•	</a:t>
            </a:r>
            <a:r>
              <a:rPr lang="ru-RU" u="sng" dirty="0"/>
              <a:t>Превосходная </a:t>
            </a:r>
            <a:r>
              <a:rPr lang="ru-RU" dirty="0"/>
              <a:t> выражает наибольшую или наименьшую степени: </a:t>
            </a:r>
            <a:r>
              <a:rPr lang="ru-RU" i="1" dirty="0"/>
              <a:t>высочайший, веселейший, теплейший, самый высокий, самый весёлый, самый тёплый.</a:t>
            </a:r>
          </a:p>
          <a:p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265379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Сравнительная степень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2099" y="1825625"/>
            <a:ext cx="9967653" cy="4841182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Простая форма </a:t>
            </a:r>
            <a:r>
              <a:rPr lang="ru-RU" dirty="0" smtClean="0"/>
              <a:t>сравнительной степени образуется при помощи суффиксов –е, ее(ей), </a:t>
            </a:r>
            <a:r>
              <a:rPr lang="ru-RU" dirty="0" err="1" smtClean="0"/>
              <a:t>ше</a:t>
            </a:r>
            <a:r>
              <a:rPr lang="ru-RU" dirty="0" smtClean="0"/>
              <a:t>: </a:t>
            </a:r>
            <a:r>
              <a:rPr lang="ru-RU" i="1" dirty="0" err="1" smtClean="0"/>
              <a:t>слащ</a:t>
            </a:r>
            <a:r>
              <a:rPr lang="ru-RU" i="1" dirty="0" smtClean="0"/>
              <a:t>-е, красив-ее(ей), даль-</a:t>
            </a:r>
            <a:r>
              <a:rPr lang="ru-RU" i="1" dirty="0" err="1" smtClean="0"/>
              <a:t>ше</a:t>
            </a:r>
            <a:r>
              <a:rPr lang="ru-RU" i="1" dirty="0" smtClean="0"/>
              <a:t>. </a:t>
            </a:r>
          </a:p>
          <a:p>
            <a:r>
              <a:rPr lang="ru-RU" b="1" dirty="0" smtClean="0"/>
              <a:t>Составная </a:t>
            </a:r>
            <a:r>
              <a:rPr lang="ru-RU" b="1" dirty="0"/>
              <a:t>форма </a:t>
            </a:r>
            <a:r>
              <a:rPr lang="ru-RU" dirty="0"/>
              <a:t>сравнительной степени </a:t>
            </a:r>
            <a:r>
              <a:rPr lang="ru-RU" dirty="0" smtClean="0"/>
              <a:t>обычно </a:t>
            </a:r>
            <a:r>
              <a:rPr lang="ru-RU" dirty="0"/>
              <a:t>образуется путём прибавления слова </a:t>
            </a:r>
            <a:r>
              <a:rPr lang="ru-RU" i="1" dirty="0"/>
              <a:t>более (менее) </a:t>
            </a:r>
            <a:r>
              <a:rPr lang="ru-RU" dirty="0"/>
              <a:t>к </a:t>
            </a:r>
            <a:r>
              <a:rPr lang="ru-RU" dirty="0" smtClean="0"/>
              <a:t>положительной степени прилагательного: </a:t>
            </a:r>
            <a:r>
              <a:rPr lang="ru-RU" i="1" dirty="0" smtClean="0"/>
              <a:t>более сладкий, менее красивый.</a:t>
            </a:r>
          </a:p>
          <a:p>
            <a:r>
              <a:rPr lang="ru-RU" b="1" i="1" dirty="0"/>
              <a:t> </a:t>
            </a:r>
            <a:r>
              <a:rPr lang="ru-RU" b="1" dirty="0"/>
              <a:t>прилагательные </a:t>
            </a:r>
            <a:r>
              <a:rPr lang="ru-RU" b="1" i="1" dirty="0"/>
              <a:t>малый, маленький, плохой, хороший </a:t>
            </a:r>
            <a:r>
              <a:rPr lang="ru-RU" dirty="0"/>
              <a:t>образуют форму простой сравнительной степени от других </a:t>
            </a:r>
            <a:r>
              <a:rPr lang="ru-RU" dirty="0" smtClean="0"/>
              <a:t>основ:</a:t>
            </a:r>
            <a:r>
              <a:rPr lang="ru-RU" i="1" dirty="0" smtClean="0"/>
              <a:t> малый </a:t>
            </a:r>
            <a:r>
              <a:rPr lang="ru-RU" i="1" dirty="0"/>
              <a:t>(маленький) — </a:t>
            </a:r>
            <a:r>
              <a:rPr lang="ru-RU" i="1" dirty="0" smtClean="0"/>
              <a:t>меньше; плохой </a:t>
            </a:r>
            <a:r>
              <a:rPr lang="ru-RU" i="1" dirty="0"/>
              <a:t>— </a:t>
            </a:r>
            <a:r>
              <a:rPr lang="ru-RU" i="1" dirty="0" smtClean="0"/>
              <a:t>хуже; хороший </a:t>
            </a:r>
            <a:r>
              <a:rPr lang="ru-RU" i="1" dirty="0"/>
              <a:t>— лучше</a:t>
            </a:r>
            <a:r>
              <a:rPr lang="ru-RU" i="1" dirty="0" smtClean="0"/>
              <a:t>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! Запомните! </a:t>
            </a:r>
            <a:r>
              <a:rPr lang="ru-RU" b="1" dirty="0" smtClean="0"/>
              <a:t>Нельзя</a:t>
            </a:r>
            <a:r>
              <a:rPr lang="ru-RU" dirty="0" smtClean="0"/>
              <a:t> сказать </a:t>
            </a:r>
            <a:r>
              <a:rPr lang="ru-RU" i="1" dirty="0" smtClean="0"/>
              <a:t>более слаще.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97508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Превосходная степень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3911" y="1626119"/>
            <a:ext cx="9917776" cy="4824557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Простая форма </a:t>
            </a:r>
            <a:r>
              <a:rPr lang="ru-RU" dirty="0" smtClean="0"/>
              <a:t>превосходной степени образуется при помощи суффиксов </a:t>
            </a:r>
            <a:r>
              <a:rPr lang="ru-RU" i="1" dirty="0" smtClean="0"/>
              <a:t>–</a:t>
            </a:r>
            <a:r>
              <a:rPr lang="ru-RU" i="1" dirty="0" err="1" smtClean="0"/>
              <a:t>ейш</a:t>
            </a:r>
            <a:r>
              <a:rPr lang="ru-RU" i="1" dirty="0" smtClean="0"/>
              <a:t>, - </a:t>
            </a:r>
            <a:r>
              <a:rPr lang="ru-RU" i="1" dirty="0" err="1" smtClean="0"/>
              <a:t>айш</a:t>
            </a:r>
            <a:r>
              <a:rPr lang="ru-RU" i="1" dirty="0"/>
              <a:t>: красивый </a:t>
            </a:r>
            <a:r>
              <a:rPr lang="ru-RU" i="1" dirty="0" smtClean="0"/>
              <a:t>– красив-</a:t>
            </a:r>
            <a:r>
              <a:rPr lang="ru-RU" i="1" dirty="0" err="1" smtClean="0"/>
              <a:t>ейш</a:t>
            </a:r>
            <a:r>
              <a:rPr lang="ru-RU" i="1" dirty="0" smtClean="0"/>
              <a:t>-</a:t>
            </a:r>
            <a:r>
              <a:rPr lang="ru-RU" i="1" dirty="0" err="1" smtClean="0"/>
              <a:t>ий</a:t>
            </a:r>
            <a:r>
              <a:rPr lang="ru-RU" i="1" dirty="0"/>
              <a:t>; глубокий </a:t>
            </a:r>
            <a:r>
              <a:rPr lang="ru-RU" i="1" dirty="0" smtClean="0"/>
              <a:t>– </a:t>
            </a:r>
            <a:r>
              <a:rPr lang="ru-RU" i="1" dirty="0" err="1" smtClean="0"/>
              <a:t>глубоч-айш-ий</a:t>
            </a:r>
            <a:r>
              <a:rPr lang="ru-RU" i="1" dirty="0" smtClean="0"/>
              <a:t>.</a:t>
            </a:r>
          </a:p>
          <a:p>
            <a:r>
              <a:rPr lang="ru-RU" b="1" dirty="0"/>
              <a:t>Составная </a:t>
            </a:r>
            <a:r>
              <a:rPr lang="ru-RU" b="1" dirty="0" smtClean="0"/>
              <a:t>форма </a:t>
            </a:r>
            <a:r>
              <a:rPr lang="ru-RU" dirty="0" smtClean="0"/>
              <a:t>превосходной </a:t>
            </a:r>
            <a:r>
              <a:rPr lang="ru-RU" dirty="0"/>
              <a:t>степени </a:t>
            </a:r>
            <a:r>
              <a:rPr lang="ru-RU" dirty="0" smtClean="0"/>
              <a:t>образуется </a:t>
            </a:r>
            <a:r>
              <a:rPr lang="ru-RU" dirty="0"/>
              <a:t>прибавлением слов</a:t>
            </a:r>
            <a:r>
              <a:rPr lang="ru-RU" i="1" dirty="0"/>
              <a:t> самый</a:t>
            </a:r>
            <a:r>
              <a:rPr lang="ru-RU" dirty="0"/>
              <a:t>, </a:t>
            </a:r>
            <a:r>
              <a:rPr lang="ru-RU" i="1" dirty="0"/>
              <a:t>наиболее</a:t>
            </a:r>
            <a:r>
              <a:rPr lang="ru-RU" dirty="0"/>
              <a:t> к </a:t>
            </a:r>
            <a:r>
              <a:rPr lang="ru-RU" dirty="0" smtClean="0"/>
              <a:t>положительной </a:t>
            </a:r>
            <a:r>
              <a:rPr lang="ru-RU" dirty="0"/>
              <a:t>форме </a:t>
            </a:r>
            <a:r>
              <a:rPr lang="ru-RU" dirty="0" smtClean="0"/>
              <a:t>прилагательного</a:t>
            </a:r>
            <a:r>
              <a:rPr lang="ru-RU" i="1" dirty="0" smtClean="0"/>
              <a:t>: самый красивый, наиболее глубокий;</a:t>
            </a:r>
          </a:p>
          <a:p>
            <a:r>
              <a:rPr lang="ru-RU" dirty="0" smtClean="0"/>
              <a:t>добавлением </a:t>
            </a:r>
            <a:r>
              <a:rPr lang="ru-RU" dirty="0"/>
              <a:t>местоимения «</a:t>
            </a:r>
            <a:r>
              <a:rPr lang="ru-RU" dirty="0" smtClean="0"/>
              <a:t>всех/всего» </a:t>
            </a:r>
            <a:r>
              <a:rPr lang="ru-RU" dirty="0"/>
              <a:t>к простой форме сравнительной </a:t>
            </a:r>
            <a:r>
              <a:rPr lang="ru-RU" dirty="0" smtClean="0"/>
              <a:t>степени: </a:t>
            </a:r>
            <a:r>
              <a:rPr lang="ru-RU" i="1" dirty="0" smtClean="0"/>
              <a:t>красивее всех, слаще всего.</a:t>
            </a:r>
          </a:p>
          <a:p>
            <a:r>
              <a:rPr lang="ru-RU" b="1" dirty="0"/>
              <a:t>прилагательные</a:t>
            </a:r>
            <a:r>
              <a:rPr lang="ru-RU" b="1" i="1" dirty="0"/>
              <a:t> малый, маленький, плохой, хороший </a:t>
            </a:r>
            <a:r>
              <a:rPr lang="ru-RU" dirty="0"/>
              <a:t>образуют форму простой </a:t>
            </a:r>
            <a:r>
              <a:rPr lang="ru-RU" dirty="0" smtClean="0"/>
              <a:t>превосходной </a:t>
            </a:r>
            <a:r>
              <a:rPr lang="ru-RU" dirty="0"/>
              <a:t>степени от других основ</a:t>
            </a:r>
            <a:r>
              <a:rPr lang="ru-RU" i="1" dirty="0"/>
              <a:t>: малый (маленький) — </a:t>
            </a:r>
            <a:r>
              <a:rPr lang="ru-RU" i="1" dirty="0" smtClean="0"/>
              <a:t>меньший; </a:t>
            </a:r>
            <a:r>
              <a:rPr lang="ru-RU" i="1" dirty="0"/>
              <a:t>плохой — </a:t>
            </a:r>
            <a:r>
              <a:rPr lang="ru-RU" i="1" dirty="0" smtClean="0"/>
              <a:t>худший; </a:t>
            </a:r>
            <a:r>
              <a:rPr lang="ru-RU" i="1" dirty="0"/>
              <a:t>хороший — </a:t>
            </a:r>
            <a:r>
              <a:rPr lang="ru-RU" i="1" dirty="0" smtClean="0"/>
              <a:t>лучший.</a:t>
            </a:r>
            <a:endParaRPr lang="ru-RU" i="1" dirty="0"/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24804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Переписать материалы презентации в тетрадь.</a:t>
            </a:r>
          </a:p>
          <a:p>
            <a:r>
              <a:rPr lang="ru-RU" dirty="0" smtClean="0"/>
              <a:t>Выучить общую характеристику прилагательного.</a:t>
            </a:r>
          </a:p>
          <a:p>
            <a:r>
              <a:rPr lang="ru-RU" dirty="0" smtClean="0"/>
              <a:t>Выполнить тест по ссылке, результат прислать в л/с в ВК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obrazovaka.ru/test/imya-prilagatelnoe.html</a:t>
            </a: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639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r>
              <a:rPr lang="ru-RU" dirty="0"/>
              <a:t>Общая характеристика имени прилагательного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562099" y="1825624"/>
            <a:ext cx="9884525" cy="4733117"/>
          </a:xfrm>
        </p:spPr>
        <p:txBody>
          <a:bodyPr rtlCol="0">
            <a:normAutofit fontScale="85000" lnSpcReduction="10000"/>
          </a:bodyPr>
          <a:lstStyle/>
          <a:p>
            <a:pPr lvl="0"/>
            <a:r>
              <a:rPr lang="ru-RU" dirty="0"/>
              <a:t>Имя прилагательное – это самостоятельная знаменательная часть речи.</a:t>
            </a:r>
          </a:p>
          <a:p>
            <a:pPr lvl="0"/>
            <a:r>
              <a:rPr lang="ru-RU" b="1" dirty="0"/>
              <a:t>1. Грамматическое значение – «признак предмета</a:t>
            </a:r>
            <a:r>
              <a:rPr lang="ru-RU" b="1" dirty="0" smtClean="0"/>
              <a:t>». </a:t>
            </a:r>
            <a:r>
              <a:rPr lang="ru-RU" dirty="0" smtClean="0"/>
              <a:t>К </a:t>
            </a:r>
            <a:r>
              <a:rPr lang="ru-RU" dirty="0"/>
              <a:t>прилагательным относятся слова, отвечающие на вопросы: какой?, чей</a:t>
            </a:r>
            <a:r>
              <a:rPr lang="ru-RU" dirty="0" smtClean="0"/>
              <a:t>?</a:t>
            </a:r>
          </a:p>
          <a:p>
            <a:pPr lvl="0"/>
            <a:r>
              <a:rPr lang="ru-RU" dirty="0" smtClean="0"/>
              <a:t>Начальная форма – </a:t>
            </a:r>
            <a:r>
              <a:rPr lang="ru-RU" dirty="0" err="1" smtClean="0"/>
              <a:t>ед.ч</a:t>
            </a:r>
            <a:r>
              <a:rPr lang="ru-RU" dirty="0" smtClean="0"/>
              <a:t>., </a:t>
            </a:r>
            <a:r>
              <a:rPr lang="ru-RU" dirty="0" err="1" smtClean="0"/>
              <a:t>муж.род</a:t>
            </a:r>
            <a:r>
              <a:rPr lang="ru-RU" dirty="0" smtClean="0"/>
              <a:t>, </a:t>
            </a:r>
            <a:r>
              <a:rPr lang="ru-RU" dirty="0" err="1" smtClean="0"/>
              <a:t>им.пад</a:t>
            </a:r>
            <a:r>
              <a:rPr lang="ru-RU" dirty="0" smtClean="0"/>
              <a:t>.</a:t>
            </a:r>
            <a:endParaRPr lang="ru-RU" dirty="0"/>
          </a:p>
          <a:p>
            <a:pPr lvl="0"/>
            <a:r>
              <a:rPr lang="ru-RU" b="1" dirty="0"/>
              <a:t>2. Морфологические признаки:</a:t>
            </a:r>
          </a:p>
          <a:p>
            <a:pPr lvl="0"/>
            <a:r>
              <a:rPr lang="ru-RU" dirty="0"/>
              <a:t>•	постоянные – разряд по </a:t>
            </a:r>
            <a:r>
              <a:rPr lang="ru-RU" dirty="0" smtClean="0"/>
              <a:t>значению (качественное, относительное</a:t>
            </a:r>
            <a:r>
              <a:rPr lang="ru-RU" smtClean="0"/>
              <a:t>, притяжательное); </a:t>
            </a:r>
            <a:endParaRPr lang="ru-RU" dirty="0"/>
          </a:p>
          <a:p>
            <a:pPr lvl="0"/>
            <a:r>
              <a:rPr lang="ru-RU" dirty="0"/>
              <a:t>•	</a:t>
            </a:r>
            <a:r>
              <a:rPr lang="ru-RU" dirty="0" smtClean="0"/>
              <a:t>непостоянные </a:t>
            </a:r>
            <a:r>
              <a:rPr lang="ru-RU" dirty="0"/>
              <a:t>–для качественных: полная /краткая форма и степени </a:t>
            </a:r>
            <a:r>
              <a:rPr lang="ru-RU" dirty="0" smtClean="0"/>
              <a:t>сравнения; </a:t>
            </a:r>
            <a:r>
              <a:rPr lang="ru-RU" dirty="0"/>
              <a:t>падеж, число,  в единственном числе - род.</a:t>
            </a:r>
          </a:p>
          <a:p>
            <a:pPr lvl="0"/>
            <a:r>
              <a:rPr lang="ru-RU" b="1" dirty="0"/>
              <a:t>3. Синтаксическая роль</a:t>
            </a:r>
            <a:r>
              <a:rPr lang="ru-RU" dirty="0"/>
              <a:t> в предложении: у полных форм качественных прилагательных, а также у относительных и притяжательных прилагательных – определение, у кратких форм качественных прилагательных – часть составного именного сказуемого.</a:t>
            </a:r>
          </a:p>
        </p:txBody>
      </p:sp>
    </p:spTree>
    <p:extLst>
      <p:ext uri="{BB962C8B-B14F-4D97-AF65-F5344CB8AC3E}">
        <p14:creationId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9453" y="250033"/>
            <a:ext cx="6799811" cy="632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Разряды прилагательных по значению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В зависимости от характера значения имена прилагательные делятся на:</a:t>
            </a:r>
          </a:p>
          <a:p>
            <a:r>
              <a:rPr lang="ru-RU" sz="3200" dirty="0"/>
              <a:t>•	</a:t>
            </a:r>
            <a:r>
              <a:rPr lang="ru-RU" sz="3200" u="sng" dirty="0"/>
              <a:t>качественные: </a:t>
            </a:r>
            <a:r>
              <a:rPr lang="ru-RU" sz="3200" dirty="0"/>
              <a:t>большой, маленький, хороший, плохой, весёлый, грустный,</a:t>
            </a:r>
          </a:p>
          <a:p>
            <a:r>
              <a:rPr lang="ru-RU" sz="3200" dirty="0"/>
              <a:t>•	</a:t>
            </a:r>
            <a:r>
              <a:rPr lang="ru-RU" sz="3200" u="sng" dirty="0"/>
              <a:t>относительные</a:t>
            </a:r>
            <a:r>
              <a:rPr lang="ru-RU" sz="3200" dirty="0"/>
              <a:t>: золотой, завтрашний, лесной, весенний,</a:t>
            </a:r>
          </a:p>
          <a:p>
            <a:r>
              <a:rPr lang="ru-RU" sz="3200" dirty="0"/>
              <a:t>•	</a:t>
            </a:r>
            <a:r>
              <a:rPr lang="ru-RU" sz="3200" u="sng" dirty="0"/>
              <a:t>притяжательные: </a:t>
            </a:r>
            <a:r>
              <a:rPr lang="ru-RU" sz="3200" dirty="0"/>
              <a:t>лисий, волчий, папин, мамин, отцов.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37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Качественные прилагательные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2100" y="1825624"/>
            <a:ext cx="9791700" cy="4519757"/>
          </a:xfrm>
        </p:spPr>
        <p:txBody>
          <a:bodyPr/>
          <a:lstStyle/>
          <a:p>
            <a:r>
              <a:rPr lang="ru-RU" dirty="0" smtClean="0"/>
              <a:t>Качественные </a:t>
            </a:r>
            <a:r>
              <a:rPr lang="ru-RU" dirty="0"/>
              <a:t>прилагательные обозначают такие признаки, которые могут быть выражены в </a:t>
            </a:r>
            <a:r>
              <a:rPr lang="ru-RU" dirty="0" err="1"/>
              <a:t>бо´льшей</a:t>
            </a:r>
            <a:r>
              <a:rPr lang="ru-RU" dirty="0"/>
              <a:t> или </a:t>
            </a:r>
            <a:r>
              <a:rPr lang="ru-RU" dirty="0" err="1"/>
              <a:t>ме´ньшей</a:t>
            </a:r>
            <a:r>
              <a:rPr lang="ru-RU" dirty="0"/>
              <a:t> степени. Отвечают на вопрос: Какой?</a:t>
            </a:r>
          </a:p>
          <a:p>
            <a:r>
              <a:rPr lang="ru-RU" dirty="0"/>
              <a:t>У них есть: </a:t>
            </a:r>
          </a:p>
          <a:p>
            <a:r>
              <a:rPr lang="ru-RU" dirty="0"/>
              <a:t>•	полные и краткие формы: хороший – хорош, весёлый - весел </a:t>
            </a:r>
          </a:p>
          <a:p>
            <a:r>
              <a:rPr lang="ru-RU" dirty="0"/>
              <a:t>•	степени сравнения: маленький – меньше – наименьший и самый маленький.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121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Относительные прилагательные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Относительные прилагательные соотносятся по значению со словами, от которых они </a:t>
            </a:r>
            <a:r>
              <a:rPr lang="ru-RU" err="1"/>
              <a:t>образованы</a:t>
            </a:r>
            <a:r>
              <a:rPr lang="ru-RU" smtClean="0"/>
              <a:t>. Поэтому </a:t>
            </a:r>
            <a:r>
              <a:rPr lang="ru-RU" dirty="0"/>
              <a:t>они так названы.  Относительные прилагательные – это  всегда производные слова: </a:t>
            </a:r>
            <a:endParaRPr lang="ru-RU" dirty="0" smtClean="0"/>
          </a:p>
          <a:p>
            <a:r>
              <a:rPr lang="ru-RU" i="1" dirty="0" err="1" smtClean="0"/>
              <a:t>золотой</a:t>
            </a:r>
            <a:r>
              <a:rPr lang="ru-RU" i="1" dirty="0" err="1"/>
              <a:t>←золото</a:t>
            </a:r>
            <a:r>
              <a:rPr lang="ru-RU" i="1" dirty="0"/>
              <a:t>, </a:t>
            </a:r>
            <a:r>
              <a:rPr lang="ru-RU" i="1" dirty="0" err="1"/>
              <a:t>завтрашний←завтра</a:t>
            </a:r>
            <a:r>
              <a:rPr lang="ru-RU" i="1" dirty="0"/>
              <a:t>, </a:t>
            </a:r>
            <a:r>
              <a:rPr lang="ru-RU" i="1" dirty="0" err="1"/>
              <a:t>лесной←лес</a:t>
            </a:r>
            <a:r>
              <a:rPr lang="ru-RU" i="1" dirty="0"/>
              <a:t>, </a:t>
            </a:r>
            <a:r>
              <a:rPr lang="ru-RU" i="1" dirty="0" err="1"/>
              <a:t>весенний←весна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Признаки</a:t>
            </a:r>
            <a:r>
              <a:rPr lang="ru-RU" dirty="0"/>
              <a:t>, выражаемые относительными прилагательными, не имеют разных степеней интенсивности. У этих прилагательных не бывает степеней сравнения, а также полных и кратких форм. Отвечают на вопрос: Какой?</a:t>
            </a:r>
          </a:p>
        </p:txBody>
      </p:sp>
    </p:spTree>
    <p:extLst>
      <p:ext uri="{BB962C8B-B14F-4D97-AF65-F5344CB8AC3E}">
        <p14:creationId xmlns:p14="http://schemas.microsoft.com/office/powerpoint/2010/main" val="367287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Притяжательные прилагательные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Эти прилагательные выражают идею принадлежности. Они в отличие от качественных и относительных прилагательных отвечают на вопрос: Чей? Притяжательные прилагательные не имеют степеней сравнения, а также полных и кратких форм.</a:t>
            </a:r>
          </a:p>
          <a:p>
            <a:r>
              <a:rPr lang="ru-RU" sz="3200" dirty="0"/>
              <a:t>Суффиксы притяжательных прилагательных: </a:t>
            </a:r>
            <a:r>
              <a:rPr lang="ru-RU" sz="3200" i="1" dirty="0"/>
              <a:t>лисий - -</a:t>
            </a:r>
            <a:r>
              <a:rPr lang="ru-RU" sz="3200" i="1" dirty="0" err="1"/>
              <a:t>ий</a:t>
            </a:r>
            <a:r>
              <a:rPr lang="ru-RU" sz="3200" i="1" dirty="0"/>
              <a:t>- [</a:t>
            </a:r>
            <a:r>
              <a:rPr lang="ru-RU" sz="3200" i="1" dirty="0" err="1"/>
              <a:t>ий</a:t>
            </a:r>
            <a:r>
              <a:rPr lang="ru-RU" sz="3200" i="1" dirty="0"/>
              <a:t>’], мамин - -ин-, </a:t>
            </a:r>
            <a:r>
              <a:rPr lang="ru-RU" sz="3200" i="1" dirty="0" err="1"/>
              <a:t>синицин</a:t>
            </a:r>
            <a:r>
              <a:rPr lang="ru-RU" sz="3200" i="1" dirty="0"/>
              <a:t> – [</a:t>
            </a:r>
            <a:r>
              <a:rPr lang="ru-RU" sz="3200" i="1" dirty="0" err="1"/>
              <a:t>ын</a:t>
            </a:r>
            <a:r>
              <a:rPr lang="ru-RU" sz="3200" i="1" dirty="0"/>
              <a:t>], отцов - -</a:t>
            </a:r>
            <a:r>
              <a:rPr lang="ru-RU" sz="3200" i="1" dirty="0" err="1"/>
              <a:t>ов</a:t>
            </a:r>
            <a:r>
              <a:rPr lang="ru-RU" sz="3200" i="1" dirty="0"/>
              <a:t>-, Сергеев -ев-</a:t>
            </a:r>
            <a:r>
              <a:rPr lang="ru-RU" sz="32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84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Переход прилагательных из разряда в разряд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Прилагательные могут переходить из одного разряда в другой. Такие переходы обусловлены особенностями контекста и связаны, как правило, с использованием прилагательных в </a:t>
            </a:r>
            <a:r>
              <a:rPr lang="ru-RU" u="sng" dirty="0"/>
              <a:t>переносных значениях</a:t>
            </a:r>
            <a:r>
              <a:rPr lang="ru-RU" dirty="0"/>
              <a:t>. Примеры: </a:t>
            </a:r>
          </a:p>
          <a:p>
            <a:r>
              <a:rPr lang="ru-RU" dirty="0"/>
              <a:t>•	</a:t>
            </a:r>
            <a:r>
              <a:rPr lang="ru-RU" i="1" dirty="0"/>
              <a:t>лисья нора </a:t>
            </a:r>
            <a:r>
              <a:rPr lang="ru-RU" dirty="0"/>
              <a:t>- притяжательное прилагательное, а </a:t>
            </a:r>
            <a:r>
              <a:rPr lang="ru-RU" i="1" dirty="0"/>
              <a:t>лисья хитрость</a:t>
            </a:r>
            <a:r>
              <a:rPr lang="ru-RU" dirty="0"/>
              <a:t> - относительное (не принадлежит лисе, а как у лисы)</a:t>
            </a:r>
          </a:p>
          <a:p>
            <a:r>
              <a:rPr lang="ru-RU" dirty="0"/>
              <a:t>•	</a:t>
            </a:r>
            <a:r>
              <a:rPr lang="ru-RU" i="1" dirty="0"/>
              <a:t>горькое лекарство </a:t>
            </a:r>
            <a:r>
              <a:rPr lang="ru-RU" dirty="0"/>
              <a:t>- качественное прилагательное, а </a:t>
            </a:r>
            <a:r>
              <a:rPr lang="ru-RU" i="1" dirty="0"/>
              <a:t>горькая правда </a:t>
            </a:r>
            <a:r>
              <a:rPr lang="ru-RU" dirty="0"/>
              <a:t>- относительное (соотносится с горечью)</a:t>
            </a:r>
          </a:p>
          <a:p>
            <a:r>
              <a:rPr lang="ru-RU" dirty="0"/>
              <a:t>•	</a:t>
            </a:r>
            <a:r>
              <a:rPr lang="ru-RU" i="1" dirty="0"/>
              <a:t>лёгкая сумка </a:t>
            </a:r>
            <a:r>
              <a:rPr lang="ru-RU" dirty="0"/>
              <a:t>- качественное прилагательное, а </a:t>
            </a:r>
            <a:r>
              <a:rPr lang="ru-RU" i="1" dirty="0"/>
              <a:t>лёгкая жизнь</a:t>
            </a:r>
            <a:r>
              <a:rPr lang="ru-RU" dirty="0"/>
              <a:t> - относительное (соотносится с лёгкостью)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606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Полная и краткая формы качественных прилагательных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000" dirty="0"/>
              <a:t>Качественные прилагательные имеют обе формы: и полную, и краткую.</a:t>
            </a:r>
          </a:p>
          <a:p>
            <a:r>
              <a:rPr lang="ru-RU" sz="3000" dirty="0"/>
              <a:t>В </a:t>
            </a:r>
            <a:r>
              <a:rPr lang="ru-RU" sz="3000" u="sng" dirty="0"/>
              <a:t>полной форме </a:t>
            </a:r>
            <a:r>
              <a:rPr lang="ru-RU" sz="3000" dirty="0"/>
              <a:t>они склоняются, т.е. изменяются по числам, по родам (в </a:t>
            </a:r>
            <a:r>
              <a:rPr lang="ru-RU" sz="3000" dirty="0" err="1"/>
              <a:t>ед.ч</a:t>
            </a:r>
            <a:r>
              <a:rPr lang="ru-RU" sz="3000" dirty="0"/>
              <a:t>.) и по падежам. Полные прилагательные в предложении могут быть определением или частью составного именного сказуемого.</a:t>
            </a:r>
          </a:p>
          <a:p>
            <a:r>
              <a:rPr lang="ru-RU" sz="3000" i="1" u="wavy" dirty="0"/>
              <a:t>Поздней </a:t>
            </a:r>
            <a:r>
              <a:rPr lang="ru-RU" sz="3000" i="1" dirty="0"/>
              <a:t>ночью они вышли из дома.</a:t>
            </a:r>
          </a:p>
          <a:p>
            <a:r>
              <a:rPr lang="ru-RU" sz="3000" i="1" smtClean="0"/>
              <a:t>Поздней</a:t>
            </a:r>
            <a:r>
              <a:rPr lang="ru-RU" sz="3000" smtClean="0"/>
              <a:t> </a:t>
            </a:r>
            <a:r>
              <a:rPr lang="ru-RU" sz="3000" dirty="0"/>
              <a:t>-  качественное прилагательное, положит. степень, полное, в форме </a:t>
            </a:r>
            <a:r>
              <a:rPr lang="ru-RU" sz="3000" dirty="0" err="1"/>
              <a:t>ед.ч</a:t>
            </a:r>
            <a:r>
              <a:rPr lang="ru-RU" sz="3000" dirty="0"/>
              <a:t>., </a:t>
            </a:r>
            <a:r>
              <a:rPr lang="ru-RU" sz="3000" dirty="0" err="1"/>
              <a:t>ж.р</a:t>
            </a:r>
            <a:r>
              <a:rPr lang="ru-RU" sz="3000" dirty="0"/>
              <a:t>., </a:t>
            </a:r>
            <a:r>
              <a:rPr lang="ru-RU" sz="3000" dirty="0" err="1"/>
              <a:t>тв.п</a:t>
            </a:r>
            <a:r>
              <a:rPr lang="ru-RU" sz="30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8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в оформлении «Облачный шкипер»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665955_TF03460508.potx" id="{5DFBD78C-123E-43C4-B1D8-C87BD0916EA4}" vid="{61EFFEBC-D632-4584-AAF5-CCDDDB22578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DD01B8-816B-49B7-8C81-03AB51D87C5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Слайды в оформлении «Облачный шкипер»</Template>
  <TotalTime>205</TotalTime>
  <Words>640</Words>
  <Application>Microsoft Office PowerPoint</Application>
  <PresentationFormat>Широкоэкранный</PresentationFormat>
  <Paragraphs>62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</vt:lpstr>
      <vt:lpstr>Шаблон в оформлении «Облачный шкипер»</vt:lpstr>
      <vt:lpstr>Имя прилагательное</vt:lpstr>
      <vt:lpstr>Общая характеристика имени прилагательного</vt:lpstr>
      <vt:lpstr>Презентация PowerPoint</vt:lpstr>
      <vt:lpstr>Разряды прилагательных по значению</vt:lpstr>
      <vt:lpstr>Качественные прилагательные</vt:lpstr>
      <vt:lpstr>Относительные прилагательные</vt:lpstr>
      <vt:lpstr>Притяжательные прилагательные</vt:lpstr>
      <vt:lpstr>Переход прилагательных из разряда в разряд</vt:lpstr>
      <vt:lpstr>Полная и краткая формы качественных прилагательных</vt:lpstr>
      <vt:lpstr>Полная и краткая формы качественных прилагательных</vt:lpstr>
      <vt:lpstr>Степени сравнения</vt:lpstr>
      <vt:lpstr>Сравнительная степень</vt:lpstr>
      <vt:lpstr>Превосходная степень</vt:lpstr>
      <vt:lpstr>Задание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прилагательное</dc:title>
  <dc:creator>Пользователь Windows</dc:creator>
  <cp:lastModifiedBy>пк</cp:lastModifiedBy>
  <cp:revision>13</cp:revision>
  <dcterms:created xsi:type="dcterms:W3CDTF">2022-01-23T14:04:45Z</dcterms:created>
  <dcterms:modified xsi:type="dcterms:W3CDTF">2023-01-31T07:00:23Z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