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4" r:id="rId4"/>
  </p:sldMasterIdLst>
  <p:notesMasterIdLst>
    <p:notesMasterId r:id="rId19"/>
  </p:notesMasterIdLst>
  <p:handoutMasterIdLst>
    <p:handoutMasterId r:id="rId20"/>
  </p:handoutMasterIdLst>
  <p:sldIdLst>
    <p:sldId id="265" r:id="rId5"/>
    <p:sldId id="266" r:id="rId6"/>
    <p:sldId id="267" r:id="rId7"/>
    <p:sldId id="268" r:id="rId8"/>
    <p:sldId id="269" r:id="rId9"/>
    <p:sldId id="270" r:id="rId10"/>
    <p:sldId id="271" r:id="rId11"/>
    <p:sldId id="272" r:id="rId12"/>
    <p:sldId id="273" r:id="rId13"/>
    <p:sldId id="274" r:id="rId14"/>
    <p:sldId id="275" r:id="rId15"/>
    <p:sldId id="276" r:id="rId16"/>
    <p:sldId id="277" r:id="rId17"/>
    <p:sldId id="278" r:id="rId18"/>
  </p:sldIdLst>
  <p:sldSz cx="12192000" cy="6858000"/>
  <p:notesSz cx="6858000" cy="9144000"/>
  <p:defaultTextStyle>
    <a:defPPr rtl="0"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5843" autoAdjust="0"/>
  </p:normalViewPr>
  <p:slideViewPr>
    <p:cSldViewPr snapToGrid="0" showGuides="1">
      <p:cViewPr varScale="1">
        <p:scale>
          <a:sx n="69" d="100"/>
          <a:sy n="69" d="100"/>
        </p:scale>
        <p:origin x="738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91" d="100"/>
          <a:sy n="91" d="100"/>
        </p:scale>
        <p:origin x="3000" y="6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handoutMaster" Target="handoutMasters/handout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5DDCB7EC-CEDA-42D5-8A0A-747B258F7B12}" type="datetime1">
              <a:rPr lang="ru-RU" smtClean="0"/>
              <a:t>31.01.2023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B78FE58C-C1A6-4C4C-90C2-B7F5B0504B2D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3460503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ru-RU" noProof="0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B87BBAA-8962-46BE-8131-E6CE08071E10}" type="datetime1">
              <a:rPr lang="ru-RU" smtClean="0"/>
              <a:pPr/>
              <a:t>31.01.2023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ru-RU" noProof="0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ru-RU" noProof="0" dirty="0" smtClean="0"/>
              <a:t>Образец текста</a:t>
            </a:r>
          </a:p>
          <a:p>
            <a:pPr lvl="1" rtl="0"/>
            <a:r>
              <a:rPr lang="ru-RU" noProof="0" dirty="0" smtClean="0"/>
              <a:t>Второй уровень</a:t>
            </a:r>
          </a:p>
          <a:p>
            <a:pPr lvl="2" rtl="0"/>
            <a:r>
              <a:rPr lang="ru-RU" noProof="0" dirty="0" smtClean="0"/>
              <a:t>Третий уровень</a:t>
            </a:r>
          </a:p>
          <a:p>
            <a:pPr lvl="3" rtl="0"/>
            <a:r>
              <a:rPr lang="ru-RU" noProof="0" dirty="0" smtClean="0"/>
              <a:t>Четвертый уровень</a:t>
            </a:r>
          </a:p>
          <a:p>
            <a:pPr lvl="4" rtl="0"/>
            <a:r>
              <a:rPr lang="ru-RU" noProof="0" dirty="0" smtClean="0"/>
              <a:t>Пятый уровень</a:t>
            </a:r>
            <a:endParaRPr lang="ru-RU" noProof="0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ru-RU" noProof="0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810E1E9A-E921-4174-A0FC-51868D7AC568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3737860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810E1E9A-E921-4174-A0FC-51868D7AC568}" type="slidenum">
              <a:rPr lang="ru-RU" smtClean="0"/>
              <a:t>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7918873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810E1E9A-E921-4174-A0FC-51868D7AC568}" type="slidenum">
              <a:rPr lang="ru-RU" smtClean="0"/>
              <a:t>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455346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041400"/>
            <a:ext cx="9144000" cy="2387600"/>
          </a:xfrm>
        </p:spPr>
        <p:txBody>
          <a:bodyPr rtlCol="0" anchor="b"/>
          <a:lstStyle>
            <a:lvl1pPr algn="ctr">
              <a:defRPr sz="6000"/>
            </a:lvl1pPr>
          </a:lstStyle>
          <a:p>
            <a:pPr rtl="0"/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 rtlCol="0"/>
          <a:lstStyle>
            <a:lvl1pPr marL="0" indent="0" algn="ctr">
              <a:buNone/>
              <a:defRPr sz="2400">
                <a:solidFill>
                  <a:schemeClr val="accent3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ru-RU" noProof="0" smtClean="0"/>
              <a:t>Образец подзаголовка</a:t>
            </a:r>
            <a:endParaRPr lang="ru-RU" noProof="0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2A2AAF71-7088-4082-A4B5-5D2286FF71AE}" type="datetime1">
              <a:rPr lang="ru-RU" noProof="0" smtClean="0"/>
              <a:t>31.01.2023</a:t>
            </a:fld>
            <a:endParaRPr lang="ru-RU" noProof="0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 dirty="0" smtClean="0"/>
              <a:t>Добавить нижний колонтитул</a:t>
            </a:r>
            <a:endParaRPr lang="ru-RU" noProof="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1B7BAC7-FE87-40F6-AA24-4F4685D1B022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6467056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562100" y="1825625"/>
            <a:ext cx="9791700" cy="4351338"/>
          </a:xfrm>
        </p:spPr>
        <p:txBody>
          <a:bodyPr vert="eaVert" rtlCol="0"/>
          <a:lstStyle/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1A05DDED-C00D-420D-BCCC-88709E63D747}" type="datetime1">
              <a:rPr lang="ru-RU" noProof="0" smtClean="0"/>
              <a:t>31.01.2023</a:t>
            </a:fld>
            <a:endParaRPr lang="ru-RU" noProof="0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 dirty="0" smtClean="0"/>
              <a:t>Добавить нижний колонтитул</a:t>
            </a:r>
            <a:endParaRPr lang="ru-RU" noProof="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1B7BAC7-FE87-40F6-AA24-4F4685D1B022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8218852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 rtlCol="0"/>
          <a:lstStyle/>
          <a:p>
            <a:pPr rtl="0"/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562100" y="365125"/>
            <a:ext cx="7010400" cy="5811838"/>
          </a:xfrm>
        </p:spPr>
        <p:txBody>
          <a:bodyPr vert="eaVert" rtlCol="0"/>
          <a:lstStyle/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FEDCCF59-F12C-4B22-A0B5-0569E7EBF814}" type="datetime1">
              <a:rPr lang="ru-RU" noProof="0" smtClean="0"/>
              <a:t>31.01.2023</a:t>
            </a:fld>
            <a:endParaRPr lang="ru-RU" noProof="0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 dirty="0" smtClean="0"/>
              <a:t>Добавить нижний колонтитул</a:t>
            </a:r>
            <a:endParaRPr lang="ru-RU" noProof="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1B7BAC7-FE87-40F6-AA24-4F4685D1B022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33888301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1"/>
          <p:cNvSpPr>
            <a:spLocks noGrp="1"/>
          </p:cNvSpPr>
          <p:nvPr>
            <p:ph type="title"/>
          </p:nvPr>
        </p:nvSpPr>
        <p:spPr>
          <a:xfrm>
            <a:off x="1562100" y="457200"/>
            <a:ext cx="3932237" cy="1600200"/>
          </a:xfrm>
        </p:spPr>
        <p:txBody>
          <a:bodyPr rtlCol="0" anchor="b"/>
          <a:lstStyle>
            <a:lvl1pPr>
              <a:defRPr sz="3200"/>
            </a:lvl1pPr>
          </a:lstStyle>
          <a:p>
            <a:pPr rtl="0"/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3" name="Рисунок 2" descr="Пустой заполнитель, вместо которого можно добавить изображение. Щелкните заполнитель и выберите изображение, которое необходимо добавить"/>
          <p:cNvSpPr>
            <a:spLocks noGrp="1"/>
          </p:cNvSpPr>
          <p:nvPr>
            <p:ph type="pic" idx="1"/>
          </p:nvPr>
        </p:nvSpPr>
        <p:spPr>
          <a:xfrm>
            <a:off x="5678904" y="987425"/>
            <a:ext cx="5678424" cy="4873625"/>
          </a:xfrm>
        </p:spPr>
        <p:txBody>
          <a:bodyPr rtlCol="0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8" name="Текст 3"/>
          <p:cNvSpPr>
            <a:spLocks noGrp="1"/>
          </p:cNvSpPr>
          <p:nvPr>
            <p:ph type="body" sz="half" idx="2"/>
          </p:nvPr>
        </p:nvSpPr>
        <p:spPr>
          <a:xfrm>
            <a:off x="1562100" y="2101850"/>
            <a:ext cx="3932237" cy="3759200"/>
          </a:xfrm>
        </p:spPr>
        <p:txBody>
          <a:bodyPr rtlCol="0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C0130E92-8550-4A93-A5ED-7A5CF78928CB}" type="datetime1">
              <a:rPr lang="ru-RU" noProof="0" smtClean="0"/>
              <a:t>31.01.2023</a:t>
            </a:fld>
            <a:endParaRPr lang="ru-RU" noProof="0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 dirty="0" smtClean="0"/>
              <a:t>Добавить нижний колонтитул</a:t>
            </a:r>
            <a:endParaRPr lang="ru-RU" noProof="0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1B7BAC7-FE87-40F6-AA24-4F4685D1B022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34138888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6E50B887-75E0-4C5B-AF37-E33049182621}" type="datetime1">
              <a:rPr lang="ru-RU" noProof="0" smtClean="0"/>
              <a:t>31.01.2023</a:t>
            </a:fld>
            <a:endParaRPr lang="ru-RU" noProof="0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 dirty="0" smtClean="0"/>
              <a:t>Добавить нижний колонтитул</a:t>
            </a:r>
            <a:endParaRPr lang="ru-RU" noProof="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1B7BAC7-FE87-40F6-AA24-4F4685D1B022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1987939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41658" y="1709738"/>
            <a:ext cx="10105791" cy="2862262"/>
          </a:xfrm>
        </p:spPr>
        <p:txBody>
          <a:bodyPr rtlCol="0" anchor="b"/>
          <a:lstStyle>
            <a:lvl1pPr>
              <a:defRPr sz="6000"/>
            </a:lvl1pPr>
          </a:lstStyle>
          <a:p>
            <a:pPr rtl="0"/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241658" y="4589463"/>
            <a:ext cx="10105791" cy="1500187"/>
          </a:xfrm>
        </p:spPr>
        <p:txBody>
          <a:bodyPr rtlCol="0"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E3379668-2161-488D-96B8-6A859D0F15B4}" type="datetime1">
              <a:rPr lang="ru-RU" noProof="0" smtClean="0"/>
              <a:t>31.01.2023</a:t>
            </a:fld>
            <a:endParaRPr lang="ru-RU" noProof="0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 dirty="0" smtClean="0"/>
              <a:t>Добавить нижний колонтитул</a:t>
            </a:r>
            <a:endParaRPr lang="ru-RU" noProof="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1B7BAC7-FE87-40F6-AA24-4F4685D1B022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40676867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569700" y="1825625"/>
            <a:ext cx="4754880" cy="4351338"/>
          </a:xfrm>
        </p:spPr>
        <p:txBody>
          <a:bodyPr rtlCol="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605325" y="1825625"/>
            <a:ext cx="4754880" cy="4351338"/>
          </a:xfrm>
        </p:spPr>
        <p:txBody>
          <a:bodyPr rtlCol="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7E939C50-7762-4792-95E1-E7874CF6E4AE}" type="datetime1">
              <a:rPr lang="ru-RU" noProof="0" smtClean="0"/>
              <a:t>31.01.2023</a:t>
            </a:fld>
            <a:endParaRPr lang="ru-RU" noProof="0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 dirty="0" smtClean="0"/>
              <a:t>Добавить нижний колонтитул</a:t>
            </a:r>
            <a:endParaRPr lang="ru-RU" noProof="0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1B7BAC7-FE87-40F6-AA24-4F4685D1B022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10636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24100" y="274638"/>
            <a:ext cx="9023350" cy="1143000"/>
          </a:xfrm>
        </p:spPr>
        <p:txBody>
          <a:bodyPr rtlCol="0"/>
          <a:lstStyle/>
          <a:p>
            <a:pPr rtl="0"/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562100" y="1489075"/>
            <a:ext cx="4754880" cy="641350"/>
          </a:xfrm>
          <a:noFill/>
          <a:ln>
            <a:noFill/>
          </a:ln>
        </p:spPr>
        <p:txBody>
          <a:bodyPr rtlCol="0" anchor="b"/>
          <a:lstStyle>
            <a:lvl1pPr marL="0" indent="0">
              <a:buNone/>
              <a:defRPr sz="2400" b="0">
                <a:solidFill>
                  <a:schemeClr val="accent3">
                    <a:lumMod val="5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1562100" y="2193925"/>
            <a:ext cx="4754880" cy="3978275"/>
          </a:xfrm>
        </p:spPr>
        <p:txBody>
          <a:bodyPr rtlCol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598920" y="1489075"/>
            <a:ext cx="4754880" cy="641350"/>
          </a:xfrm>
          <a:noFill/>
          <a:ln>
            <a:noFill/>
          </a:ln>
        </p:spPr>
        <p:txBody>
          <a:bodyPr rtlCol="0" anchor="b"/>
          <a:lstStyle>
            <a:lvl1pPr marL="0" indent="0">
              <a:buNone/>
              <a:defRPr sz="2400" b="0">
                <a:solidFill>
                  <a:schemeClr val="accent3">
                    <a:lumMod val="5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598920" y="2193925"/>
            <a:ext cx="4754880" cy="3978275"/>
          </a:xfrm>
        </p:spPr>
        <p:txBody>
          <a:bodyPr rtlCol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BF901220-6B3C-4719-8281-16AA8BA3EF64}" type="datetime1">
              <a:rPr lang="ru-RU" noProof="0" smtClean="0"/>
              <a:t>31.01.2023</a:t>
            </a:fld>
            <a:endParaRPr lang="ru-RU" noProof="0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 dirty="0" smtClean="0"/>
              <a:t>Добавить нижний колонтитул</a:t>
            </a:r>
            <a:endParaRPr lang="ru-RU" noProof="0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1B7BAC7-FE87-40F6-AA24-4F4685D1B022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32316615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52D7245F-B3C7-4358-926A-1EE496656B67}" type="datetime1">
              <a:rPr lang="ru-RU" noProof="0" smtClean="0"/>
              <a:t>31.01.2023</a:t>
            </a:fld>
            <a:endParaRPr lang="ru-RU" noProof="0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 dirty="0" smtClean="0"/>
              <a:t>Добавить нижний колонтитул</a:t>
            </a:r>
            <a:endParaRPr lang="ru-RU" noProof="0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1B7BAC7-FE87-40F6-AA24-4F4685D1B022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510586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02D0A9D0-FD05-4374-8990-9A13D81CB546}" type="datetime1">
              <a:rPr lang="ru-RU" noProof="0" smtClean="0"/>
              <a:t>31.01.2023</a:t>
            </a:fld>
            <a:endParaRPr lang="ru-RU" noProof="0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 dirty="0" smtClean="0"/>
              <a:t>Добавить нижний колонтитул</a:t>
            </a:r>
            <a:endParaRPr lang="ru-RU" noProof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1B7BAC7-FE87-40F6-AA24-4F4685D1B022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32151414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62100" y="457200"/>
            <a:ext cx="3932237" cy="1600200"/>
          </a:xfrm>
        </p:spPr>
        <p:txBody>
          <a:bodyPr rtlCol="0" anchor="b"/>
          <a:lstStyle>
            <a:lvl1pPr>
              <a:defRPr sz="3200"/>
            </a:lvl1pPr>
          </a:lstStyle>
          <a:p>
            <a:pPr rtl="0"/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678905" y="987425"/>
            <a:ext cx="5676483" cy="4873625"/>
          </a:xfrm>
        </p:spPr>
        <p:txBody>
          <a:bodyPr rtlCol="0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562100" y="2101850"/>
            <a:ext cx="3932237" cy="3759200"/>
          </a:xfrm>
        </p:spPr>
        <p:txBody>
          <a:bodyPr rtlCol="0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FA970C57-C6EC-43E3-AE3A-40D83CDB2BD6}" type="datetime1">
              <a:rPr lang="ru-RU" noProof="0" smtClean="0"/>
              <a:t>31.01.2023</a:t>
            </a:fld>
            <a:endParaRPr lang="ru-RU" noProof="0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 dirty="0" smtClean="0"/>
              <a:t>Добавить нижний колонтитул</a:t>
            </a:r>
            <a:endParaRPr lang="ru-RU" noProof="0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1B7BAC7-FE87-40F6-AA24-4F4685D1B022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1987120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1"/>
          <p:cNvSpPr>
            <a:spLocks noGrp="1"/>
          </p:cNvSpPr>
          <p:nvPr>
            <p:ph type="title"/>
          </p:nvPr>
        </p:nvSpPr>
        <p:spPr>
          <a:xfrm>
            <a:off x="1562100" y="457200"/>
            <a:ext cx="3932237" cy="1600200"/>
          </a:xfrm>
        </p:spPr>
        <p:txBody>
          <a:bodyPr rtlCol="0" anchor="b"/>
          <a:lstStyle>
            <a:lvl1pPr>
              <a:defRPr sz="3200"/>
            </a:lvl1pPr>
          </a:lstStyle>
          <a:p>
            <a:pPr rtl="0"/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3" name="Рисунок 2" descr="Пустой заполнитель, вместо которого можно добавить изображение. Щелкните заполнитель и выберите изображение, которое необходимо добавить"/>
          <p:cNvSpPr>
            <a:spLocks noGrp="1"/>
          </p:cNvSpPr>
          <p:nvPr>
            <p:ph type="pic" idx="1"/>
          </p:nvPr>
        </p:nvSpPr>
        <p:spPr>
          <a:xfrm>
            <a:off x="5678904" y="987425"/>
            <a:ext cx="5678424" cy="4873625"/>
          </a:xfrm>
        </p:spPr>
        <p:txBody>
          <a:bodyPr rtlCol="0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8" name="Текст 3"/>
          <p:cNvSpPr>
            <a:spLocks noGrp="1"/>
          </p:cNvSpPr>
          <p:nvPr>
            <p:ph type="body" sz="half" idx="2"/>
          </p:nvPr>
        </p:nvSpPr>
        <p:spPr>
          <a:xfrm>
            <a:off x="1562100" y="2101850"/>
            <a:ext cx="3932237" cy="3759200"/>
          </a:xfrm>
        </p:spPr>
        <p:txBody>
          <a:bodyPr rtlCol="0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17724B01-8CDF-43F1-A896-03E2F79CCBAE}" type="datetime1">
              <a:rPr lang="ru-RU" noProof="0" smtClean="0"/>
              <a:t>31.01.2023</a:t>
            </a:fld>
            <a:endParaRPr lang="ru-RU" noProof="0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 dirty="0" smtClean="0"/>
              <a:t>Добавить нижний колонтитул</a:t>
            </a:r>
            <a:endParaRPr lang="ru-RU" noProof="0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1B7BAC7-FE87-40F6-AA24-4F4685D1B022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16193596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ltGray"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24100" y="365125"/>
            <a:ext cx="9029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rtl="0"/>
            <a:r>
              <a:rPr lang="ru-RU" noProof="0" dirty="0" smtClean="0"/>
              <a:t>Образец заголовка</a:t>
            </a:r>
            <a:endParaRPr lang="ru-RU" noProof="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562100" y="1825625"/>
            <a:ext cx="9791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ru-RU" noProof="0" dirty="0" smtClean="0"/>
              <a:t>Образец текста</a:t>
            </a:r>
          </a:p>
          <a:p>
            <a:pPr lvl="1" rtl="0"/>
            <a:r>
              <a:rPr lang="ru-RU" noProof="0" dirty="0" smtClean="0"/>
              <a:t>Второй уровень</a:t>
            </a:r>
          </a:p>
          <a:p>
            <a:pPr lvl="2" rtl="0"/>
            <a:r>
              <a:rPr lang="ru-RU" noProof="0" dirty="0" smtClean="0"/>
              <a:t>Третий уровень</a:t>
            </a:r>
          </a:p>
          <a:p>
            <a:pPr lvl="3" rtl="0"/>
            <a:r>
              <a:rPr lang="ru-RU" noProof="0" dirty="0" smtClean="0"/>
              <a:t>Четвертый уровень</a:t>
            </a:r>
          </a:p>
          <a:p>
            <a:pPr lvl="4" rtl="0"/>
            <a:r>
              <a:rPr lang="ru-RU" noProof="0" dirty="0" smtClean="0"/>
              <a:t>Пятый уровень</a:t>
            </a:r>
            <a:endParaRPr lang="ru-RU" noProof="0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1562100" y="6356350"/>
            <a:ext cx="2552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rtl="0"/>
            <a:fld id="{C3194B10-7A25-4893-8C5C-B707DE59842E}" type="datetime1">
              <a:rPr lang="ru-RU" noProof="0" smtClean="0"/>
              <a:t>31.01.2023</a:t>
            </a:fld>
            <a:endParaRPr lang="ru-RU" noProof="0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648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rtl="0"/>
            <a:r>
              <a:rPr lang="ru-RU" noProof="0" dirty="0" smtClean="0"/>
              <a:t>Добавить нижний колонтитул</a:t>
            </a:r>
            <a:endParaRPr lang="ru-RU" noProof="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077200" y="6356350"/>
            <a:ext cx="3276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rtl="0"/>
            <a:fld id="{71B7BAC7-FE87-40F6-AA24-4F4685D1B022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32193672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81" r:id="rId12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hf sldNum="0" hdr="0" ftr="0" dt="0"/>
  <p:txStyles>
    <p:titleStyle>
      <a:lvl1pPr algn="l" defTabSz="914400" rtl="0" eaLnBrk="1" latinLnBrk="0" hangingPunct="1">
        <a:spcBef>
          <a:spcPct val="0"/>
        </a:spcBef>
        <a:buNone/>
        <a:defRPr sz="4400" kern="120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3"/>
        </a:buClr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3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3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3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3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0" orient="horz" pos="2160" userDrawn="1">
          <p15:clr>
            <a:srgbClr val="F26B43"/>
          </p15:clr>
        </p15:guide>
        <p15:guide id="1" pos="3840" userDrawn="1">
          <p15:clr>
            <a:srgbClr val="F26B43"/>
          </p15:clr>
        </p15:guide>
        <p15:guide id="2" pos="1464" userDrawn="1">
          <p15:clr>
            <a:srgbClr val="F26B43"/>
          </p15:clr>
        </p15:guide>
        <p15:guide id="3" pos="7152" userDrawn="1">
          <p15:clr>
            <a:srgbClr val="F26B43"/>
          </p15:clr>
        </p15:guide>
        <p15:guide id="4" pos="984" userDrawn="1">
          <p15:clr>
            <a:srgbClr val="F26B43"/>
          </p15:clr>
        </p15:guide>
        <p15:guide id="5" orient="horz" pos="3888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hyperlink" Target="https://obrazovaka.ru/test/imya-prilagatelnoe.html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 rtlCol="0"/>
          <a:lstStyle/>
          <a:p>
            <a:pPr rtl="0"/>
            <a:r>
              <a:rPr lang="ru-RU" dirty="0" smtClean="0"/>
              <a:t>Имя прилагательное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230780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Полная и краткая формы качественных прилагательных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3200" dirty="0"/>
              <a:t>В </a:t>
            </a:r>
            <a:r>
              <a:rPr lang="ru-RU" sz="3200" u="sng" dirty="0"/>
              <a:t>краткой форме  </a:t>
            </a:r>
            <a:r>
              <a:rPr lang="ru-RU" sz="3200" dirty="0"/>
              <a:t>прилагательные не склоняются. Они не изменяются по падежам. Краткие прилагательные изменяются по числам и родам (в </a:t>
            </a:r>
            <a:r>
              <a:rPr lang="ru-RU" sz="3200" dirty="0" err="1"/>
              <a:t>ед.ч</a:t>
            </a:r>
            <a:r>
              <a:rPr lang="ru-RU" sz="3200" dirty="0"/>
              <a:t>.). Краткие формы прилагательных в предложении обычно бывают частью составного именного сказуемого.</a:t>
            </a:r>
          </a:p>
          <a:p>
            <a:r>
              <a:rPr lang="ru-RU" sz="3200" i="1" dirty="0"/>
              <a:t>Девочка </a:t>
            </a:r>
            <a:r>
              <a:rPr lang="ru-RU" sz="3200" i="1" u="dbl" dirty="0"/>
              <a:t>больна</a:t>
            </a:r>
            <a:r>
              <a:rPr lang="ru-RU" sz="3200" i="1" dirty="0"/>
              <a:t>.</a:t>
            </a:r>
          </a:p>
          <a:p>
            <a:r>
              <a:rPr lang="ru-RU" sz="3200" i="1" dirty="0"/>
              <a:t>Больна</a:t>
            </a:r>
            <a:r>
              <a:rPr lang="ru-RU" sz="3200" dirty="0"/>
              <a:t> - качественное прилагательное, положит. степень, краткая форма, </a:t>
            </a:r>
            <a:r>
              <a:rPr lang="ru-RU" sz="3200" dirty="0" err="1"/>
              <a:t>ед.ч</a:t>
            </a:r>
            <a:r>
              <a:rPr lang="ru-RU" sz="3200" dirty="0"/>
              <a:t>., </a:t>
            </a:r>
            <a:r>
              <a:rPr lang="ru-RU" sz="3200" dirty="0" err="1"/>
              <a:t>ж.р</a:t>
            </a:r>
            <a:r>
              <a:rPr lang="ru-RU" sz="3200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6268149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Степени сравнения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562099" y="1825625"/>
            <a:ext cx="9851275" cy="4674928"/>
          </a:xfrm>
        </p:spPr>
        <p:txBody>
          <a:bodyPr>
            <a:normAutofit lnSpcReduction="10000"/>
          </a:bodyPr>
          <a:lstStyle/>
          <a:p>
            <a:r>
              <a:rPr lang="ru-RU" dirty="0"/>
              <a:t>Качественные прилагательные имеют степени сравнения: </a:t>
            </a:r>
            <a:r>
              <a:rPr lang="ru-RU" u="sng" dirty="0" smtClean="0"/>
              <a:t>положительную, сравнительную, превосходную.</a:t>
            </a:r>
          </a:p>
          <a:p>
            <a:r>
              <a:rPr lang="ru-RU" dirty="0"/>
              <a:t>•	</a:t>
            </a:r>
            <a:r>
              <a:rPr lang="ru-RU" u="sng" dirty="0"/>
              <a:t>Положительная</a:t>
            </a:r>
            <a:r>
              <a:rPr lang="ru-RU" dirty="0"/>
              <a:t> - это значит, что признак выражен без оценки степени: </a:t>
            </a:r>
            <a:r>
              <a:rPr lang="ru-RU" i="1" dirty="0"/>
              <a:t>высокий, веселый, теплый</a:t>
            </a:r>
            <a:r>
              <a:rPr lang="ru-RU" dirty="0"/>
              <a:t>.</a:t>
            </a:r>
          </a:p>
          <a:p>
            <a:r>
              <a:rPr lang="ru-RU" dirty="0"/>
              <a:t>•	</a:t>
            </a:r>
            <a:r>
              <a:rPr lang="ru-RU" u="sng" dirty="0"/>
              <a:t>Сравнительная </a:t>
            </a:r>
            <a:r>
              <a:rPr lang="ru-RU" dirty="0"/>
              <a:t> определяет большую или меньшую степень: </a:t>
            </a:r>
            <a:r>
              <a:rPr lang="ru-RU" i="1" dirty="0"/>
              <a:t>выше, веселее, теплее, более высокий, более весёлый, более тёплый, менее высокий, менее весёлый, менее тёплый</a:t>
            </a:r>
            <a:r>
              <a:rPr lang="ru-RU" dirty="0"/>
              <a:t>.</a:t>
            </a:r>
          </a:p>
          <a:p>
            <a:r>
              <a:rPr lang="ru-RU" dirty="0"/>
              <a:t>•	</a:t>
            </a:r>
            <a:r>
              <a:rPr lang="ru-RU" u="sng" dirty="0"/>
              <a:t>Превосходная </a:t>
            </a:r>
            <a:r>
              <a:rPr lang="ru-RU" dirty="0"/>
              <a:t> выражает наибольшую или наименьшую степени: </a:t>
            </a:r>
            <a:r>
              <a:rPr lang="ru-RU" i="1" dirty="0"/>
              <a:t>высочайший, веселейший, теплейший, самый высокий, самый весёлый, самый тёплый.</a:t>
            </a:r>
          </a:p>
          <a:p>
            <a:endParaRPr lang="ru-RU" u="sng" dirty="0"/>
          </a:p>
        </p:txBody>
      </p:sp>
    </p:spTree>
    <p:extLst>
      <p:ext uri="{BB962C8B-B14F-4D97-AF65-F5344CB8AC3E}">
        <p14:creationId xmlns:p14="http://schemas.microsoft.com/office/powerpoint/2010/main" val="26537977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Сравнительная степень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562099" y="1825625"/>
            <a:ext cx="9967653" cy="4841182"/>
          </a:xfrm>
        </p:spPr>
        <p:txBody>
          <a:bodyPr>
            <a:normAutofit/>
          </a:bodyPr>
          <a:lstStyle/>
          <a:p>
            <a:r>
              <a:rPr lang="ru-RU" b="1" dirty="0" smtClean="0"/>
              <a:t>Простая форма </a:t>
            </a:r>
            <a:r>
              <a:rPr lang="ru-RU" dirty="0" smtClean="0"/>
              <a:t>сравнительной степени образуется при помощи суффиксов –е, ее(ей), </a:t>
            </a:r>
            <a:r>
              <a:rPr lang="ru-RU" dirty="0" err="1" smtClean="0"/>
              <a:t>ше</a:t>
            </a:r>
            <a:r>
              <a:rPr lang="ru-RU" dirty="0" smtClean="0"/>
              <a:t>: </a:t>
            </a:r>
            <a:r>
              <a:rPr lang="ru-RU" i="1" dirty="0" err="1" smtClean="0"/>
              <a:t>слащ</a:t>
            </a:r>
            <a:r>
              <a:rPr lang="ru-RU" i="1" dirty="0" smtClean="0"/>
              <a:t>-е, красив-ее(ей), даль-</a:t>
            </a:r>
            <a:r>
              <a:rPr lang="ru-RU" i="1" dirty="0" err="1" smtClean="0"/>
              <a:t>ше</a:t>
            </a:r>
            <a:r>
              <a:rPr lang="ru-RU" i="1" dirty="0" smtClean="0"/>
              <a:t>. </a:t>
            </a:r>
          </a:p>
          <a:p>
            <a:r>
              <a:rPr lang="ru-RU" b="1" dirty="0" smtClean="0"/>
              <a:t>Составная </a:t>
            </a:r>
            <a:r>
              <a:rPr lang="ru-RU" b="1" dirty="0"/>
              <a:t>форма </a:t>
            </a:r>
            <a:r>
              <a:rPr lang="ru-RU" dirty="0"/>
              <a:t>сравнительной степени </a:t>
            </a:r>
            <a:r>
              <a:rPr lang="ru-RU" dirty="0" smtClean="0"/>
              <a:t>обычно </a:t>
            </a:r>
            <a:r>
              <a:rPr lang="ru-RU" dirty="0"/>
              <a:t>образуется путём прибавления слова </a:t>
            </a:r>
            <a:r>
              <a:rPr lang="ru-RU" i="1" dirty="0"/>
              <a:t>более (менее) </a:t>
            </a:r>
            <a:r>
              <a:rPr lang="ru-RU" dirty="0"/>
              <a:t>к </a:t>
            </a:r>
            <a:r>
              <a:rPr lang="ru-RU" dirty="0" smtClean="0"/>
              <a:t>положительной степени прилагательного: </a:t>
            </a:r>
            <a:r>
              <a:rPr lang="ru-RU" i="1" dirty="0" smtClean="0"/>
              <a:t>более сладкий, менее красивый.</a:t>
            </a:r>
          </a:p>
          <a:p>
            <a:r>
              <a:rPr lang="ru-RU" b="1" i="1" dirty="0"/>
              <a:t> </a:t>
            </a:r>
            <a:r>
              <a:rPr lang="ru-RU" b="1" dirty="0"/>
              <a:t>прилагательные </a:t>
            </a:r>
            <a:r>
              <a:rPr lang="ru-RU" b="1" i="1" dirty="0"/>
              <a:t>малый, маленький, плохой, хороший </a:t>
            </a:r>
            <a:r>
              <a:rPr lang="ru-RU" dirty="0"/>
              <a:t>образуют форму простой сравнительной степени от других </a:t>
            </a:r>
            <a:r>
              <a:rPr lang="ru-RU" dirty="0" smtClean="0"/>
              <a:t>основ:</a:t>
            </a:r>
            <a:r>
              <a:rPr lang="ru-RU" i="1" dirty="0" smtClean="0"/>
              <a:t> малый </a:t>
            </a:r>
            <a:r>
              <a:rPr lang="ru-RU" i="1" dirty="0"/>
              <a:t>(маленький) — </a:t>
            </a:r>
            <a:r>
              <a:rPr lang="ru-RU" i="1" dirty="0" smtClean="0"/>
              <a:t>меньше; плохой </a:t>
            </a:r>
            <a:r>
              <a:rPr lang="ru-RU" i="1" dirty="0"/>
              <a:t>— </a:t>
            </a:r>
            <a:r>
              <a:rPr lang="ru-RU" i="1" dirty="0" smtClean="0"/>
              <a:t>хуже; хороший </a:t>
            </a:r>
            <a:r>
              <a:rPr lang="ru-RU" i="1" dirty="0"/>
              <a:t>— лучше</a:t>
            </a:r>
            <a:r>
              <a:rPr lang="ru-RU" i="1" dirty="0" smtClean="0"/>
              <a:t>.</a:t>
            </a:r>
          </a:p>
          <a:p>
            <a:r>
              <a:rPr lang="ru-RU" dirty="0" smtClean="0">
                <a:solidFill>
                  <a:srgbClr val="FF0000"/>
                </a:solidFill>
              </a:rPr>
              <a:t>! Запомните! </a:t>
            </a:r>
            <a:r>
              <a:rPr lang="ru-RU" b="1" dirty="0" smtClean="0"/>
              <a:t>Нельзя</a:t>
            </a:r>
            <a:r>
              <a:rPr lang="ru-RU" dirty="0" smtClean="0"/>
              <a:t> сказать </a:t>
            </a:r>
            <a:r>
              <a:rPr lang="ru-RU" i="1" dirty="0" smtClean="0"/>
              <a:t>более слаще.</a:t>
            </a:r>
            <a:endParaRPr lang="ru-RU" i="1" dirty="0"/>
          </a:p>
        </p:txBody>
      </p:sp>
    </p:spTree>
    <p:extLst>
      <p:ext uri="{BB962C8B-B14F-4D97-AF65-F5344CB8AC3E}">
        <p14:creationId xmlns:p14="http://schemas.microsoft.com/office/powerpoint/2010/main" val="19750833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Превосходная степень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503911" y="1626119"/>
            <a:ext cx="9917776" cy="4824557"/>
          </a:xfrm>
        </p:spPr>
        <p:txBody>
          <a:bodyPr>
            <a:normAutofit lnSpcReduction="10000"/>
          </a:bodyPr>
          <a:lstStyle/>
          <a:p>
            <a:r>
              <a:rPr lang="ru-RU" b="1" dirty="0" smtClean="0"/>
              <a:t>Простая форма </a:t>
            </a:r>
            <a:r>
              <a:rPr lang="ru-RU" dirty="0" smtClean="0"/>
              <a:t>превосходной степени образуется при помощи суффиксов </a:t>
            </a:r>
            <a:r>
              <a:rPr lang="ru-RU" i="1" dirty="0" smtClean="0"/>
              <a:t>–</a:t>
            </a:r>
            <a:r>
              <a:rPr lang="ru-RU" i="1" dirty="0" err="1" smtClean="0"/>
              <a:t>ейш</a:t>
            </a:r>
            <a:r>
              <a:rPr lang="ru-RU" i="1" dirty="0" smtClean="0"/>
              <a:t>, - </a:t>
            </a:r>
            <a:r>
              <a:rPr lang="ru-RU" i="1" dirty="0" err="1" smtClean="0"/>
              <a:t>айш</a:t>
            </a:r>
            <a:r>
              <a:rPr lang="ru-RU" i="1" dirty="0"/>
              <a:t>: красивый </a:t>
            </a:r>
            <a:r>
              <a:rPr lang="ru-RU" i="1" dirty="0" smtClean="0"/>
              <a:t>– красив-</a:t>
            </a:r>
            <a:r>
              <a:rPr lang="ru-RU" i="1" dirty="0" err="1" smtClean="0"/>
              <a:t>ейш</a:t>
            </a:r>
            <a:r>
              <a:rPr lang="ru-RU" i="1" dirty="0" smtClean="0"/>
              <a:t>-</a:t>
            </a:r>
            <a:r>
              <a:rPr lang="ru-RU" i="1" dirty="0" err="1" smtClean="0"/>
              <a:t>ий</a:t>
            </a:r>
            <a:r>
              <a:rPr lang="ru-RU" i="1" dirty="0"/>
              <a:t>; глубокий </a:t>
            </a:r>
            <a:r>
              <a:rPr lang="ru-RU" i="1" dirty="0" smtClean="0"/>
              <a:t>– </a:t>
            </a:r>
            <a:r>
              <a:rPr lang="ru-RU" i="1" dirty="0" err="1" smtClean="0"/>
              <a:t>глубоч-айш-ий</a:t>
            </a:r>
            <a:r>
              <a:rPr lang="ru-RU" i="1" dirty="0" smtClean="0"/>
              <a:t>.</a:t>
            </a:r>
          </a:p>
          <a:p>
            <a:r>
              <a:rPr lang="ru-RU" b="1" dirty="0"/>
              <a:t>Составная </a:t>
            </a:r>
            <a:r>
              <a:rPr lang="ru-RU" b="1" dirty="0" smtClean="0"/>
              <a:t>форма </a:t>
            </a:r>
            <a:r>
              <a:rPr lang="ru-RU" dirty="0" smtClean="0"/>
              <a:t>превосходной </a:t>
            </a:r>
            <a:r>
              <a:rPr lang="ru-RU" dirty="0"/>
              <a:t>степени </a:t>
            </a:r>
            <a:r>
              <a:rPr lang="ru-RU" dirty="0" smtClean="0"/>
              <a:t>образуется </a:t>
            </a:r>
            <a:r>
              <a:rPr lang="ru-RU" dirty="0"/>
              <a:t>прибавлением слов</a:t>
            </a:r>
            <a:r>
              <a:rPr lang="ru-RU" i="1" dirty="0"/>
              <a:t> самый</a:t>
            </a:r>
            <a:r>
              <a:rPr lang="ru-RU" dirty="0"/>
              <a:t>, </a:t>
            </a:r>
            <a:r>
              <a:rPr lang="ru-RU" i="1" dirty="0"/>
              <a:t>наиболее</a:t>
            </a:r>
            <a:r>
              <a:rPr lang="ru-RU" dirty="0"/>
              <a:t> к </a:t>
            </a:r>
            <a:r>
              <a:rPr lang="ru-RU" dirty="0" smtClean="0"/>
              <a:t>положительной </a:t>
            </a:r>
            <a:r>
              <a:rPr lang="ru-RU" dirty="0"/>
              <a:t>форме </a:t>
            </a:r>
            <a:r>
              <a:rPr lang="ru-RU" dirty="0" smtClean="0"/>
              <a:t>прилагательного</a:t>
            </a:r>
            <a:r>
              <a:rPr lang="ru-RU" i="1" dirty="0" smtClean="0"/>
              <a:t>: самый красивый, наиболее глубокий;</a:t>
            </a:r>
          </a:p>
          <a:p>
            <a:r>
              <a:rPr lang="ru-RU" dirty="0" smtClean="0"/>
              <a:t>добавлением </a:t>
            </a:r>
            <a:r>
              <a:rPr lang="ru-RU" dirty="0"/>
              <a:t>местоимения «</a:t>
            </a:r>
            <a:r>
              <a:rPr lang="ru-RU" dirty="0" smtClean="0"/>
              <a:t>всех/всего» </a:t>
            </a:r>
            <a:r>
              <a:rPr lang="ru-RU" dirty="0"/>
              <a:t>к простой форме сравнительной </a:t>
            </a:r>
            <a:r>
              <a:rPr lang="ru-RU" dirty="0" smtClean="0"/>
              <a:t>степени: </a:t>
            </a:r>
            <a:r>
              <a:rPr lang="ru-RU" i="1" dirty="0" smtClean="0"/>
              <a:t>красивее всех, слаще всего.</a:t>
            </a:r>
          </a:p>
          <a:p>
            <a:r>
              <a:rPr lang="ru-RU" b="1" dirty="0"/>
              <a:t>прилагательные</a:t>
            </a:r>
            <a:r>
              <a:rPr lang="ru-RU" b="1" i="1" dirty="0"/>
              <a:t> малый, маленький, плохой, хороший </a:t>
            </a:r>
            <a:r>
              <a:rPr lang="ru-RU" dirty="0"/>
              <a:t>образуют форму простой </a:t>
            </a:r>
            <a:r>
              <a:rPr lang="ru-RU" dirty="0" smtClean="0"/>
              <a:t>превосходной </a:t>
            </a:r>
            <a:r>
              <a:rPr lang="ru-RU" dirty="0"/>
              <a:t>степени от других основ</a:t>
            </a:r>
            <a:r>
              <a:rPr lang="ru-RU" i="1" dirty="0"/>
              <a:t>: малый (маленький) — </a:t>
            </a:r>
            <a:r>
              <a:rPr lang="ru-RU" i="1" dirty="0" smtClean="0"/>
              <a:t>меньший; </a:t>
            </a:r>
            <a:r>
              <a:rPr lang="ru-RU" i="1" dirty="0"/>
              <a:t>плохой — </a:t>
            </a:r>
            <a:r>
              <a:rPr lang="ru-RU" i="1" dirty="0" smtClean="0"/>
              <a:t>худший; </a:t>
            </a:r>
            <a:r>
              <a:rPr lang="ru-RU" i="1" dirty="0"/>
              <a:t>хороший — </a:t>
            </a:r>
            <a:r>
              <a:rPr lang="ru-RU" i="1" dirty="0" smtClean="0"/>
              <a:t>лучший.</a:t>
            </a:r>
            <a:endParaRPr lang="ru-RU" i="1" dirty="0"/>
          </a:p>
          <a:p>
            <a:endParaRPr lang="ru-RU" i="1" dirty="0"/>
          </a:p>
        </p:txBody>
      </p:sp>
    </p:spTree>
    <p:extLst>
      <p:ext uri="{BB962C8B-B14F-4D97-AF65-F5344CB8AC3E}">
        <p14:creationId xmlns:p14="http://schemas.microsoft.com/office/powerpoint/2010/main" val="22480488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Задание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Переписать материалы презентации в тетрадь.</a:t>
            </a:r>
          </a:p>
          <a:p>
            <a:r>
              <a:rPr lang="ru-RU" dirty="0" smtClean="0"/>
              <a:t>Выучить общую характеристику прилагательного.</a:t>
            </a:r>
          </a:p>
          <a:p>
            <a:r>
              <a:rPr lang="ru-RU" dirty="0" smtClean="0"/>
              <a:t>Выполнить тест по ссылке, результат прислать в л/с в ВК</a:t>
            </a:r>
          </a:p>
          <a:p>
            <a:r>
              <a:rPr lang="en-US" dirty="0" smtClean="0">
                <a:hlinkClick r:id="rId2"/>
              </a:rPr>
              <a:t>https</a:t>
            </a:r>
            <a:r>
              <a:rPr lang="en-US" dirty="0">
                <a:hlinkClick r:id="rId2"/>
              </a:rPr>
              <a:t>://</a:t>
            </a:r>
            <a:r>
              <a:rPr lang="en-US" dirty="0" smtClean="0">
                <a:hlinkClick r:id="rId2"/>
              </a:rPr>
              <a:t>obrazovaka.ru/test/imya-prilagatelnoe.html</a:t>
            </a:r>
            <a:endParaRPr lang="ru-RU" dirty="0" smtClean="0"/>
          </a:p>
          <a:p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val="16395883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Заголовок 12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r>
              <a:rPr lang="ru-RU" dirty="0"/>
              <a:t>Общая характеристика имени прилагательного</a:t>
            </a:r>
          </a:p>
        </p:txBody>
      </p:sp>
      <p:sp>
        <p:nvSpPr>
          <p:cNvPr id="14" name="Объект 13"/>
          <p:cNvSpPr>
            <a:spLocks noGrp="1"/>
          </p:cNvSpPr>
          <p:nvPr>
            <p:ph idx="1"/>
          </p:nvPr>
        </p:nvSpPr>
        <p:spPr>
          <a:xfrm>
            <a:off x="1562099" y="1825624"/>
            <a:ext cx="9884525" cy="4733117"/>
          </a:xfrm>
        </p:spPr>
        <p:txBody>
          <a:bodyPr rtlCol="0">
            <a:normAutofit fontScale="85000" lnSpcReduction="10000"/>
          </a:bodyPr>
          <a:lstStyle/>
          <a:p>
            <a:pPr lvl="0"/>
            <a:r>
              <a:rPr lang="ru-RU" dirty="0"/>
              <a:t>Имя прилагательное – это самостоятельная знаменательная часть речи.</a:t>
            </a:r>
          </a:p>
          <a:p>
            <a:pPr lvl="0"/>
            <a:r>
              <a:rPr lang="ru-RU" b="1" dirty="0"/>
              <a:t>1. Грамматическое значение – «признак предмета</a:t>
            </a:r>
            <a:r>
              <a:rPr lang="ru-RU" b="1" dirty="0" smtClean="0"/>
              <a:t>». </a:t>
            </a:r>
            <a:r>
              <a:rPr lang="ru-RU" dirty="0" smtClean="0"/>
              <a:t>К </a:t>
            </a:r>
            <a:r>
              <a:rPr lang="ru-RU" dirty="0"/>
              <a:t>прилагательным относятся слова, отвечающие на вопросы: какой?, чей</a:t>
            </a:r>
            <a:r>
              <a:rPr lang="ru-RU" dirty="0" smtClean="0"/>
              <a:t>?</a:t>
            </a:r>
          </a:p>
          <a:p>
            <a:pPr lvl="0"/>
            <a:r>
              <a:rPr lang="ru-RU" dirty="0" smtClean="0"/>
              <a:t>Начальная форма – </a:t>
            </a:r>
            <a:r>
              <a:rPr lang="ru-RU" dirty="0" err="1" smtClean="0"/>
              <a:t>ед.ч</a:t>
            </a:r>
            <a:r>
              <a:rPr lang="ru-RU" dirty="0" smtClean="0"/>
              <a:t>., </a:t>
            </a:r>
            <a:r>
              <a:rPr lang="ru-RU" dirty="0" err="1" smtClean="0"/>
              <a:t>муж.род</a:t>
            </a:r>
            <a:r>
              <a:rPr lang="ru-RU" dirty="0" smtClean="0"/>
              <a:t>, </a:t>
            </a:r>
            <a:r>
              <a:rPr lang="ru-RU" dirty="0" err="1" smtClean="0"/>
              <a:t>им.пад</a:t>
            </a:r>
            <a:r>
              <a:rPr lang="ru-RU" dirty="0" smtClean="0"/>
              <a:t>.</a:t>
            </a:r>
            <a:endParaRPr lang="ru-RU" dirty="0"/>
          </a:p>
          <a:p>
            <a:pPr lvl="0"/>
            <a:r>
              <a:rPr lang="ru-RU" b="1" dirty="0"/>
              <a:t>2. Морфологические признаки:</a:t>
            </a:r>
          </a:p>
          <a:p>
            <a:pPr lvl="0"/>
            <a:r>
              <a:rPr lang="ru-RU" dirty="0"/>
              <a:t>•	постоянные – разряд по </a:t>
            </a:r>
            <a:r>
              <a:rPr lang="ru-RU" dirty="0" smtClean="0"/>
              <a:t>значению (качественное, относительное</a:t>
            </a:r>
            <a:r>
              <a:rPr lang="ru-RU" smtClean="0"/>
              <a:t>, притяжательное); </a:t>
            </a:r>
            <a:endParaRPr lang="ru-RU" dirty="0"/>
          </a:p>
          <a:p>
            <a:pPr lvl="0"/>
            <a:r>
              <a:rPr lang="ru-RU" dirty="0"/>
              <a:t>•	</a:t>
            </a:r>
            <a:r>
              <a:rPr lang="ru-RU" dirty="0" smtClean="0"/>
              <a:t>непостоянные </a:t>
            </a:r>
            <a:r>
              <a:rPr lang="ru-RU" dirty="0"/>
              <a:t>–для качественных: полная /краткая форма и степени </a:t>
            </a:r>
            <a:r>
              <a:rPr lang="ru-RU" dirty="0" smtClean="0"/>
              <a:t>сравнения; </a:t>
            </a:r>
            <a:r>
              <a:rPr lang="ru-RU" dirty="0"/>
              <a:t>падеж, число,  в единственном числе - род.</a:t>
            </a:r>
          </a:p>
          <a:p>
            <a:pPr lvl="0"/>
            <a:r>
              <a:rPr lang="ru-RU" b="1" dirty="0"/>
              <a:t>3. Синтаксическая роль</a:t>
            </a:r>
            <a:r>
              <a:rPr lang="ru-RU" dirty="0"/>
              <a:t> в предложении: у полных форм качественных прилагательных, а также у относительных и притяжательных прилагательных – определение, у кратких форм качественных прилагательных – часть составного именного сказуемого.</a:t>
            </a:r>
          </a:p>
        </p:txBody>
      </p:sp>
    </p:spTree>
    <p:extLst>
      <p:ext uri="{BB962C8B-B14F-4D97-AF65-F5344CB8AC3E}">
        <p14:creationId xmlns:p14="http://schemas.microsoft.com/office/powerpoint/2010/main" val="23649342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909453" y="250033"/>
            <a:ext cx="6799811" cy="6327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8566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Разряды прилагательных по значению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3200" dirty="0"/>
              <a:t>В зависимости от характера значения имена прилагательные делятся на:</a:t>
            </a:r>
          </a:p>
          <a:p>
            <a:r>
              <a:rPr lang="ru-RU" sz="3200" dirty="0"/>
              <a:t>•	</a:t>
            </a:r>
            <a:r>
              <a:rPr lang="ru-RU" sz="3200" u="sng" dirty="0"/>
              <a:t>качественные: </a:t>
            </a:r>
            <a:r>
              <a:rPr lang="ru-RU" sz="3200" dirty="0"/>
              <a:t>большой, маленький, хороший, плохой, весёлый, грустный,</a:t>
            </a:r>
          </a:p>
          <a:p>
            <a:r>
              <a:rPr lang="ru-RU" sz="3200" dirty="0"/>
              <a:t>•	</a:t>
            </a:r>
            <a:r>
              <a:rPr lang="ru-RU" sz="3200" u="sng" dirty="0"/>
              <a:t>относительные</a:t>
            </a:r>
            <a:r>
              <a:rPr lang="ru-RU" sz="3200" dirty="0"/>
              <a:t>: золотой, завтрашний, лесной, весенний,</a:t>
            </a:r>
          </a:p>
          <a:p>
            <a:r>
              <a:rPr lang="ru-RU" sz="3200" dirty="0"/>
              <a:t>•	</a:t>
            </a:r>
            <a:r>
              <a:rPr lang="ru-RU" sz="3200" u="sng" dirty="0"/>
              <a:t>притяжательные: </a:t>
            </a:r>
            <a:r>
              <a:rPr lang="ru-RU" sz="3200" dirty="0"/>
              <a:t>лисий, волчий, папин, мамин, отцов.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003748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Качественные прилагательные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562100" y="1825624"/>
            <a:ext cx="9791700" cy="4519757"/>
          </a:xfrm>
        </p:spPr>
        <p:txBody>
          <a:bodyPr/>
          <a:lstStyle/>
          <a:p>
            <a:r>
              <a:rPr lang="ru-RU" dirty="0" smtClean="0"/>
              <a:t>Качественные </a:t>
            </a:r>
            <a:r>
              <a:rPr lang="ru-RU" dirty="0"/>
              <a:t>прилагательные обозначают такие признаки, которые могут быть выражены в </a:t>
            </a:r>
            <a:r>
              <a:rPr lang="ru-RU" dirty="0" err="1"/>
              <a:t>бо´льшей</a:t>
            </a:r>
            <a:r>
              <a:rPr lang="ru-RU" dirty="0"/>
              <a:t> или </a:t>
            </a:r>
            <a:r>
              <a:rPr lang="ru-RU" dirty="0" err="1"/>
              <a:t>ме´ньшей</a:t>
            </a:r>
            <a:r>
              <a:rPr lang="ru-RU" dirty="0"/>
              <a:t> степени. Отвечают на вопрос: Какой?</a:t>
            </a:r>
          </a:p>
          <a:p>
            <a:r>
              <a:rPr lang="ru-RU" dirty="0"/>
              <a:t>У них есть: </a:t>
            </a:r>
          </a:p>
          <a:p>
            <a:r>
              <a:rPr lang="ru-RU" dirty="0"/>
              <a:t>•	полные и краткие формы: хороший – хорош, весёлый - весел </a:t>
            </a:r>
          </a:p>
          <a:p>
            <a:r>
              <a:rPr lang="ru-RU" dirty="0"/>
              <a:t>•	степени сравнения: маленький – меньше – наименьший и самый маленький.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712185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Относительные прилагательные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Относительные прилагательные соотносятся по значению со словами, от которых они </a:t>
            </a:r>
            <a:r>
              <a:rPr lang="ru-RU" err="1"/>
              <a:t>образованы</a:t>
            </a:r>
            <a:r>
              <a:rPr lang="ru-RU" smtClean="0"/>
              <a:t>. Поэтому </a:t>
            </a:r>
            <a:r>
              <a:rPr lang="ru-RU" dirty="0"/>
              <a:t>они так названы.  Относительные прилагательные – это  всегда производные слова: </a:t>
            </a:r>
            <a:endParaRPr lang="ru-RU" dirty="0" smtClean="0"/>
          </a:p>
          <a:p>
            <a:r>
              <a:rPr lang="ru-RU" i="1" dirty="0" err="1" smtClean="0"/>
              <a:t>золотой</a:t>
            </a:r>
            <a:r>
              <a:rPr lang="ru-RU" i="1" dirty="0" err="1"/>
              <a:t>←золото</a:t>
            </a:r>
            <a:r>
              <a:rPr lang="ru-RU" i="1" dirty="0"/>
              <a:t>, </a:t>
            </a:r>
            <a:r>
              <a:rPr lang="ru-RU" i="1" dirty="0" err="1"/>
              <a:t>завтрашний←завтра</a:t>
            </a:r>
            <a:r>
              <a:rPr lang="ru-RU" i="1" dirty="0"/>
              <a:t>, </a:t>
            </a:r>
            <a:r>
              <a:rPr lang="ru-RU" i="1" dirty="0" err="1"/>
              <a:t>лесной←лес</a:t>
            </a:r>
            <a:r>
              <a:rPr lang="ru-RU" i="1" dirty="0"/>
              <a:t>, </a:t>
            </a:r>
            <a:r>
              <a:rPr lang="ru-RU" i="1" dirty="0" err="1"/>
              <a:t>весенний←весна</a:t>
            </a:r>
            <a:r>
              <a:rPr lang="ru-RU" dirty="0"/>
              <a:t>. </a:t>
            </a:r>
            <a:endParaRPr lang="ru-RU" dirty="0" smtClean="0"/>
          </a:p>
          <a:p>
            <a:r>
              <a:rPr lang="ru-RU" dirty="0" smtClean="0"/>
              <a:t>Признаки</a:t>
            </a:r>
            <a:r>
              <a:rPr lang="ru-RU" dirty="0"/>
              <a:t>, выражаемые относительными прилагательными, не имеют разных степеней интенсивности. У этих прилагательных не бывает степеней сравнения, а также полных и кратких форм. Отвечают на вопрос: Какой?</a:t>
            </a:r>
          </a:p>
        </p:txBody>
      </p:sp>
    </p:spTree>
    <p:extLst>
      <p:ext uri="{BB962C8B-B14F-4D97-AF65-F5344CB8AC3E}">
        <p14:creationId xmlns:p14="http://schemas.microsoft.com/office/powerpoint/2010/main" val="36728737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Притяжательные прилагательные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3200" dirty="0"/>
              <a:t>Эти прилагательные выражают идею принадлежности. Они в отличие от качественных и относительных прилагательных отвечают на вопрос: Чей? Притяжательные прилагательные не имеют степеней сравнения, а также полных и кратких форм.</a:t>
            </a:r>
          </a:p>
          <a:p>
            <a:r>
              <a:rPr lang="ru-RU" sz="3200" dirty="0"/>
              <a:t>Суффиксы притяжательных прилагательных: </a:t>
            </a:r>
            <a:r>
              <a:rPr lang="ru-RU" sz="3200" i="1" dirty="0"/>
              <a:t>лисий - -</a:t>
            </a:r>
            <a:r>
              <a:rPr lang="ru-RU" sz="3200" i="1" dirty="0" err="1"/>
              <a:t>ий</a:t>
            </a:r>
            <a:r>
              <a:rPr lang="ru-RU" sz="3200" i="1" dirty="0"/>
              <a:t>- [</a:t>
            </a:r>
            <a:r>
              <a:rPr lang="ru-RU" sz="3200" i="1" dirty="0" err="1"/>
              <a:t>ий</a:t>
            </a:r>
            <a:r>
              <a:rPr lang="ru-RU" sz="3200" i="1" dirty="0"/>
              <a:t>’], мамин - -ин-, </a:t>
            </a:r>
            <a:r>
              <a:rPr lang="ru-RU" sz="3200" i="1" dirty="0" err="1"/>
              <a:t>синицин</a:t>
            </a:r>
            <a:r>
              <a:rPr lang="ru-RU" sz="3200" i="1" dirty="0"/>
              <a:t> – [</a:t>
            </a:r>
            <a:r>
              <a:rPr lang="ru-RU" sz="3200" i="1" dirty="0" err="1"/>
              <a:t>ын</a:t>
            </a:r>
            <a:r>
              <a:rPr lang="ru-RU" sz="3200" i="1" dirty="0"/>
              <a:t>], отцов - -</a:t>
            </a:r>
            <a:r>
              <a:rPr lang="ru-RU" sz="3200" i="1" dirty="0" err="1"/>
              <a:t>ов</a:t>
            </a:r>
            <a:r>
              <a:rPr lang="ru-RU" sz="3200" i="1" dirty="0"/>
              <a:t>-, Сергеев -ев-</a:t>
            </a:r>
            <a:r>
              <a:rPr lang="ru-RU" sz="3200" dirty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748458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Переход прилагательных из разряда в разряд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/>
              <a:t>Прилагательные могут переходить из одного разряда в другой. Такие переходы обусловлены особенностями контекста и связаны, как правило, с использованием прилагательных в </a:t>
            </a:r>
            <a:r>
              <a:rPr lang="ru-RU" u="sng" dirty="0"/>
              <a:t>переносных значениях</a:t>
            </a:r>
            <a:r>
              <a:rPr lang="ru-RU" dirty="0"/>
              <a:t>. Примеры: </a:t>
            </a:r>
          </a:p>
          <a:p>
            <a:r>
              <a:rPr lang="ru-RU" dirty="0"/>
              <a:t>•	</a:t>
            </a:r>
            <a:r>
              <a:rPr lang="ru-RU" i="1" dirty="0"/>
              <a:t>лисья нора </a:t>
            </a:r>
            <a:r>
              <a:rPr lang="ru-RU" dirty="0"/>
              <a:t>- притяжательное прилагательное, а </a:t>
            </a:r>
            <a:r>
              <a:rPr lang="ru-RU" i="1" dirty="0"/>
              <a:t>лисья хитрость</a:t>
            </a:r>
            <a:r>
              <a:rPr lang="ru-RU" dirty="0"/>
              <a:t> - относительное (не принадлежит лисе, а как у лисы)</a:t>
            </a:r>
          </a:p>
          <a:p>
            <a:r>
              <a:rPr lang="ru-RU" dirty="0"/>
              <a:t>•	</a:t>
            </a:r>
            <a:r>
              <a:rPr lang="ru-RU" i="1" dirty="0"/>
              <a:t>горькое лекарство </a:t>
            </a:r>
            <a:r>
              <a:rPr lang="ru-RU" dirty="0"/>
              <a:t>- качественное прилагательное, а </a:t>
            </a:r>
            <a:r>
              <a:rPr lang="ru-RU" i="1" dirty="0"/>
              <a:t>горькая правда </a:t>
            </a:r>
            <a:r>
              <a:rPr lang="ru-RU" dirty="0"/>
              <a:t>- относительное (соотносится с горечью)</a:t>
            </a:r>
          </a:p>
          <a:p>
            <a:r>
              <a:rPr lang="ru-RU" dirty="0"/>
              <a:t>•	</a:t>
            </a:r>
            <a:r>
              <a:rPr lang="ru-RU" i="1" dirty="0"/>
              <a:t>лёгкая сумка </a:t>
            </a:r>
            <a:r>
              <a:rPr lang="ru-RU" dirty="0"/>
              <a:t>- качественное прилагательное, а </a:t>
            </a:r>
            <a:r>
              <a:rPr lang="ru-RU" i="1" dirty="0"/>
              <a:t>лёгкая жизнь</a:t>
            </a:r>
            <a:r>
              <a:rPr lang="ru-RU" dirty="0"/>
              <a:t> - относительное (соотносится с лёгкостью)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860622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Полная и краткая формы качественных прилагательных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sz="3000" dirty="0"/>
              <a:t>Качественные прилагательные имеют обе формы: и полную, и краткую.</a:t>
            </a:r>
          </a:p>
          <a:p>
            <a:r>
              <a:rPr lang="ru-RU" sz="3000" dirty="0"/>
              <a:t>В </a:t>
            </a:r>
            <a:r>
              <a:rPr lang="ru-RU" sz="3000" u="sng" dirty="0"/>
              <a:t>полной форме </a:t>
            </a:r>
            <a:r>
              <a:rPr lang="ru-RU" sz="3000" dirty="0"/>
              <a:t>они склоняются, т.е. изменяются по числам, по родам (в </a:t>
            </a:r>
            <a:r>
              <a:rPr lang="ru-RU" sz="3000" dirty="0" err="1"/>
              <a:t>ед.ч</a:t>
            </a:r>
            <a:r>
              <a:rPr lang="ru-RU" sz="3000" dirty="0"/>
              <a:t>.) и по падежам. Полные прилагательные в предложении могут быть определением или частью составного именного сказуемого.</a:t>
            </a:r>
          </a:p>
          <a:p>
            <a:r>
              <a:rPr lang="ru-RU" sz="3000" i="1" u="wavy" dirty="0"/>
              <a:t>Поздней </a:t>
            </a:r>
            <a:r>
              <a:rPr lang="ru-RU" sz="3000" i="1" dirty="0"/>
              <a:t>ночью они вышли из дома.</a:t>
            </a:r>
          </a:p>
          <a:p>
            <a:r>
              <a:rPr lang="ru-RU" sz="3000" i="1" smtClean="0"/>
              <a:t>Поздней</a:t>
            </a:r>
            <a:r>
              <a:rPr lang="ru-RU" sz="3000" smtClean="0"/>
              <a:t> </a:t>
            </a:r>
            <a:r>
              <a:rPr lang="ru-RU" sz="3000" dirty="0"/>
              <a:t>-  качественное прилагательное, положит. степень, полное, в форме </a:t>
            </a:r>
            <a:r>
              <a:rPr lang="ru-RU" sz="3000" dirty="0" err="1"/>
              <a:t>ед.ч</a:t>
            </a:r>
            <a:r>
              <a:rPr lang="ru-RU" sz="3000" dirty="0"/>
              <a:t>., </a:t>
            </a:r>
            <a:r>
              <a:rPr lang="ru-RU" sz="3000" dirty="0" err="1"/>
              <a:t>ж.р</a:t>
            </a:r>
            <a:r>
              <a:rPr lang="ru-RU" sz="3000" dirty="0"/>
              <a:t>., </a:t>
            </a:r>
            <a:r>
              <a:rPr lang="ru-RU" sz="3000" dirty="0" err="1"/>
              <a:t>тв.п</a:t>
            </a:r>
            <a:r>
              <a:rPr lang="ru-RU" sz="3000" dirty="0"/>
              <a:t>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40801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Шаблон в оформлении «Облачный шкипер»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ambria-Calibri">
      <a:majorFont>
        <a:latin typeface="Cambria" panose="02040503050406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9TopShadow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3975" dist="41275" dir="14700000" algn="t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 dirty="0"/>
        </a:defPPr>
      </a:lstStyle>
      <a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a:style>
    </a:spDef>
    <a:lnDef>
      <a:spPr/>
      <a:bodyPr/>
      <a:lstStyle/>
      <a:style>
        <a:lnRef idx="1">
          <a:schemeClr val="accent2"/>
        </a:lnRef>
        <a:fillRef idx="0">
          <a:schemeClr val="accent2"/>
        </a:fillRef>
        <a:effectRef idx="0">
          <a:schemeClr val="accent2"/>
        </a:effectRef>
        <a:fontRef idx="minor">
          <a:schemeClr val="tx1"/>
        </a:fontRef>
      </a:style>
    </a:lnDef>
    <a:txDef>
      <a:spPr>
        <a:noFill/>
        <a:ln>
          <a:solidFill>
            <a:schemeClr val="bg2"/>
          </a:solidFill>
        </a:ln>
      </a:spPr>
      <a:bodyPr wrap="square" rtlCol="0" anchor="ctr" anchorCtr="1">
        <a:spAutoFit/>
      </a:bodyPr>
      <a:lstStyle>
        <a:defPPr>
          <a:defRPr dirty="0"/>
        </a:defPPr>
      </a:lstStyle>
    </a:txDef>
  </a:objectDefaults>
  <a:extraClrSchemeLst/>
  <a:extLst>
    <a:ext uri="{05A4C25C-085E-4340-85A3-A5531E510DB2}">
      <thm15:themeFamily xmlns:thm15="http://schemas.microsoft.com/office/thememl/2012/main" name="Office_13665955_TF03460508.potx" id="{5DFBD78C-123E-43C4-B1D8-C87BD0916EA4}" vid="{61EFFEBC-D632-4584-AAF5-CCDDDB225785}"/>
    </a:ext>
  </a:extLst>
</a:theme>
</file>

<file path=ppt/theme/theme2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ambria-Calibri">
      <a:majorFont>
        <a:latin typeface="Cambria" panose="02040503050406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9TopShadow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3975" dist="41275" dir="14700000" algn="t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ambria-Calibri">
      <a:majorFont>
        <a:latin typeface="Cambria" panose="02040503050406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9TopShadow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3975" dist="41275" dir="14700000" algn="t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VSO_x0020_item_x0020_id xmlns="40262f94-9f35-4ac3-9a90-690165a166b7" xsi:nil="true"/>
    <Assetid_x0020_ xmlns="40262f94-9f35-4ac3-9a90-690165a166b7" xsi:nil="true"/>
    <Item_x0020_Details xmlns="40262f94-9f35-4ac3-9a90-690165a166b7" xsi:nil="true"/>
    <Template_x0020_details xmlns="40262f94-9f35-4ac3-9a90-690165a166b7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A3F7D94069FF64A86F7DFF56D60E3BE" ma:contentTypeVersion="6" ma:contentTypeDescription="Create a new document." ma:contentTypeScope="" ma:versionID="c32302c77d4085ecf495bdddb7f5e889">
  <xsd:schema xmlns:xsd="http://www.w3.org/2001/XMLSchema" xmlns:xs="http://www.w3.org/2001/XMLSchema" xmlns:p="http://schemas.microsoft.com/office/2006/metadata/properties" xmlns:ns2="a4f35948-e619-41b3-aa29-22878b09cfd2" xmlns:ns3="40262f94-9f35-4ac3-9a90-690165a166b7" targetNamespace="http://schemas.microsoft.com/office/2006/metadata/properties" ma:root="true" ma:fieldsID="4ab5ae46be95f9d0be6107e8200be7a2" ns2:_="" ns3:_="">
    <xsd:import namespace="a4f35948-e619-41b3-aa29-22878b09cfd2"/>
    <xsd:import namespace="40262f94-9f35-4ac3-9a90-690165a166b7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VSO_x0020_item_x0020_id" minOccurs="0"/>
                <xsd:element ref="ns3:Item_x0020_Details" minOccurs="0"/>
                <xsd:element ref="ns3:Template_x0020_details" minOccurs="0"/>
                <xsd:element ref="ns3:Assetid_x0020_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4f35948-e619-41b3-aa29-22878b09cfd2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0262f94-9f35-4ac3-9a90-690165a166b7" elementFormDefault="qualified">
    <xsd:import namespace="http://schemas.microsoft.com/office/2006/documentManagement/types"/>
    <xsd:import namespace="http://schemas.microsoft.com/office/infopath/2007/PartnerControls"/>
    <xsd:element name="VSO_x0020_item_x0020_id" ma:index="10" nillable="true" ma:displayName="VSO item id" ma:description="Please add the bug number to refer to VSO items." ma:internalName="VSO_x0020_item_x0020_id">
      <xsd:simpleType>
        <xsd:restriction base="dms:Text">
          <xsd:maxLength value="255"/>
        </xsd:restriction>
      </xsd:simpleType>
    </xsd:element>
    <xsd:element name="Item_x0020_Details" ma:index="11" nillable="true" ma:displayName="Item Details" ma:internalName="Item_x0020_Details">
      <xsd:simpleType>
        <xsd:restriction base="dms:Note">
          <xsd:maxLength value="255"/>
        </xsd:restriction>
      </xsd:simpleType>
    </xsd:element>
    <xsd:element name="Template_x0020_details" ma:index="12" nillable="true" ma:displayName="Template details" ma:internalName="Template_x0020_details">
      <xsd:simpleType>
        <xsd:restriction base="dms:Text"/>
      </xsd:simpleType>
    </xsd:element>
    <xsd:element name="Assetid_x0020_" ma:index="13" nillable="true" ma:displayName="Assetid " ma:internalName="Assetid_x0020_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DEDD01B8-816B-49B7-8C81-03AB51D87C54}">
  <ds:schemaRefs>
    <ds:schemaRef ds:uri="http://purl.org/dc/terms/"/>
    <ds:schemaRef ds:uri="http://schemas.openxmlformats.org/package/2006/metadata/core-properties"/>
    <ds:schemaRef ds:uri="http://purl.org/dc/dcmitype/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40262f94-9f35-4ac3-9a90-690165a166b7"/>
    <ds:schemaRef ds:uri="a4f35948-e619-41b3-aa29-22878b09cfd2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6253D857-4181-4777-8893-6E45A690F9F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4f35948-e619-41b3-aa29-22878b09cfd2"/>
    <ds:schemaRef ds:uri="40262f94-9f35-4ac3-9a90-690165a166b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B024FD56-CE1B-42FC-9E83-BFBF160724C6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Слайды в оформлении «Облачный шкипер»</Template>
  <TotalTime>205</TotalTime>
  <Words>640</Words>
  <Application>Microsoft Office PowerPoint</Application>
  <PresentationFormat>Широкоэкранный</PresentationFormat>
  <Paragraphs>62</Paragraphs>
  <Slides>14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8" baseType="lpstr">
      <vt:lpstr>Arial</vt:lpstr>
      <vt:lpstr>Calibri</vt:lpstr>
      <vt:lpstr>Cambria</vt:lpstr>
      <vt:lpstr>Шаблон в оформлении «Облачный шкипер»</vt:lpstr>
      <vt:lpstr>Имя прилагательное</vt:lpstr>
      <vt:lpstr>Общая характеристика имени прилагательного</vt:lpstr>
      <vt:lpstr>Презентация PowerPoint</vt:lpstr>
      <vt:lpstr>Разряды прилагательных по значению</vt:lpstr>
      <vt:lpstr>Качественные прилагательные</vt:lpstr>
      <vt:lpstr>Относительные прилагательные</vt:lpstr>
      <vt:lpstr>Притяжательные прилагательные</vt:lpstr>
      <vt:lpstr>Переход прилагательных из разряда в разряд</vt:lpstr>
      <vt:lpstr>Полная и краткая формы качественных прилагательных</vt:lpstr>
      <vt:lpstr>Полная и краткая формы качественных прилагательных</vt:lpstr>
      <vt:lpstr>Степени сравнения</vt:lpstr>
      <vt:lpstr>Сравнительная степень</vt:lpstr>
      <vt:lpstr>Превосходная степень</vt:lpstr>
      <vt:lpstr>Задание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Имя прилагательное</dc:title>
  <dc:creator>Пользователь Windows</dc:creator>
  <cp:lastModifiedBy>пк</cp:lastModifiedBy>
  <cp:revision>13</cp:revision>
  <dcterms:created xsi:type="dcterms:W3CDTF">2022-01-23T14:04:45Z</dcterms:created>
  <dcterms:modified xsi:type="dcterms:W3CDTF">2023-01-31T07:00:23Z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0x010100AA3F7D94069FF64A86F7DFF56D60E3BE</vt:lpwstr>
  </property>
  <property fmtid="{D5CDD505-2E9C-101B-9397-08002B2CF9AE}" pid="3" name="Order">
    <vt:r8>74062900</vt:r8>
  </property>
  <property fmtid="{D5CDD505-2E9C-101B-9397-08002B2CF9AE}" pid="4" name="HiddenCategoryTags">
    <vt:lpwstr/>
  </property>
  <property fmtid="{D5CDD505-2E9C-101B-9397-08002B2CF9AE}" pid="5" name="InternalTags">
    <vt:lpwstr/>
  </property>
  <property fmtid="{D5CDD505-2E9C-101B-9397-08002B2CF9AE}" pid="6" name="FeatureTags">
    <vt:lpwstr/>
  </property>
  <property fmtid="{D5CDD505-2E9C-101B-9397-08002B2CF9AE}" pid="7" name="LocalizationTags">
    <vt:lpwstr/>
  </property>
  <property fmtid="{D5CDD505-2E9C-101B-9397-08002B2CF9AE}" pid="8" name="CategoryTags">
    <vt:lpwstr/>
  </property>
  <property fmtid="{D5CDD505-2E9C-101B-9397-08002B2CF9AE}" pid="9" name="Applications">
    <vt:lpwstr/>
  </property>
  <property fmtid="{D5CDD505-2E9C-101B-9397-08002B2CF9AE}" pid="10" name="CampaignTags">
    <vt:lpwstr/>
  </property>
  <property fmtid="{D5CDD505-2E9C-101B-9397-08002B2CF9AE}" pid="11" name="ScenarioTags">
    <vt:lpwstr/>
  </property>
</Properties>
</file>