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5" r:id="rId5"/>
    <p:sldMasterId id="2147483697" r:id="rId6"/>
    <p:sldMasterId id="2147483709" r:id="rId7"/>
    <p:sldMasterId id="2147483721" r:id="rId8"/>
    <p:sldMasterId id="2147483733" r:id="rId9"/>
    <p:sldMasterId id="2147483745" r:id="rId10"/>
    <p:sldMasterId id="2147483757" r:id="rId11"/>
    <p:sldMasterId id="2147483769" r:id="rId12"/>
    <p:sldMasterId id="2147483784" r:id="rId13"/>
    <p:sldMasterId id="2147483799" r:id="rId14"/>
    <p:sldMasterId id="2147483814" r:id="rId15"/>
    <p:sldMasterId id="2147483829" r:id="rId16"/>
    <p:sldMasterId id="2147483841" r:id="rId17"/>
    <p:sldMasterId id="2147483853" r:id="rId18"/>
  </p:sldMasterIdLst>
  <p:notesMasterIdLst>
    <p:notesMasterId r:id="rId27"/>
  </p:notesMasterIdLst>
  <p:sldIdLst>
    <p:sldId id="256" r:id="rId19"/>
    <p:sldId id="288" r:id="rId20"/>
    <p:sldId id="289" r:id="rId21"/>
    <p:sldId id="290" r:id="rId22"/>
    <p:sldId id="291" r:id="rId23"/>
    <p:sldId id="258" r:id="rId24"/>
    <p:sldId id="292" r:id="rId25"/>
    <p:sldId id="293" r:id="rId26"/>
    <p:sldId id="294" r:id="rId28"/>
    <p:sldId id="286" r:id="rId29"/>
    <p:sldId id="287" r:id="rId30"/>
    <p:sldId id="259" r:id="rId31"/>
    <p:sldId id="260" r:id="rId32"/>
    <p:sldId id="262" r:id="rId33"/>
    <p:sldId id="263" r:id="rId34"/>
    <p:sldId id="264" r:id="rId35"/>
    <p:sldId id="265" r:id="rId36"/>
    <p:sldId id="266" r:id="rId37"/>
    <p:sldId id="267" r:id="rId38"/>
    <p:sldId id="268" r:id="rId39"/>
    <p:sldId id="269" r:id="rId40"/>
    <p:sldId id="270" r:id="rId41"/>
    <p:sldId id="271" r:id="rId42"/>
    <p:sldId id="272" r:id="rId43"/>
    <p:sldId id="273" r:id="rId44"/>
    <p:sldId id="274" r:id="rId45"/>
    <p:sldId id="275" r:id="rId46"/>
    <p:sldId id="276" r:id="rId47"/>
    <p:sldId id="277" r:id="rId48"/>
    <p:sldId id="278" r:id="rId49"/>
    <p:sldId id="279" r:id="rId50"/>
    <p:sldId id="280" r:id="rId51"/>
    <p:sldId id="281" r:id="rId52"/>
    <p:sldId id="282" r:id="rId53"/>
    <p:sldId id="283" r:id="rId54"/>
    <p:sldId id="284" r:id="rId55"/>
    <p:sldId id="285" r:id="rId56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CC"/>
    <a:srgbClr val="009900"/>
    <a:srgbClr val="FFFFCC"/>
    <a:srgbClr val="FF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94" d="100"/>
          <a:sy n="94" d="100"/>
        </p:scale>
        <p:origin x="-8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9" Type="http://schemas.openxmlformats.org/officeDocument/2006/relationships/tableStyles" Target="tableStyles.xml"/><Relationship Id="rId58" Type="http://schemas.openxmlformats.org/officeDocument/2006/relationships/viewProps" Target="viewProps.xml"/><Relationship Id="rId57" Type="http://schemas.openxmlformats.org/officeDocument/2006/relationships/presProps" Target="presProps.xml"/><Relationship Id="rId56" Type="http://schemas.openxmlformats.org/officeDocument/2006/relationships/slide" Target="slides/slide37.xml"/><Relationship Id="rId55" Type="http://schemas.openxmlformats.org/officeDocument/2006/relationships/slide" Target="slides/slide36.xml"/><Relationship Id="rId54" Type="http://schemas.openxmlformats.org/officeDocument/2006/relationships/slide" Target="slides/slide35.xml"/><Relationship Id="rId53" Type="http://schemas.openxmlformats.org/officeDocument/2006/relationships/slide" Target="slides/slide34.xml"/><Relationship Id="rId52" Type="http://schemas.openxmlformats.org/officeDocument/2006/relationships/slide" Target="slides/slide33.xml"/><Relationship Id="rId51" Type="http://schemas.openxmlformats.org/officeDocument/2006/relationships/slide" Target="slides/slide32.xml"/><Relationship Id="rId50" Type="http://schemas.openxmlformats.org/officeDocument/2006/relationships/slide" Target="slides/slide31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30.xml"/><Relationship Id="rId48" Type="http://schemas.openxmlformats.org/officeDocument/2006/relationships/slide" Target="slides/slide29.xml"/><Relationship Id="rId47" Type="http://schemas.openxmlformats.org/officeDocument/2006/relationships/slide" Target="slides/slide28.xml"/><Relationship Id="rId46" Type="http://schemas.openxmlformats.org/officeDocument/2006/relationships/slide" Target="slides/slide27.xml"/><Relationship Id="rId45" Type="http://schemas.openxmlformats.org/officeDocument/2006/relationships/slide" Target="slides/slide26.xml"/><Relationship Id="rId44" Type="http://schemas.openxmlformats.org/officeDocument/2006/relationships/slide" Target="slides/slide25.xml"/><Relationship Id="rId43" Type="http://schemas.openxmlformats.org/officeDocument/2006/relationships/slide" Target="slides/slide24.xml"/><Relationship Id="rId42" Type="http://schemas.openxmlformats.org/officeDocument/2006/relationships/slide" Target="slides/slide23.xml"/><Relationship Id="rId41" Type="http://schemas.openxmlformats.org/officeDocument/2006/relationships/slide" Target="slides/slide22.xml"/><Relationship Id="rId40" Type="http://schemas.openxmlformats.org/officeDocument/2006/relationships/slide" Target="slides/slide21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20.xml"/><Relationship Id="rId38" Type="http://schemas.openxmlformats.org/officeDocument/2006/relationships/slide" Target="slides/slide19.xml"/><Relationship Id="rId37" Type="http://schemas.openxmlformats.org/officeDocument/2006/relationships/slide" Target="slides/slide18.xml"/><Relationship Id="rId36" Type="http://schemas.openxmlformats.org/officeDocument/2006/relationships/slide" Target="slides/slide17.xml"/><Relationship Id="rId35" Type="http://schemas.openxmlformats.org/officeDocument/2006/relationships/slide" Target="slides/slide16.xml"/><Relationship Id="rId34" Type="http://schemas.openxmlformats.org/officeDocument/2006/relationships/slide" Target="slides/slide15.xml"/><Relationship Id="rId33" Type="http://schemas.openxmlformats.org/officeDocument/2006/relationships/slide" Target="slides/slide14.xml"/><Relationship Id="rId32" Type="http://schemas.openxmlformats.org/officeDocument/2006/relationships/slide" Target="slides/slide13.xml"/><Relationship Id="rId31" Type="http://schemas.openxmlformats.org/officeDocument/2006/relationships/slide" Target="slides/slide12.xml"/><Relationship Id="rId30" Type="http://schemas.openxmlformats.org/officeDocument/2006/relationships/slide" Target="slides/slide1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0.xml"/><Relationship Id="rId28" Type="http://schemas.openxmlformats.org/officeDocument/2006/relationships/slide" Target="slides/slide9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8.xml"/><Relationship Id="rId25" Type="http://schemas.openxmlformats.org/officeDocument/2006/relationships/slide" Target="slides/slide7.xml"/><Relationship Id="rId24" Type="http://schemas.openxmlformats.org/officeDocument/2006/relationships/slide" Target="slides/slide6.xml"/><Relationship Id="rId23" Type="http://schemas.openxmlformats.org/officeDocument/2006/relationships/slide" Target="slides/slide5.xml"/><Relationship Id="rId22" Type="http://schemas.openxmlformats.org/officeDocument/2006/relationships/slide" Target="slides/slide4.xml"/><Relationship Id="rId21" Type="http://schemas.openxmlformats.org/officeDocument/2006/relationships/slide" Target="slides/slide3.xml"/><Relationship Id="rId20" Type="http://schemas.openxmlformats.org/officeDocument/2006/relationships/slide" Target="slides/slide2.xml"/><Relationship Id="rId2" Type="http://schemas.openxmlformats.org/officeDocument/2006/relationships/theme" Target="theme/theme1.xml"/><Relationship Id="rId19" Type="http://schemas.openxmlformats.org/officeDocument/2006/relationships/slide" Target="slides/slide1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076869-CBC4-4C33-8DA2-DCAB45E2312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E40AA69F-DEF7-4CFA-82DA-E9B1793F7AEE}">
      <dgm:prSet custT="1"/>
      <dgm:spPr>
        <a:gradFill rotWithShape="0">
          <a:gsLst>
            <a:gs pos="77000">
              <a:schemeClr val="bg1"/>
            </a:gs>
            <a:gs pos="100000">
              <a:srgbClr val="FFFF00"/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ru-RU" alt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latin typeface="Arial" panose="020B0604020202020204" pitchFamily="34" charset="0"/>
            </a:rPr>
            <a:t>4. </a:t>
          </a:r>
          <a:r>
            <a:rPr kumimoji="0" lang="ru-RU" altLang="ru-RU" sz="2800" b="1" i="0" u="sng" strike="noStrike" cap="none" normalizeH="0" baseline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latin typeface="Arial" panose="020B0604020202020204" pitchFamily="34" charset="0"/>
            </a:rPr>
            <a:t>Взаимное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ru-RU" altLang="ru-RU" sz="2800" b="1" i="0" u="sng" strike="noStrike" cap="none" normalizeH="0" baseline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latin typeface="Arial" panose="020B0604020202020204" pitchFamily="34" charset="0"/>
            </a:rPr>
            <a:t> расположение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ru-RU" altLang="ru-RU" sz="2800" b="1" i="0" u="sng" strike="noStrike" cap="none" normalizeH="0" baseline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latin typeface="Arial" panose="020B0604020202020204" pitchFamily="34" charset="0"/>
            </a:rPr>
            <a:t> прямой 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ru-RU" altLang="ru-RU" sz="2800" b="1" i="0" u="sng" strike="noStrike" cap="none" normalizeH="0" baseline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latin typeface="Arial" panose="020B0604020202020204" pitchFamily="34" charset="0"/>
            </a:rPr>
            <a:t> плоскости</a:t>
          </a:r>
        </a:p>
      </dgm:t>
    </dgm:pt>
    <dgm:pt modelId="{4508B446-D23F-42E8-AB9D-97D9CEF75B5C}" cxnId="{8B16D549-8AB6-4E3D-829B-D1BE8AF67615}" type="parTrans">
      <dgm:prSet/>
      <dgm:spPr/>
      <dgm:t>
        <a:bodyPr/>
        <a:lstStyle/>
        <a:p>
          <a:endParaRPr lang="ru-RU"/>
        </a:p>
      </dgm:t>
    </dgm:pt>
    <dgm:pt modelId="{23820BBF-2632-407C-8EE7-032A60CAF2ED}" cxnId="{8B16D549-8AB6-4E3D-829B-D1BE8AF67615}" type="sibTrans">
      <dgm:prSet/>
      <dgm:spPr/>
      <dgm:t>
        <a:bodyPr/>
        <a:lstStyle/>
        <a:p>
          <a:endParaRPr lang="ru-RU"/>
        </a:p>
      </dgm:t>
    </dgm:pt>
    <dgm:pt modelId="{79B80F96-3B81-47FD-BE67-D7EE525E5106}">
      <dgm:prSet custT="1"/>
      <dgm:spPr>
        <a:gradFill rotWithShape="0">
          <a:gsLst>
            <a:gs pos="77000">
              <a:schemeClr val="bg1"/>
            </a:gs>
            <a:gs pos="100000">
              <a:srgbClr val="FFFF00"/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Прямая лежит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в плоскости.</a:t>
          </a:r>
        </a:p>
      </dgm:t>
    </dgm:pt>
    <dgm:pt modelId="{09243189-15D2-457A-878D-1DF6CA8702D3}" cxnId="{2968D5C3-4A46-4A8B-9DFE-4E18EC5D58A7}" type="parTrans">
      <dgm:prSet/>
      <dgm:spPr/>
      <dgm:t>
        <a:bodyPr/>
        <a:lstStyle/>
        <a:p>
          <a:endParaRPr lang="ru-RU"/>
        </a:p>
      </dgm:t>
    </dgm:pt>
    <dgm:pt modelId="{3DF128CF-6A44-4790-A782-65560F654103}" cxnId="{2968D5C3-4A46-4A8B-9DFE-4E18EC5D58A7}" type="sibTrans">
      <dgm:prSet/>
      <dgm:spPr/>
      <dgm:t>
        <a:bodyPr/>
        <a:lstStyle/>
        <a:p>
          <a:endParaRPr lang="ru-RU"/>
        </a:p>
      </dgm:t>
    </dgm:pt>
    <dgm:pt modelId="{196BA9EE-5225-4914-8959-14E4D05D7F8A}">
      <dgm:prSet custT="1"/>
      <dgm:spPr>
        <a:gradFill rotWithShape="0">
          <a:gsLst>
            <a:gs pos="77000">
              <a:schemeClr val="bg1"/>
            </a:gs>
            <a:gs pos="100000">
              <a:srgbClr val="FFFF00"/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Прямая и плоскость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имеют только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одну общую точку,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т.е. пересекаются.</a:t>
          </a:r>
        </a:p>
      </dgm:t>
    </dgm:pt>
    <dgm:pt modelId="{E82EAD69-90CE-4893-B07F-E9C69EA0D6F4}" cxnId="{4A39217A-A861-4E75-9DE5-1EE5FA6C86BD}" type="parTrans">
      <dgm:prSet/>
      <dgm:spPr/>
      <dgm:t>
        <a:bodyPr/>
        <a:lstStyle/>
        <a:p>
          <a:endParaRPr lang="ru-RU"/>
        </a:p>
      </dgm:t>
    </dgm:pt>
    <dgm:pt modelId="{C82C168C-8027-4025-BBC7-ABBB9BBAFD5B}" cxnId="{4A39217A-A861-4E75-9DE5-1EE5FA6C86BD}" type="sibTrans">
      <dgm:prSet/>
      <dgm:spPr/>
      <dgm:t>
        <a:bodyPr/>
        <a:lstStyle/>
        <a:p>
          <a:endParaRPr lang="ru-RU"/>
        </a:p>
      </dgm:t>
    </dgm:pt>
    <dgm:pt modelId="{BDC4B770-68D7-4D97-93FB-BFC5B9AF3765}">
      <dgm:prSet custT="1"/>
      <dgm:spPr>
        <a:gradFill rotWithShape="0">
          <a:gsLst>
            <a:gs pos="77000">
              <a:schemeClr val="bg1"/>
            </a:gs>
            <a:gs pos="100000">
              <a:srgbClr val="FFFF00"/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Прямая 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плоскость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не имеют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общих точек.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endParaRPr kumimoji="0" lang="ru-RU" altLang="ru-RU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8250D9E0-D64B-44DE-8DC6-960E800D2597}" cxnId="{16CD51F4-30FF-42D4-9CA3-E61F20CA64D6}" type="parTrans">
      <dgm:prSet/>
      <dgm:spPr/>
      <dgm:t>
        <a:bodyPr/>
        <a:lstStyle/>
        <a:p>
          <a:endParaRPr lang="ru-RU"/>
        </a:p>
      </dgm:t>
    </dgm:pt>
    <dgm:pt modelId="{FE27D331-B61F-47D4-92D9-A28A65B24010}" cxnId="{16CD51F4-30FF-42D4-9CA3-E61F20CA64D6}" type="sibTrans">
      <dgm:prSet/>
      <dgm:spPr/>
      <dgm:t>
        <a:bodyPr/>
        <a:lstStyle/>
        <a:p>
          <a:endParaRPr lang="ru-RU"/>
        </a:p>
      </dgm:t>
    </dgm:pt>
    <dgm:pt modelId="{DA09E90F-C846-4A6E-BE31-95CF86F08698}" type="pres">
      <dgm:prSet presAssocID="{7E076869-CBC4-4C33-8DA2-DCAB45E2312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D5D4DEE-44BF-4B51-9D8E-1CBBDB59AEE4}" type="pres">
      <dgm:prSet presAssocID="{E40AA69F-DEF7-4CFA-82DA-E9B1793F7AEE}" presName="hierRoot1" presStyleCnt="0">
        <dgm:presLayoutVars>
          <dgm:hierBranch/>
        </dgm:presLayoutVars>
      </dgm:prSet>
      <dgm:spPr/>
    </dgm:pt>
    <dgm:pt modelId="{487E74C5-514E-4095-BF0B-28D0A18C3C2D}" type="pres">
      <dgm:prSet presAssocID="{E40AA69F-DEF7-4CFA-82DA-E9B1793F7AEE}" presName="rootComposite1" presStyleCnt="0"/>
      <dgm:spPr/>
    </dgm:pt>
    <dgm:pt modelId="{69A792A8-A28A-45B3-9E47-981800DE654C}" type="pres">
      <dgm:prSet presAssocID="{E40AA69F-DEF7-4CFA-82DA-E9B1793F7AEE}" presName="rootText1" presStyleLbl="node0" presStyleIdx="0" presStyleCnt="1" custScaleX="160502" custScaleY="1702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CD3595-8872-4FDB-961F-16C5F6DD6678}" type="pres">
      <dgm:prSet presAssocID="{E40AA69F-DEF7-4CFA-82DA-E9B1793F7AE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1FA2ED4-138B-480B-B8F3-478C4989EB35}" type="pres">
      <dgm:prSet presAssocID="{E40AA69F-DEF7-4CFA-82DA-E9B1793F7AEE}" presName="hierChild2" presStyleCnt="0"/>
      <dgm:spPr/>
    </dgm:pt>
    <dgm:pt modelId="{D521782A-8422-4298-8939-32DF2C93C8DD}" type="pres">
      <dgm:prSet presAssocID="{09243189-15D2-457A-878D-1DF6CA8702D3}" presName="Name35" presStyleLbl="parChTrans1D2" presStyleIdx="0" presStyleCnt="3"/>
      <dgm:spPr/>
      <dgm:t>
        <a:bodyPr/>
        <a:lstStyle/>
        <a:p>
          <a:endParaRPr lang="ru-RU"/>
        </a:p>
      </dgm:t>
    </dgm:pt>
    <dgm:pt modelId="{1B259AC4-59A6-4000-9BF4-4B9D9A8670BF}" type="pres">
      <dgm:prSet presAssocID="{79B80F96-3B81-47FD-BE67-D7EE525E5106}" presName="hierRoot2" presStyleCnt="0">
        <dgm:presLayoutVars>
          <dgm:hierBranch/>
        </dgm:presLayoutVars>
      </dgm:prSet>
      <dgm:spPr/>
    </dgm:pt>
    <dgm:pt modelId="{54CA8275-9F1A-43E2-AF87-0D07C594987A}" type="pres">
      <dgm:prSet presAssocID="{79B80F96-3B81-47FD-BE67-D7EE525E5106}" presName="rootComposite" presStyleCnt="0"/>
      <dgm:spPr/>
    </dgm:pt>
    <dgm:pt modelId="{CF88C425-A13F-4903-AECE-1EF83B12BB8A}" type="pres">
      <dgm:prSet presAssocID="{79B80F96-3B81-47FD-BE67-D7EE525E5106}" presName="rootText" presStyleLbl="node2" presStyleIdx="0" presStyleCnt="3" custScaleX="78918" custLinFactNeighborX="-545" custLinFactNeighborY="48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CEF942-287C-41E9-BB15-C7C1A27BE3E6}" type="pres">
      <dgm:prSet presAssocID="{79B80F96-3B81-47FD-BE67-D7EE525E5106}" presName="rootConnector" presStyleLbl="node2" presStyleIdx="0" presStyleCnt="3"/>
      <dgm:spPr/>
      <dgm:t>
        <a:bodyPr/>
        <a:lstStyle/>
        <a:p>
          <a:endParaRPr lang="ru-RU"/>
        </a:p>
      </dgm:t>
    </dgm:pt>
    <dgm:pt modelId="{FB267C8C-B79E-46EE-BF7F-97FD4DC3F1EF}" type="pres">
      <dgm:prSet presAssocID="{79B80F96-3B81-47FD-BE67-D7EE525E5106}" presName="hierChild4" presStyleCnt="0"/>
      <dgm:spPr/>
    </dgm:pt>
    <dgm:pt modelId="{62ECEC7B-CC87-47B4-9B7F-DCA16E31D8EA}" type="pres">
      <dgm:prSet presAssocID="{79B80F96-3B81-47FD-BE67-D7EE525E5106}" presName="hierChild5" presStyleCnt="0"/>
      <dgm:spPr/>
    </dgm:pt>
    <dgm:pt modelId="{BE04C853-046F-46C4-A961-2F7FE329A689}" type="pres">
      <dgm:prSet presAssocID="{E82EAD69-90CE-4893-B07F-E9C69EA0D6F4}" presName="Name35" presStyleLbl="parChTrans1D2" presStyleIdx="1" presStyleCnt="3"/>
      <dgm:spPr/>
      <dgm:t>
        <a:bodyPr/>
        <a:lstStyle/>
        <a:p>
          <a:endParaRPr lang="ru-RU"/>
        </a:p>
      </dgm:t>
    </dgm:pt>
    <dgm:pt modelId="{D5D91290-C88D-46D6-9627-9535FB19AE29}" type="pres">
      <dgm:prSet presAssocID="{196BA9EE-5225-4914-8959-14E4D05D7F8A}" presName="hierRoot2" presStyleCnt="0">
        <dgm:presLayoutVars>
          <dgm:hierBranch/>
        </dgm:presLayoutVars>
      </dgm:prSet>
      <dgm:spPr/>
    </dgm:pt>
    <dgm:pt modelId="{0DC18310-056D-490C-878E-C5ED54F28B1D}" type="pres">
      <dgm:prSet presAssocID="{196BA9EE-5225-4914-8959-14E4D05D7F8A}" presName="rootComposite" presStyleCnt="0"/>
      <dgm:spPr/>
    </dgm:pt>
    <dgm:pt modelId="{65BB2D69-0E8F-499C-9B3E-B3F9F6053A4E}" type="pres">
      <dgm:prSet presAssocID="{196BA9EE-5225-4914-8959-14E4D05D7F8A}" presName="rootText" presStyleLbl="node2" presStyleIdx="1" presStyleCnt="3" custLinFactNeighborX="368" custLinFactNeighborY="168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D67BAA-92B4-4DF2-B9D5-25BBA5B6B7D2}" type="pres">
      <dgm:prSet presAssocID="{196BA9EE-5225-4914-8959-14E4D05D7F8A}" presName="rootConnector" presStyleLbl="node2" presStyleIdx="1" presStyleCnt="3"/>
      <dgm:spPr/>
      <dgm:t>
        <a:bodyPr/>
        <a:lstStyle/>
        <a:p>
          <a:endParaRPr lang="ru-RU"/>
        </a:p>
      </dgm:t>
    </dgm:pt>
    <dgm:pt modelId="{E326B76B-504D-4A8B-8B8C-613BE69E8F33}" type="pres">
      <dgm:prSet presAssocID="{196BA9EE-5225-4914-8959-14E4D05D7F8A}" presName="hierChild4" presStyleCnt="0"/>
      <dgm:spPr/>
    </dgm:pt>
    <dgm:pt modelId="{B44D4F76-708C-4DBC-9C5B-C18F08931C7D}" type="pres">
      <dgm:prSet presAssocID="{196BA9EE-5225-4914-8959-14E4D05D7F8A}" presName="hierChild5" presStyleCnt="0"/>
      <dgm:spPr/>
    </dgm:pt>
    <dgm:pt modelId="{08A3F7DA-125B-4C84-88FD-C059EF23A1CF}" type="pres">
      <dgm:prSet presAssocID="{8250D9E0-D64B-44DE-8DC6-960E800D2597}" presName="Name35" presStyleLbl="parChTrans1D2" presStyleIdx="2" presStyleCnt="3"/>
      <dgm:spPr/>
      <dgm:t>
        <a:bodyPr/>
        <a:lstStyle/>
        <a:p>
          <a:endParaRPr lang="ru-RU"/>
        </a:p>
      </dgm:t>
    </dgm:pt>
    <dgm:pt modelId="{6122B3CC-99A3-4D8D-B2F7-7676AE336DCA}" type="pres">
      <dgm:prSet presAssocID="{BDC4B770-68D7-4D97-93FB-BFC5B9AF3765}" presName="hierRoot2" presStyleCnt="0">
        <dgm:presLayoutVars>
          <dgm:hierBranch/>
        </dgm:presLayoutVars>
      </dgm:prSet>
      <dgm:spPr/>
    </dgm:pt>
    <dgm:pt modelId="{71E1188C-4C56-469C-A646-74C6514B211B}" type="pres">
      <dgm:prSet presAssocID="{BDC4B770-68D7-4D97-93FB-BFC5B9AF3765}" presName="rootComposite" presStyleCnt="0"/>
      <dgm:spPr/>
    </dgm:pt>
    <dgm:pt modelId="{18BE8430-8D96-4E43-A031-D9A9B84934A7}" type="pres">
      <dgm:prSet presAssocID="{BDC4B770-68D7-4D97-93FB-BFC5B9AF376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80C3A3-1A4E-425F-B580-CB4929CB0E6C}" type="pres">
      <dgm:prSet presAssocID="{BDC4B770-68D7-4D97-93FB-BFC5B9AF3765}" presName="rootConnector" presStyleLbl="node2" presStyleIdx="2" presStyleCnt="3"/>
      <dgm:spPr/>
      <dgm:t>
        <a:bodyPr/>
        <a:lstStyle/>
        <a:p>
          <a:endParaRPr lang="ru-RU"/>
        </a:p>
      </dgm:t>
    </dgm:pt>
    <dgm:pt modelId="{526BDCDC-3773-4CE0-9E40-EE0B4D7E0FE6}" type="pres">
      <dgm:prSet presAssocID="{BDC4B770-68D7-4D97-93FB-BFC5B9AF3765}" presName="hierChild4" presStyleCnt="0"/>
      <dgm:spPr/>
    </dgm:pt>
    <dgm:pt modelId="{42834BA5-28C1-44DB-A06C-5E554FB38AFE}" type="pres">
      <dgm:prSet presAssocID="{BDC4B770-68D7-4D97-93FB-BFC5B9AF3765}" presName="hierChild5" presStyleCnt="0"/>
      <dgm:spPr/>
    </dgm:pt>
    <dgm:pt modelId="{BC197BF0-9AD0-485C-AFBA-CD3197E570C1}" type="pres">
      <dgm:prSet presAssocID="{E40AA69F-DEF7-4CFA-82DA-E9B1793F7AEE}" presName="hierChild3" presStyleCnt="0"/>
      <dgm:spPr/>
    </dgm:pt>
  </dgm:ptLst>
  <dgm:cxnLst>
    <dgm:cxn modelId="{6EC9F93C-48FB-4E96-8A94-A57837B8CBD4}" type="presOf" srcId="{8250D9E0-D64B-44DE-8DC6-960E800D2597}" destId="{08A3F7DA-125B-4C84-88FD-C059EF23A1CF}" srcOrd="0" destOrd="0" presId="urn:microsoft.com/office/officeart/2005/8/layout/orgChart1"/>
    <dgm:cxn modelId="{16CD51F4-30FF-42D4-9CA3-E61F20CA64D6}" srcId="{E40AA69F-DEF7-4CFA-82DA-E9B1793F7AEE}" destId="{BDC4B770-68D7-4D97-93FB-BFC5B9AF3765}" srcOrd="2" destOrd="0" parTransId="{8250D9E0-D64B-44DE-8DC6-960E800D2597}" sibTransId="{FE27D331-B61F-47D4-92D9-A28A65B24010}"/>
    <dgm:cxn modelId="{8455D76E-FD94-4B91-88B3-15CA51E546A4}" type="presOf" srcId="{79B80F96-3B81-47FD-BE67-D7EE525E5106}" destId="{CF88C425-A13F-4903-AECE-1EF83B12BB8A}" srcOrd="0" destOrd="0" presId="urn:microsoft.com/office/officeart/2005/8/layout/orgChart1"/>
    <dgm:cxn modelId="{552E66D9-F0AF-4B00-97CD-D1A3BB4C3FC6}" type="presOf" srcId="{E40AA69F-DEF7-4CFA-82DA-E9B1793F7AEE}" destId="{47CD3595-8872-4FDB-961F-16C5F6DD6678}" srcOrd="1" destOrd="0" presId="urn:microsoft.com/office/officeart/2005/8/layout/orgChart1"/>
    <dgm:cxn modelId="{6F420343-FD4D-4D6F-9B50-A74321D4C001}" type="presOf" srcId="{BDC4B770-68D7-4D97-93FB-BFC5B9AF3765}" destId="{18BE8430-8D96-4E43-A031-D9A9B84934A7}" srcOrd="0" destOrd="0" presId="urn:microsoft.com/office/officeart/2005/8/layout/orgChart1"/>
    <dgm:cxn modelId="{B444F23A-66F9-4DA2-B21B-97B01ED2C0CC}" type="presOf" srcId="{79B80F96-3B81-47FD-BE67-D7EE525E5106}" destId="{90CEF942-287C-41E9-BB15-C7C1A27BE3E6}" srcOrd="1" destOrd="0" presId="urn:microsoft.com/office/officeart/2005/8/layout/orgChart1"/>
    <dgm:cxn modelId="{8B16D549-8AB6-4E3D-829B-D1BE8AF67615}" srcId="{7E076869-CBC4-4C33-8DA2-DCAB45E23128}" destId="{E40AA69F-DEF7-4CFA-82DA-E9B1793F7AEE}" srcOrd="0" destOrd="0" parTransId="{4508B446-D23F-42E8-AB9D-97D9CEF75B5C}" sibTransId="{23820BBF-2632-407C-8EE7-032A60CAF2ED}"/>
    <dgm:cxn modelId="{65A8E6BB-D1E0-4648-B063-6F8A739C1FC7}" type="presOf" srcId="{09243189-15D2-457A-878D-1DF6CA8702D3}" destId="{D521782A-8422-4298-8939-32DF2C93C8DD}" srcOrd="0" destOrd="0" presId="urn:microsoft.com/office/officeart/2005/8/layout/orgChart1"/>
    <dgm:cxn modelId="{4A39217A-A861-4E75-9DE5-1EE5FA6C86BD}" srcId="{E40AA69F-DEF7-4CFA-82DA-E9B1793F7AEE}" destId="{196BA9EE-5225-4914-8959-14E4D05D7F8A}" srcOrd="1" destOrd="0" parTransId="{E82EAD69-90CE-4893-B07F-E9C69EA0D6F4}" sibTransId="{C82C168C-8027-4025-BBC7-ABBB9BBAFD5B}"/>
    <dgm:cxn modelId="{8EEA50A1-DE96-42F1-97C1-5BD736066E28}" type="presOf" srcId="{E40AA69F-DEF7-4CFA-82DA-E9B1793F7AEE}" destId="{69A792A8-A28A-45B3-9E47-981800DE654C}" srcOrd="0" destOrd="0" presId="urn:microsoft.com/office/officeart/2005/8/layout/orgChart1"/>
    <dgm:cxn modelId="{2968D5C3-4A46-4A8B-9DFE-4E18EC5D58A7}" srcId="{E40AA69F-DEF7-4CFA-82DA-E9B1793F7AEE}" destId="{79B80F96-3B81-47FD-BE67-D7EE525E5106}" srcOrd="0" destOrd="0" parTransId="{09243189-15D2-457A-878D-1DF6CA8702D3}" sibTransId="{3DF128CF-6A44-4790-A782-65560F654103}"/>
    <dgm:cxn modelId="{702BB76B-DAF3-410C-AC1F-BAB649913910}" type="presOf" srcId="{7E076869-CBC4-4C33-8DA2-DCAB45E23128}" destId="{DA09E90F-C846-4A6E-BE31-95CF86F08698}" srcOrd="0" destOrd="0" presId="urn:microsoft.com/office/officeart/2005/8/layout/orgChart1"/>
    <dgm:cxn modelId="{3997C447-C045-48CD-A149-B96101DC0B29}" type="presOf" srcId="{196BA9EE-5225-4914-8959-14E4D05D7F8A}" destId="{ACD67BAA-92B4-4DF2-B9D5-25BBA5B6B7D2}" srcOrd="1" destOrd="0" presId="urn:microsoft.com/office/officeart/2005/8/layout/orgChart1"/>
    <dgm:cxn modelId="{58A339F6-6832-4D05-A5BE-9DE33D5508C6}" type="presOf" srcId="{196BA9EE-5225-4914-8959-14E4D05D7F8A}" destId="{65BB2D69-0E8F-499C-9B3E-B3F9F6053A4E}" srcOrd="0" destOrd="0" presId="urn:microsoft.com/office/officeart/2005/8/layout/orgChart1"/>
    <dgm:cxn modelId="{563FA6EE-87DC-4B60-A395-A1AD0BDCDEF1}" type="presOf" srcId="{E82EAD69-90CE-4893-B07F-E9C69EA0D6F4}" destId="{BE04C853-046F-46C4-A961-2F7FE329A689}" srcOrd="0" destOrd="0" presId="urn:microsoft.com/office/officeart/2005/8/layout/orgChart1"/>
    <dgm:cxn modelId="{8F5A296B-4A20-442E-A9F6-31FE2AE4B49E}" type="presOf" srcId="{BDC4B770-68D7-4D97-93FB-BFC5B9AF3765}" destId="{F880C3A3-1A4E-425F-B580-CB4929CB0E6C}" srcOrd="1" destOrd="0" presId="urn:microsoft.com/office/officeart/2005/8/layout/orgChart1"/>
    <dgm:cxn modelId="{D114458E-CFE6-4A0E-8B8A-26BE918CE380}" type="presParOf" srcId="{DA09E90F-C846-4A6E-BE31-95CF86F08698}" destId="{AD5D4DEE-44BF-4B51-9D8E-1CBBDB59AEE4}" srcOrd="0" destOrd="0" presId="urn:microsoft.com/office/officeart/2005/8/layout/orgChart1"/>
    <dgm:cxn modelId="{AD8D282A-9ABA-404F-9E9E-06558E0D9048}" type="presParOf" srcId="{AD5D4DEE-44BF-4B51-9D8E-1CBBDB59AEE4}" destId="{487E74C5-514E-4095-BF0B-28D0A18C3C2D}" srcOrd="0" destOrd="0" presId="urn:microsoft.com/office/officeart/2005/8/layout/orgChart1"/>
    <dgm:cxn modelId="{1E11BC2E-B105-48BF-AB3C-1EC616A82AE7}" type="presParOf" srcId="{487E74C5-514E-4095-BF0B-28D0A18C3C2D}" destId="{69A792A8-A28A-45B3-9E47-981800DE654C}" srcOrd="0" destOrd="0" presId="urn:microsoft.com/office/officeart/2005/8/layout/orgChart1"/>
    <dgm:cxn modelId="{44EA258D-1691-4E95-A7F0-531919FDA706}" type="presParOf" srcId="{487E74C5-514E-4095-BF0B-28D0A18C3C2D}" destId="{47CD3595-8872-4FDB-961F-16C5F6DD6678}" srcOrd="1" destOrd="0" presId="urn:microsoft.com/office/officeart/2005/8/layout/orgChart1"/>
    <dgm:cxn modelId="{546DC479-CD9B-49DE-9ABB-3386B017D0FE}" type="presParOf" srcId="{AD5D4DEE-44BF-4B51-9D8E-1CBBDB59AEE4}" destId="{11FA2ED4-138B-480B-B8F3-478C4989EB35}" srcOrd="1" destOrd="0" presId="urn:microsoft.com/office/officeart/2005/8/layout/orgChart1"/>
    <dgm:cxn modelId="{1588D3B3-EAE5-495B-A554-035BC90663BE}" type="presParOf" srcId="{11FA2ED4-138B-480B-B8F3-478C4989EB35}" destId="{D521782A-8422-4298-8939-32DF2C93C8DD}" srcOrd="0" destOrd="0" presId="urn:microsoft.com/office/officeart/2005/8/layout/orgChart1"/>
    <dgm:cxn modelId="{7F6114E2-BCA7-4917-B3F5-C839871BDA4C}" type="presParOf" srcId="{11FA2ED4-138B-480B-B8F3-478C4989EB35}" destId="{1B259AC4-59A6-4000-9BF4-4B9D9A8670BF}" srcOrd="1" destOrd="0" presId="urn:microsoft.com/office/officeart/2005/8/layout/orgChart1"/>
    <dgm:cxn modelId="{37F95D0D-A545-44F9-8FC3-DD14F5D7A7F3}" type="presParOf" srcId="{1B259AC4-59A6-4000-9BF4-4B9D9A8670BF}" destId="{54CA8275-9F1A-43E2-AF87-0D07C594987A}" srcOrd="0" destOrd="0" presId="urn:microsoft.com/office/officeart/2005/8/layout/orgChart1"/>
    <dgm:cxn modelId="{A997655B-E830-4B52-9056-F3F932AE6CAB}" type="presParOf" srcId="{54CA8275-9F1A-43E2-AF87-0D07C594987A}" destId="{CF88C425-A13F-4903-AECE-1EF83B12BB8A}" srcOrd="0" destOrd="0" presId="urn:microsoft.com/office/officeart/2005/8/layout/orgChart1"/>
    <dgm:cxn modelId="{C3D2E0D2-774E-44A7-ABEA-BA71B5330C44}" type="presParOf" srcId="{54CA8275-9F1A-43E2-AF87-0D07C594987A}" destId="{90CEF942-287C-41E9-BB15-C7C1A27BE3E6}" srcOrd="1" destOrd="0" presId="urn:microsoft.com/office/officeart/2005/8/layout/orgChart1"/>
    <dgm:cxn modelId="{D04DC425-B412-4A7A-9FAD-BF5B9559C534}" type="presParOf" srcId="{1B259AC4-59A6-4000-9BF4-4B9D9A8670BF}" destId="{FB267C8C-B79E-46EE-BF7F-97FD4DC3F1EF}" srcOrd="1" destOrd="0" presId="urn:microsoft.com/office/officeart/2005/8/layout/orgChart1"/>
    <dgm:cxn modelId="{64D90A60-910B-43F3-8395-A00B6DD429F8}" type="presParOf" srcId="{1B259AC4-59A6-4000-9BF4-4B9D9A8670BF}" destId="{62ECEC7B-CC87-47B4-9B7F-DCA16E31D8EA}" srcOrd="2" destOrd="0" presId="urn:microsoft.com/office/officeart/2005/8/layout/orgChart1"/>
    <dgm:cxn modelId="{E3A37CA1-1FDD-48BD-8B9E-192C9A46193F}" type="presParOf" srcId="{11FA2ED4-138B-480B-B8F3-478C4989EB35}" destId="{BE04C853-046F-46C4-A961-2F7FE329A689}" srcOrd="2" destOrd="0" presId="urn:microsoft.com/office/officeart/2005/8/layout/orgChart1"/>
    <dgm:cxn modelId="{07D72051-2315-4189-B156-3F4BB8F93D11}" type="presParOf" srcId="{11FA2ED4-138B-480B-B8F3-478C4989EB35}" destId="{D5D91290-C88D-46D6-9627-9535FB19AE29}" srcOrd="3" destOrd="0" presId="urn:microsoft.com/office/officeart/2005/8/layout/orgChart1"/>
    <dgm:cxn modelId="{52545824-565A-431E-8E36-878B0F22D5B1}" type="presParOf" srcId="{D5D91290-C88D-46D6-9627-9535FB19AE29}" destId="{0DC18310-056D-490C-878E-C5ED54F28B1D}" srcOrd="0" destOrd="0" presId="urn:microsoft.com/office/officeart/2005/8/layout/orgChart1"/>
    <dgm:cxn modelId="{C381BDDE-FCA1-4B5E-B17A-DD51E67E1804}" type="presParOf" srcId="{0DC18310-056D-490C-878E-C5ED54F28B1D}" destId="{65BB2D69-0E8F-499C-9B3E-B3F9F6053A4E}" srcOrd="0" destOrd="0" presId="urn:microsoft.com/office/officeart/2005/8/layout/orgChart1"/>
    <dgm:cxn modelId="{07A00AE3-8587-4684-BFCE-6CB140F261CD}" type="presParOf" srcId="{0DC18310-056D-490C-878E-C5ED54F28B1D}" destId="{ACD67BAA-92B4-4DF2-B9D5-25BBA5B6B7D2}" srcOrd="1" destOrd="0" presId="urn:microsoft.com/office/officeart/2005/8/layout/orgChart1"/>
    <dgm:cxn modelId="{27460ADD-EE77-4C53-915E-7BB73E0D81C6}" type="presParOf" srcId="{D5D91290-C88D-46D6-9627-9535FB19AE29}" destId="{E326B76B-504D-4A8B-8B8C-613BE69E8F33}" srcOrd="1" destOrd="0" presId="urn:microsoft.com/office/officeart/2005/8/layout/orgChart1"/>
    <dgm:cxn modelId="{63217960-91AC-4E8E-B6EF-332691744273}" type="presParOf" srcId="{D5D91290-C88D-46D6-9627-9535FB19AE29}" destId="{B44D4F76-708C-4DBC-9C5B-C18F08931C7D}" srcOrd="2" destOrd="0" presId="urn:microsoft.com/office/officeart/2005/8/layout/orgChart1"/>
    <dgm:cxn modelId="{5C1DC602-6CA2-4583-92D7-31648780DF61}" type="presParOf" srcId="{11FA2ED4-138B-480B-B8F3-478C4989EB35}" destId="{08A3F7DA-125B-4C84-88FD-C059EF23A1CF}" srcOrd="4" destOrd="0" presId="urn:microsoft.com/office/officeart/2005/8/layout/orgChart1"/>
    <dgm:cxn modelId="{05767F47-ED87-4D8B-88D9-E7F34815B2B2}" type="presParOf" srcId="{11FA2ED4-138B-480B-B8F3-478C4989EB35}" destId="{6122B3CC-99A3-4D8D-B2F7-7676AE336DCA}" srcOrd="5" destOrd="0" presId="urn:microsoft.com/office/officeart/2005/8/layout/orgChart1"/>
    <dgm:cxn modelId="{3B754318-0BE7-4669-8ABC-808015C1D9C9}" type="presParOf" srcId="{6122B3CC-99A3-4D8D-B2F7-7676AE336DCA}" destId="{71E1188C-4C56-469C-A646-74C6514B211B}" srcOrd="0" destOrd="0" presId="urn:microsoft.com/office/officeart/2005/8/layout/orgChart1"/>
    <dgm:cxn modelId="{E9E79DF0-74F6-41AC-9F3A-88F67737D534}" type="presParOf" srcId="{71E1188C-4C56-469C-A646-74C6514B211B}" destId="{18BE8430-8D96-4E43-A031-D9A9B84934A7}" srcOrd="0" destOrd="0" presId="urn:microsoft.com/office/officeart/2005/8/layout/orgChart1"/>
    <dgm:cxn modelId="{697A2F59-B780-4160-A3C5-2BAFC7E0CEC6}" type="presParOf" srcId="{71E1188C-4C56-469C-A646-74C6514B211B}" destId="{F880C3A3-1A4E-425F-B580-CB4929CB0E6C}" srcOrd="1" destOrd="0" presId="urn:microsoft.com/office/officeart/2005/8/layout/orgChart1"/>
    <dgm:cxn modelId="{8C1AF890-0665-4747-A1BD-70688C051E68}" type="presParOf" srcId="{6122B3CC-99A3-4D8D-B2F7-7676AE336DCA}" destId="{526BDCDC-3773-4CE0-9E40-EE0B4D7E0FE6}" srcOrd="1" destOrd="0" presId="urn:microsoft.com/office/officeart/2005/8/layout/orgChart1"/>
    <dgm:cxn modelId="{ACDEDD6E-B8CD-4E33-8551-EA7EA7A1877C}" type="presParOf" srcId="{6122B3CC-99A3-4D8D-B2F7-7676AE336DCA}" destId="{42834BA5-28C1-44DB-A06C-5E554FB38AFE}" srcOrd="2" destOrd="0" presId="urn:microsoft.com/office/officeart/2005/8/layout/orgChart1"/>
    <dgm:cxn modelId="{BCC66009-A8DB-469D-9BA1-6788EA1CB125}" type="presParOf" srcId="{AD5D4DEE-44BF-4B51-9D8E-1CBBDB59AEE4}" destId="{BC197BF0-9AD0-485C-AFBA-CD3197E570C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8113713" cy="5013325"/>
        <a:chOff x="0" y="0"/>
        <a:chExt cx="8113713" cy="5013325"/>
      </a:xfrm>
    </dsp:grpSpPr>
    <dsp:sp modelId="{D521782A-8422-4298-8939-32DF2C93C8DD}">
      <dsp:nvSpPr>
        <dsp:cNvPr id="5" name="Полилиния 4"/>
        <dsp:cNvSpPr/>
      </dsp:nvSpPr>
      <dsp:spPr bwMode="white">
        <a:xfrm>
          <a:off x="997635" y="2684982"/>
          <a:ext cx="3059222" cy="591669"/>
        </a:xfrm>
        <a:custGeom>
          <a:avLst/>
          <a:gdLst/>
          <a:ahLst/>
          <a:cxnLst/>
          <a:pathLst>
            <a:path w="4818" h="932">
              <a:moveTo>
                <a:pt x="4818" y="0"/>
              </a:moveTo>
              <a:lnTo>
                <a:pt x="4818" y="514"/>
              </a:lnTo>
              <a:lnTo>
                <a:pt x="0" y="514"/>
              </a:lnTo>
              <a:lnTo>
                <a:pt x="0" y="932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997635" y="2684982"/>
        <a:ext cx="3059222" cy="591669"/>
      </dsp:txXfrm>
    </dsp:sp>
    <dsp:sp modelId="{BE04C853-046F-46C4-A961-2F7FE329A689}">
      <dsp:nvSpPr>
        <dsp:cNvPr id="8" name="Полилиния 7"/>
        <dsp:cNvSpPr/>
      </dsp:nvSpPr>
      <dsp:spPr bwMode="white">
        <a:xfrm>
          <a:off x="3799654" y="2684982"/>
          <a:ext cx="257202" cy="744086"/>
        </a:xfrm>
        <a:custGeom>
          <a:avLst/>
          <a:gdLst/>
          <a:ahLst/>
          <a:cxnLst/>
          <a:pathLst>
            <a:path w="405" h="1172">
              <a:moveTo>
                <a:pt x="405" y="0"/>
              </a:moveTo>
              <a:lnTo>
                <a:pt x="405" y="754"/>
              </a:lnTo>
              <a:lnTo>
                <a:pt x="0" y="754"/>
              </a:lnTo>
              <a:lnTo>
                <a:pt x="0" y="1172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799654" y="2684982"/>
        <a:ext cx="257202" cy="744086"/>
      </dsp:txXfrm>
    </dsp:sp>
    <dsp:sp modelId="{08A3F7DA-125B-4C84-88FD-C059EF23A1CF}">
      <dsp:nvSpPr>
        <dsp:cNvPr id="11" name="Полилиния 10"/>
        <dsp:cNvSpPr/>
      </dsp:nvSpPr>
      <dsp:spPr bwMode="white">
        <a:xfrm>
          <a:off x="4056857" y="2684982"/>
          <a:ext cx="2792715" cy="530939"/>
        </a:xfrm>
        <a:custGeom>
          <a:avLst/>
          <a:gdLst/>
          <a:ahLst/>
          <a:cxnLst/>
          <a:pathLst>
            <a:path w="4398" h="836">
              <a:moveTo>
                <a:pt x="0" y="0"/>
              </a:moveTo>
              <a:lnTo>
                <a:pt x="0" y="418"/>
              </a:lnTo>
              <a:lnTo>
                <a:pt x="4398" y="418"/>
              </a:lnTo>
              <a:lnTo>
                <a:pt x="4398" y="836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056857" y="2684982"/>
        <a:ext cx="2792715" cy="530939"/>
      </dsp:txXfrm>
    </dsp:sp>
    <dsp:sp modelId="{69A792A8-A28A-45B3-9E47-981800DE654C}">
      <dsp:nvSpPr>
        <dsp:cNvPr id="3" name="Прямоугольник 2"/>
        <dsp:cNvSpPr/>
      </dsp:nvSpPr>
      <dsp:spPr bwMode="white">
        <a:xfrm>
          <a:off x="2027885" y="533262"/>
          <a:ext cx="4057944" cy="2151720"/>
        </a:xfrm>
        <a:prstGeom prst="rect">
          <a:avLst/>
        </a:prstGeom>
        <a:gradFill rotWithShape="0">
          <a:gsLst>
            <a:gs pos="77000">
              <a:schemeClr val="bg1"/>
            </a:gs>
            <a:gs pos="100000">
              <a:srgbClr val="FFFF00"/>
            </a:gs>
          </a:gsLst>
          <a:path path="shape">
            <a:fillToRect l="50000" t="50000" r="50000" b="50000"/>
          </a:path>
        </a:gra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7780" tIns="17780" rIns="17780" bIns="177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ru-RU" alt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latin typeface="Arial" panose="020B0604020202020204" pitchFamily="34" charset="0"/>
            </a:rPr>
            <a:t>4. </a:t>
          </a:r>
          <a:r>
            <a:rPr kumimoji="0" lang="ru-RU" altLang="ru-RU" sz="2800" b="1" i="0" u="sng" strike="noStrike" cap="none" normalizeH="0" baseline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latin typeface="Arial" panose="020B0604020202020204" pitchFamily="34" charset="0"/>
            </a:rPr>
            <a:t>Взаимное</a:t>
          </a:r>
          <a:endParaRPr kumimoji="0" lang="ru-RU" altLang="ru-RU" sz="2800" b="1" i="0" u="sng" strike="noStrike" cap="none" normalizeH="0" baseline="0" dirty="0" smtClean="0">
            <a:ln>
              <a:noFill/>
            </a:ln>
            <a:solidFill>
              <a:schemeClr val="accent1">
                <a:lumMod val="25000"/>
              </a:schemeClr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ru-RU" altLang="ru-RU" sz="2800" b="1" i="0" u="sng" strike="noStrike" cap="none" normalizeH="0" baseline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latin typeface="Arial" panose="020B0604020202020204" pitchFamily="34" charset="0"/>
            </a:rPr>
            <a:t> расположение</a:t>
          </a:r>
          <a:endParaRPr kumimoji="0" lang="ru-RU" altLang="ru-RU" sz="2800" b="1" i="0" u="sng" strike="noStrike" cap="none" normalizeH="0" baseline="0" dirty="0" smtClean="0">
            <a:ln>
              <a:noFill/>
            </a:ln>
            <a:solidFill>
              <a:schemeClr val="accent1">
                <a:lumMod val="25000"/>
              </a:schemeClr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ru-RU" altLang="ru-RU" sz="2800" b="1" i="0" u="sng" strike="noStrike" cap="none" normalizeH="0" baseline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latin typeface="Arial" panose="020B0604020202020204" pitchFamily="34" charset="0"/>
            </a:rPr>
            <a:t> прямой и</a:t>
          </a:r>
          <a:endParaRPr kumimoji="0" lang="ru-RU" altLang="ru-RU" sz="2800" b="1" i="0" u="sng" strike="noStrike" cap="none" normalizeH="0" baseline="0" dirty="0" smtClean="0">
            <a:ln>
              <a:noFill/>
            </a:ln>
            <a:solidFill>
              <a:schemeClr val="accent1">
                <a:lumMod val="25000"/>
              </a:schemeClr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ru-RU" altLang="ru-RU" sz="2800" b="1" i="0" u="sng" strike="noStrike" cap="none" normalizeH="0" baseline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latin typeface="Arial" panose="020B0604020202020204" pitchFamily="34" charset="0"/>
            </a:rPr>
            <a:t> плоскости</a:t>
          </a:r>
        </a:p>
      </dsp:txBody>
      <dsp:txXfrm>
        <a:off x="2027885" y="533262"/>
        <a:ext cx="4057944" cy="2151720"/>
      </dsp:txXfrm>
    </dsp:sp>
    <dsp:sp modelId="{CF88C425-A13F-4903-AECE-1EF83B12BB8A}">
      <dsp:nvSpPr>
        <dsp:cNvPr id="6" name="Прямоугольник 5"/>
        <dsp:cNvSpPr/>
      </dsp:nvSpPr>
      <dsp:spPr bwMode="white">
        <a:xfrm>
          <a:off x="0" y="3276651"/>
          <a:ext cx="1995270" cy="1264141"/>
        </a:xfrm>
        <a:prstGeom prst="rect">
          <a:avLst/>
        </a:prstGeom>
        <a:gradFill rotWithShape="0">
          <a:gsLst>
            <a:gs pos="77000">
              <a:schemeClr val="bg1"/>
            </a:gs>
            <a:gs pos="100000">
              <a:srgbClr val="FFFF00"/>
            </a:gs>
          </a:gsLst>
          <a:path path="shape">
            <a:fillToRect l="50000" t="50000" r="50000" b="50000"/>
          </a:path>
        </a:gra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1430" tIns="11430" rIns="11430" bIns="1143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Прямая лежит</a:t>
          </a:r>
          <a:endParaRPr kumimoji="0" lang="ru-RU" altLang="ru-RU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в плоскости.</a:t>
          </a:r>
        </a:p>
      </dsp:txBody>
      <dsp:txXfrm>
        <a:off x="0" y="3276651"/>
        <a:ext cx="1995270" cy="1264141"/>
      </dsp:txXfrm>
    </dsp:sp>
    <dsp:sp modelId="{65BB2D69-0E8F-499C-9B3E-B3F9F6053A4E}">
      <dsp:nvSpPr>
        <dsp:cNvPr id="9" name="Прямоугольник 8"/>
        <dsp:cNvSpPr/>
      </dsp:nvSpPr>
      <dsp:spPr bwMode="white">
        <a:xfrm>
          <a:off x="2535513" y="3429068"/>
          <a:ext cx="2528282" cy="1264141"/>
        </a:xfrm>
        <a:prstGeom prst="rect">
          <a:avLst/>
        </a:prstGeom>
        <a:gradFill rotWithShape="0">
          <a:gsLst>
            <a:gs pos="77000">
              <a:schemeClr val="bg1"/>
            </a:gs>
            <a:gs pos="100000">
              <a:srgbClr val="FFFF00"/>
            </a:gs>
          </a:gsLst>
          <a:path path="shape">
            <a:fillToRect l="50000" t="50000" r="50000" b="50000"/>
          </a:path>
        </a:gra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1430" tIns="11430" rIns="11430" bIns="1143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Прямая и плоскость</a:t>
          </a:r>
          <a:endParaRPr kumimoji="0" lang="ru-RU" altLang="ru-RU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имеют только</a:t>
          </a:r>
          <a:endParaRPr kumimoji="0" lang="ru-RU" altLang="ru-RU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одну общую точку,</a:t>
          </a:r>
          <a:endParaRPr kumimoji="0" lang="ru-RU" altLang="ru-RU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т.е. пересекаются.</a:t>
          </a:r>
        </a:p>
      </dsp:txBody>
      <dsp:txXfrm>
        <a:off x="2535513" y="3429068"/>
        <a:ext cx="2528282" cy="1264141"/>
      </dsp:txXfrm>
    </dsp:sp>
    <dsp:sp modelId="{18BE8430-8D96-4E43-A031-D9A9B84934A7}">
      <dsp:nvSpPr>
        <dsp:cNvPr id="12" name="Прямоугольник 11"/>
        <dsp:cNvSpPr/>
      </dsp:nvSpPr>
      <dsp:spPr bwMode="white">
        <a:xfrm>
          <a:off x="5585431" y="3215922"/>
          <a:ext cx="2528282" cy="1264141"/>
        </a:xfrm>
        <a:prstGeom prst="rect">
          <a:avLst/>
        </a:prstGeom>
        <a:gradFill rotWithShape="0">
          <a:gsLst>
            <a:gs pos="77000">
              <a:schemeClr val="bg1"/>
            </a:gs>
            <a:gs pos="100000">
              <a:srgbClr val="FFFF00"/>
            </a:gs>
          </a:gsLst>
          <a:path path="shape">
            <a:fillToRect l="50000" t="50000" r="50000" b="50000"/>
          </a:path>
        </a:gra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1430" tIns="11430" rIns="11430" bIns="1143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endParaRPr kumimoji="0" lang="ru-RU" altLang="ru-RU" sz="1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Прямая и</a:t>
          </a:r>
          <a:endParaRPr kumimoji="0" lang="ru-RU" altLang="ru-RU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плоскость</a:t>
          </a:r>
          <a:endParaRPr kumimoji="0" lang="ru-RU" altLang="ru-RU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не имеют </a:t>
          </a:r>
          <a:endParaRPr kumimoji="0" lang="ru-RU" altLang="ru-RU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общих точек.</a:t>
          </a:r>
          <a:endParaRPr kumimoji="0" lang="ru-RU" altLang="ru-RU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endParaRPr kumimoji="0" lang="ru-RU" altLang="ru-RU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5585431" y="3215922"/>
        <a:ext cx="2528282" cy="1264141"/>
      </dsp:txXfrm>
    </dsp:sp>
    <dsp:sp modelId="{47CD3595-8872-4FDB-961F-16C5F6DD6678}">
      <dsp:nvSpPr>
        <dsp:cNvPr id="4" name="Прямоугольник 3" hidden="1"/>
        <dsp:cNvSpPr/>
      </dsp:nvSpPr>
      <dsp:spPr>
        <a:xfrm>
          <a:off x="5274240" y="533262"/>
          <a:ext cx="811589" cy="2151720"/>
        </a:xfrm>
        <a:prstGeom prst="rect">
          <a:avLst/>
        </a:prstGeom>
      </dsp:spPr>
      <dsp:txXfrm>
        <a:off x="5274240" y="533262"/>
        <a:ext cx="811589" cy="2151720"/>
      </dsp:txXfrm>
    </dsp:sp>
    <dsp:sp modelId="{90CEF942-287C-41E9-BB15-C7C1A27BE3E6}">
      <dsp:nvSpPr>
        <dsp:cNvPr id="7" name="Прямоугольник 6" hidden="1"/>
        <dsp:cNvSpPr/>
      </dsp:nvSpPr>
      <dsp:spPr>
        <a:xfrm>
          <a:off x="1596216" y="3276651"/>
          <a:ext cx="399054" cy="1264141"/>
        </a:xfrm>
        <a:prstGeom prst="rect">
          <a:avLst/>
        </a:prstGeom>
      </dsp:spPr>
      <dsp:txXfrm>
        <a:off x="1596216" y="3276651"/>
        <a:ext cx="399054" cy="1264141"/>
      </dsp:txXfrm>
    </dsp:sp>
    <dsp:sp modelId="{ACD67BAA-92B4-4DF2-B9D5-25BBA5B6B7D2}">
      <dsp:nvSpPr>
        <dsp:cNvPr id="10" name="Прямоугольник 9" hidden="1"/>
        <dsp:cNvSpPr/>
      </dsp:nvSpPr>
      <dsp:spPr>
        <a:xfrm>
          <a:off x="4558139" y="3429068"/>
          <a:ext cx="505656" cy="1264141"/>
        </a:xfrm>
        <a:prstGeom prst="rect">
          <a:avLst/>
        </a:prstGeom>
      </dsp:spPr>
      <dsp:txXfrm>
        <a:off x="4558139" y="3429068"/>
        <a:ext cx="505656" cy="1264141"/>
      </dsp:txXfrm>
    </dsp:sp>
    <dsp:sp modelId="{F880C3A3-1A4E-425F-B580-CB4929CB0E6C}">
      <dsp:nvSpPr>
        <dsp:cNvPr id="13" name="Прямоугольник 12" hidden="1"/>
        <dsp:cNvSpPr/>
      </dsp:nvSpPr>
      <dsp:spPr>
        <a:xfrm>
          <a:off x="7608057" y="3215922"/>
          <a:ext cx="505656" cy="1264141"/>
        </a:xfrm>
        <a:prstGeom prst="rect">
          <a:avLst/>
        </a:prstGeom>
      </dsp:spPr>
      <dsp:txXfrm>
        <a:off x="7608057" y="3215922"/>
        <a:ext cx="505656" cy="1264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ED8A16-91B6-414B-A025-F08D769A5376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ru-RU" sz="1200" dirty="0"/>
            </a:fld>
            <a:endParaRPr lang="ru-RU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353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3539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3540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/>
            <a:endParaRPr lang="ru-RU" alt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275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2755" name="Rectangle 2"/>
          <p:cNvSpPr>
            <a:spLocks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02756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r>
              <a:rPr lang="ru-RU" altLang="ru-RU" dirty="0"/>
              <a:t>В режиме слайдов ответ появляется после кликанья мышкой</a:t>
            </a:r>
            <a:endParaRPr lang="ru-RU" altLang="ru-RU" dirty="0"/>
          </a:p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377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3779" name="Rectangle 2"/>
          <p:cNvSpPr>
            <a:spLocks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03780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r>
              <a:rPr lang="ru-RU" altLang="ru-RU" dirty="0"/>
              <a:t>В режиме слайдов ответ появляется после кликанья мышкой</a:t>
            </a:r>
            <a:endParaRPr lang="ru-RU" altLang="ru-RU" dirty="0"/>
          </a:p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0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03" name="Rectangle 2"/>
          <p:cNvSpPr>
            <a:spLocks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04804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r>
              <a:rPr lang="ru-RU" altLang="ru-RU" dirty="0"/>
              <a:t>В режиме слайдов ответ появляется после кликанья мышкой</a:t>
            </a:r>
            <a:endParaRPr lang="ru-RU" altLang="ru-RU" dirty="0"/>
          </a:p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82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827" name="Rectangle 2"/>
          <p:cNvSpPr>
            <a:spLocks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05828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r>
              <a:rPr lang="ru-RU" altLang="ru-RU" dirty="0"/>
              <a:t>В режиме слайдов ответ появляется после кликанья мышкой</a:t>
            </a:r>
            <a:endParaRPr lang="ru-RU" altLang="ru-RU" dirty="0"/>
          </a:p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68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6851" name="Rectangle 2"/>
          <p:cNvSpPr>
            <a:spLocks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06852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r>
              <a:rPr lang="ru-RU" altLang="ru-RU" dirty="0"/>
              <a:t>В режиме слайдов ответ появляется после кликанья мышкой</a:t>
            </a:r>
            <a:endParaRPr lang="ru-RU" altLang="ru-RU" dirty="0"/>
          </a:p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78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7875" name="Rectangle 2"/>
          <p:cNvSpPr>
            <a:spLocks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07876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r>
              <a:rPr lang="ru-RU" altLang="ru-RU" dirty="0"/>
              <a:t>В режиме слайдов ответ появляется после кликанья мышкой</a:t>
            </a:r>
            <a:endParaRPr lang="ru-RU" altLang="ru-RU" dirty="0"/>
          </a:p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889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8899" name="Rectangle 2"/>
          <p:cNvSpPr>
            <a:spLocks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08900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r>
              <a:rPr lang="ru-RU" altLang="ru-RU" dirty="0"/>
              <a:t>В режиме слайдов ответ появляется после кликанья мышкой</a:t>
            </a:r>
            <a:endParaRPr lang="ru-RU" altLang="ru-RU" dirty="0"/>
          </a:p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992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9923" name="Rectangle 2"/>
          <p:cNvSpPr>
            <a:spLocks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09924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r>
              <a:rPr lang="ru-RU" altLang="ru-RU" dirty="0"/>
              <a:t>В режиме слайдов ответ появляется после кликанья мышкой</a:t>
            </a:r>
            <a:endParaRPr lang="ru-RU" altLang="ru-RU" dirty="0"/>
          </a:p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094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0947" name="Rectangle 2"/>
          <p:cNvSpPr>
            <a:spLocks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10948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r>
              <a:rPr lang="ru-RU" altLang="ru-RU" dirty="0"/>
              <a:t>В режиме слайдов ответ появляется после кликанья мышкой</a:t>
            </a:r>
            <a:endParaRPr lang="ru-RU" altLang="ru-RU" dirty="0"/>
          </a:p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6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63" name="Rectangle 2"/>
          <p:cNvSpPr>
            <a:spLocks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64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r>
              <a:rPr lang="ru-RU" altLang="ru-RU" dirty="0"/>
              <a:t>В режиме слайдов формулировка появляется после кликанья мышкой</a:t>
            </a:r>
            <a:endParaRPr lang="ru-RU" alt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558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5587" name="Rectangle 2"/>
          <p:cNvSpPr>
            <a:spLocks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5588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r>
              <a:rPr lang="ru-RU" altLang="ru-RU" dirty="0"/>
              <a:t>В режиме слайдов формулировка появляется после кликанья мышкой</a:t>
            </a:r>
            <a:endParaRPr lang="ru-RU" altLang="ru-RU" dirty="0"/>
          </a:p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661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6611" name="Rectangle 2"/>
          <p:cNvSpPr>
            <a:spLocks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6612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r>
              <a:rPr lang="ru-RU" altLang="ru-RU" dirty="0"/>
              <a:t>В режиме слайдов ответ появляется после кликанья мышкой</a:t>
            </a:r>
            <a:endParaRPr lang="ru-RU" altLang="ru-RU" dirty="0"/>
          </a:p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763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7635" name="Rectangle 2"/>
          <p:cNvSpPr>
            <a:spLocks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7636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r>
              <a:rPr lang="ru-RU" altLang="ru-RU" dirty="0"/>
              <a:t>В режиме слайдов ответ появляется после кликанья мышкой</a:t>
            </a:r>
            <a:endParaRPr lang="ru-RU" altLang="ru-RU" dirty="0"/>
          </a:p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865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8659" name="Rectangle 2"/>
          <p:cNvSpPr>
            <a:spLocks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8660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r>
              <a:rPr lang="ru-RU" altLang="ru-RU" dirty="0"/>
              <a:t>В режиме слайдов ответ появляется после кликанья мышкой</a:t>
            </a:r>
            <a:endParaRPr lang="ru-RU" altLang="ru-RU" dirty="0"/>
          </a:p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968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9683" name="Rectangle 2"/>
          <p:cNvSpPr>
            <a:spLocks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9684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r>
              <a:rPr lang="ru-RU" altLang="ru-RU" dirty="0"/>
              <a:t>В режиме слайдов ответ появляется после кликанья мышкой</a:t>
            </a:r>
            <a:endParaRPr lang="ru-RU" altLang="ru-RU" dirty="0"/>
          </a:p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070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0707" name="Rectangle 2"/>
          <p:cNvSpPr>
            <a:spLocks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00708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r>
              <a:rPr lang="ru-RU" altLang="ru-RU" dirty="0"/>
              <a:t>В режиме слайдов ответ появляется после кликанья мышкой</a:t>
            </a:r>
            <a:endParaRPr lang="ru-RU" altLang="ru-RU" dirty="0"/>
          </a:p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173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1731" name="Rectangle 2"/>
          <p:cNvSpPr>
            <a:spLocks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01732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r>
              <a:rPr lang="ru-RU" altLang="ru-RU" dirty="0"/>
              <a:t>В режиме слайдов ответ появляется после кликанья мышкой</a:t>
            </a:r>
            <a:endParaRPr lang="ru-RU" altLang="ru-RU" dirty="0"/>
          </a:p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reeform 7"/>
          <p:cNvSpPr/>
          <p:nvPr/>
        </p:nvSpPr>
        <p:spPr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0" y="0"/>
              </a:cxn>
              <a:cxn ang="0">
                <a:pos x="2147483647" y="0"/>
              </a:cxn>
            </a:cxnLst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>
                <a:alpha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18435" name="Line 8"/>
          <p:cNvSpPr/>
          <p:nvPr/>
        </p:nvSpPr>
        <p:spPr>
          <a:xfrm>
            <a:off x="1981200" y="3962400"/>
            <a:ext cx="6511925" cy="0"/>
          </a:xfrm>
          <a:prstGeom prst="line">
            <a:avLst/>
          </a:prstGeom>
          <a:ln w="1905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9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  <a:endParaRPr lang="ru-RU" alt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ru-RU" altLang="en-US" dirty="0">
                <a:latin typeface="Garamond" panose="02020404030301010803" pitchFamily="18" charset="0"/>
              </a:rPr>
            </a:fld>
            <a:endParaRPr lang="ru-RU" altLang="en-US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en-US" dirty="0"/>
            </a:fld>
            <a:endParaRPr lang="ru-RU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en-US" dirty="0"/>
            </a:fld>
            <a:endParaRPr lang="ru-RU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en-US" dirty="0"/>
            </a:fld>
            <a:endParaRPr lang="ru-RU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Замещающая дата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Замещающий 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Замещающая дата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Замещающий 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Замещающая дата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Замещающий 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Замещающая дата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Замещающий 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19.10.2011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www.konspekturoka.ru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19.10.2011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www.konspekturoka.ru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19.10.2011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www.konspekturoka.ru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19.10.2011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www.konspekturoka.ru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19.10.2011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www.konspekturoka.ru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19.10.2011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www.konspekturoka.ru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19.10.2011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www.konspekturoka.ru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Дата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19.10.2011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www.konspekturoka.ru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Дата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19.10.2011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www.konspekturoka.ru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19.10.2011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www.konspekturoka.ru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19.10.2011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www.konspekturoka.ru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19.10.2011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www.konspekturoka.ru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19.10.2011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www.konspekturoka.ru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19.10.2011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www.konspekturoka.ru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19.10.2011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www.konspekturoka.ru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19.10.2011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www.konspekturoka.ru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19.10.2011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www.konspekturoka.ru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19.10.2011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www.konspekturoka.ru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Дата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19.10.2011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www.konspekturoka.ru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Дата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19.10.2011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www.konspekturoka.ru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19.10.2011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www.konspekturoka.ru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19.10.2011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www.konspekturoka.ru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19.10.2011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www.konspekturoka.ru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19.10.2011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www.konspekturoka.ru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19.10.2011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www.konspekturoka.ru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19.10.2011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www.konspekturoka.ru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19.10.2011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www.konspekturoka.ru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19.10.2011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www.konspekturoka.ru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19.10.2011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www.konspekturoka.ru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Дата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19.10.2011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www.konspekturoka.ru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Дата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19.10.2011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www.konspekturoka.ru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19.10.2011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www.konspekturoka.ru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en-US" dirty="0"/>
            </a:fld>
            <a:endParaRPr lang="ru-RU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19.10.2011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www.konspekturoka.ru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en-US" dirty="0"/>
            </a:fld>
            <a:endParaRPr lang="ru-RU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en-US" dirty="0"/>
            </a:fld>
            <a:endParaRPr lang="ru-RU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en-US" dirty="0"/>
            </a:fld>
            <a:endParaRPr lang="ru-RU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en-US" dirty="0"/>
            </a:fld>
            <a:endParaRPr lang="ru-RU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en-US" dirty="0"/>
            </a:fld>
            <a:endParaRPr lang="ru-RU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en-US" dirty="0"/>
            </a:fld>
            <a:endParaRPr lang="ru-RU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en-US" dirty="0"/>
            </a:fld>
            <a:endParaRPr lang="ru-RU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9.xml"/><Relationship Id="rId8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02.xml"/><Relationship Id="rId12" Type="http://schemas.openxmlformats.org/officeDocument/2006/relationships/theme" Target="../theme/theme10.xml"/><Relationship Id="rId11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1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0.xml"/><Relationship Id="rId8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13.xml"/><Relationship Id="rId16" Type="http://schemas.openxmlformats.org/officeDocument/2006/relationships/theme" Target="../theme/theme11.xml"/><Relationship Id="rId15" Type="http://schemas.openxmlformats.org/officeDocument/2006/relationships/image" Target="../media/image1.jpeg"/><Relationship Id="rId14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12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4.xml"/><Relationship Id="rId8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7.xml"/><Relationship Id="rId16" Type="http://schemas.openxmlformats.org/officeDocument/2006/relationships/theme" Target="../theme/theme12.xml"/><Relationship Id="rId15" Type="http://schemas.openxmlformats.org/officeDocument/2006/relationships/image" Target="../media/image1.jpeg"/><Relationship Id="rId14" Type="http://schemas.openxmlformats.org/officeDocument/2006/relationships/slideLayout" Target="../slideLayouts/slideLayout139.xml"/><Relationship Id="rId13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26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8.xml"/><Relationship Id="rId8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41.xml"/><Relationship Id="rId16" Type="http://schemas.openxmlformats.org/officeDocument/2006/relationships/theme" Target="../theme/theme13.xml"/><Relationship Id="rId15" Type="http://schemas.openxmlformats.org/officeDocument/2006/relationships/image" Target="../media/image1.jpeg"/><Relationship Id="rId14" Type="http://schemas.openxmlformats.org/officeDocument/2006/relationships/slideLayout" Target="../slideLayouts/slideLayout153.xml"/><Relationship Id="rId13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0.xml"/></Relationships>
</file>

<file path=ppt/slideMasters/_rels/slideMaster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55.xml"/><Relationship Id="rId16" Type="http://schemas.openxmlformats.org/officeDocument/2006/relationships/theme" Target="../theme/theme14.xml"/><Relationship Id="rId15" Type="http://schemas.openxmlformats.org/officeDocument/2006/relationships/image" Target="../media/image1.jpeg"/><Relationship Id="rId14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6.xml"/><Relationship Id="rId8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69.xml"/><Relationship Id="rId13" Type="http://schemas.openxmlformats.org/officeDocument/2006/relationships/theme" Target="../theme/theme15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68.xml"/></Relationships>
</file>

<file path=ppt/slideMasters/_rels/slideMaster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7.xml"/><Relationship Id="rId8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80.xml"/><Relationship Id="rId13" Type="http://schemas.openxmlformats.org/officeDocument/2006/relationships/theme" Target="../theme/theme16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79.xml"/></Relationships>
</file>

<file path=ppt/slideMasters/_rels/slideMaster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8.xml"/><Relationship Id="rId8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91.xml"/><Relationship Id="rId13" Type="http://schemas.openxmlformats.org/officeDocument/2006/relationships/theme" Target="../theme/theme17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9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11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8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0.xml"/><Relationship Id="rId12" Type="http://schemas.openxmlformats.org/officeDocument/2006/relationships/theme" Target="../theme/theme8.xml"/><Relationship Id="rId11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9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8.xml"/><Relationship Id="rId8" Type="http://schemas.openxmlformats.org/officeDocument/2006/relationships/slideLayout" Target="../slideLayouts/slideLayout97.xml"/><Relationship Id="rId7" Type="http://schemas.openxmlformats.org/officeDocument/2006/relationships/slideLayout" Target="../slideLayouts/slideLayout96.xml"/><Relationship Id="rId6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3.xml"/><Relationship Id="rId3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1.xml"/><Relationship Id="rId12" Type="http://schemas.openxmlformats.org/officeDocument/2006/relationships/theme" Target="../theme/theme9.xml"/><Relationship Id="rId11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en-US" dirty="0"/>
              <a:t>Образец заголовка</a:t>
            </a:r>
            <a:endParaRPr lang="ru-RU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en-US" dirty="0"/>
              <a:t>Образец текста</a:t>
            </a:r>
            <a:endParaRPr lang="ru-RU" altLang="en-US" dirty="0"/>
          </a:p>
          <a:p>
            <a:pPr lvl="1"/>
            <a:r>
              <a:rPr lang="ru-RU" altLang="en-US" dirty="0"/>
              <a:t>Второй уровень</a:t>
            </a:r>
            <a:endParaRPr lang="ru-RU" altLang="en-US" dirty="0"/>
          </a:p>
          <a:p>
            <a:pPr lvl="2"/>
            <a:r>
              <a:rPr lang="ru-RU" altLang="en-US" dirty="0"/>
              <a:t>Третий уровень</a:t>
            </a:r>
            <a:endParaRPr lang="ru-RU" altLang="en-US" dirty="0"/>
          </a:p>
          <a:p>
            <a:pPr lvl="3"/>
            <a:r>
              <a:rPr lang="ru-RU" altLang="en-US" dirty="0"/>
              <a:t>Четвертый уровень</a:t>
            </a:r>
            <a:endParaRPr lang="ru-RU" altLang="en-US" dirty="0"/>
          </a:p>
          <a:p>
            <a:pPr lvl="4"/>
            <a:r>
              <a:rPr lang="ru-RU" altLang="en-US" dirty="0"/>
              <a:t>Пятый уровень</a:t>
            </a:r>
            <a:endParaRPr lang="ru-RU" altLang="en-US" dirty="0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+mj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sz="1200">
                <a:latin typeface="+mj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Garamond" panose="02020404030301010803" pitchFamily="18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altLang="en-US" dirty="0"/>
            </a:fld>
            <a:endParaRPr lang="ru-RU" altLang="en-US" dirty="0">
              <a:latin typeface="Arial" panose="020B0604020202020204" pitchFamily="34" charset="0"/>
            </a:endParaRPr>
          </a:p>
        </p:txBody>
      </p:sp>
      <p:sp>
        <p:nvSpPr>
          <p:cNvPr id="1031" name="Freeform 7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0" y="0"/>
              </a:cxn>
              <a:cxn ang="0">
                <a:pos x="2147483647" y="0"/>
              </a:cxn>
            </a:cxnLst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>
                <a:alpha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1032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5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75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115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623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480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6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8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30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102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ru-RU" altLang="ru-RU" dirty="0"/>
              <a:t>Образец заголовка</a:t>
            </a:r>
            <a:endParaRPr lang="ru-RU" altLang="ru-RU" dirty="0"/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ru-RU" altLang="ru-RU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altLang="ru-RU" dirty="0"/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ru-RU" altLang="ru-RU" dirty="0"/>
              <a:t>Образец заголовка</a:t>
            </a:r>
            <a:endParaRPr lang="ru-RU" altLang="ru-RU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ru-RU" altLang="ru-RU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</p:sldLayoutIdLst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15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charRg st="15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charRg st="15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charRg st="15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3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charRg st="3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charRg st="3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charRg st="30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45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charRg st="45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charRg st="45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charRg st="45" end="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63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charRg st="63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charRg st="63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charRg st="63" end="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,00000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,00000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,00000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,00000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,00000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,00000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,00000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,00000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,00000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,00000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ru-RU" altLang="ru-RU" dirty="0"/>
              <a:t>Образец заголовка</a:t>
            </a:r>
            <a:endParaRPr lang="ru-RU" altLang="ru-RU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ru-RU" altLang="ru-RU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</p:sldLayoutIdLst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15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charRg st="15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charRg st="15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charRg st="15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3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charRg st="3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charRg st="3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charRg st="30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45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charRg st="45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charRg st="45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charRg st="45" end="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63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charRg st="63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charRg st="63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charRg st="63" end="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,00000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,00000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,00000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,00000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,00000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,00000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,00000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,00000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,00000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,00000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ru-RU" altLang="ru-RU" dirty="0"/>
              <a:t>Образец заголовка</a:t>
            </a:r>
            <a:endParaRPr lang="ru-RU" altLang="ru-RU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ru-RU" altLang="ru-RU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</p:sldLayoutIdLst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15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charRg st="15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charRg st="15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charRg st="15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3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charRg st="3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charRg st="3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charRg st="30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45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charRg st="45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charRg st="45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charRg st="45" end="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63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charRg st="63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charRg st="63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charRg st="63" end="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,00000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,00000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,00000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,00000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,00000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,00000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,00000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,00000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,00000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,00000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ru-RU" altLang="ru-RU" dirty="0"/>
              <a:t>Образец заголовка</a:t>
            </a:r>
            <a:endParaRPr lang="ru-RU" altLang="ru-RU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ru-RU" altLang="ru-RU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</p:sldLayoutIdLst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15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charRg st="15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charRg st="15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charRg st="15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3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charRg st="3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charRg st="3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charRg st="30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45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charRg st="45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charRg st="45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charRg st="45" end="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63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charRg st="63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charRg st="63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charRg st="63" end="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,00000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,00000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,00000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,00000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,00000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,00000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,00000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,00000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,00000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,00000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ru-RU" altLang="ru-RU" dirty="0"/>
              <a:t>Образец заголовка</a:t>
            </a:r>
            <a:endParaRPr lang="ru-RU" altLang="ru-RU" dirty="0"/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ru-RU" alt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19.10.2011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www.konspekturoka.ru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ru-RU" altLang="ru-RU" dirty="0"/>
              <a:t>Образец заголовка</a:t>
            </a:r>
            <a:endParaRPr lang="ru-RU" altLang="ru-RU" dirty="0"/>
          </a:p>
        </p:txBody>
      </p:sp>
      <p:sp>
        <p:nvSpPr>
          <p:cNvPr id="16387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ru-RU" alt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19.10.2011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www.konspekturoka.ru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ru-RU" altLang="ru-RU" dirty="0"/>
              <a:t>Образец заголовка</a:t>
            </a:r>
            <a:endParaRPr lang="ru-RU" altLang="ru-RU" dirty="0"/>
          </a:p>
        </p:txBody>
      </p:sp>
      <p:sp>
        <p:nvSpPr>
          <p:cNvPr id="17411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ru-RU" alt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19.10.2011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www.konspekturoka.ru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ru-RU" altLang="ru-RU" dirty="0"/>
              <a:t>Образец заголовка</a:t>
            </a:r>
            <a:endParaRPr lang="ru-RU" altLang="ru-RU" dirty="0"/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ru-RU" altLang="ru-RU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altLang="ru-RU" dirty="0"/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ru-RU" altLang="ru-RU" dirty="0"/>
              <a:t>Образец заголовка</a:t>
            </a:r>
            <a:endParaRPr lang="ru-RU" altLang="ru-RU" dirty="0"/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ru-RU" altLang="ru-RU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altLang="ru-RU" dirty="0"/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ru-RU" altLang="ru-RU" dirty="0"/>
              <a:t>Образец заголовка</a:t>
            </a:r>
            <a:endParaRPr lang="ru-RU" altLang="ru-RU" dirty="0"/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ru-RU" altLang="ru-RU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altLang="ru-RU" dirty="0"/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ru-RU" altLang="ru-RU" dirty="0"/>
              <a:t>Образец заголовка</a:t>
            </a:r>
            <a:endParaRPr lang="ru-RU" altLang="ru-RU" dirty="0"/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ru-RU" altLang="ru-RU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altLang="ru-RU" dirty="0"/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ru-RU" altLang="ru-RU" dirty="0"/>
              <a:t>Образец заголовка</a:t>
            </a:r>
            <a:endParaRPr lang="ru-RU" altLang="ru-RU" dirty="0"/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ru-RU" altLang="ru-RU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altLang="ru-RU" dirty="0"/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ru-RU" altLang="ru-RU" dirty="0"/>
              <a:t>Образец заголовка</a:t>
            </a:r>
            <a:endParaRPr lang="ru-RU" altLang="ru-RU" dirty="0"/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ru-RU" altLang="ru-RU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altLang="ru-RU" dirty="0"/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ru-RU" altLang="ru-RU" dirty="0"/>
              <a:t>Образец заголовка</a:t>
            </a:r>
            <a:endParaRPr lang="ru-RU" altLang="ru-RU" dirty="0"/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ru-RU" altLang="ru-RU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altLang="ru-RU" dirty="0"/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ru-RU" altLang="ru-RU" dirty="0"/>
              <a:t>Образец заголовка</a:t>
            </a:r>
            <a:endParaRPr lang="ru-RU" altLang="ru-RU" dirty="0"/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ru-RU" altLang="ru-RU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altLang="ru-RU" dirty="0"/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5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../media/image22.wmf"/><Relationship Id="rId1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6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5.wmf"/><Relationship Id="rId3" Type="http://schemas.openxmlformats.org/officeDocument/2006/relationships/oleObject" Target="../embeddings/oleObject13.bin"/><Relationship Id="rId2" Type="http://schemas.openxmlformats.org/officeDocument/2006/relationships/image" Target="../media/image24.wmf"/><Relationship Id="rId1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7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5.bin"/><Relationship Id="rId3" Type="http://schemas.openxmlformats.org/officeDocument/2006/relationships/image" Target="../media/image26.wmf"/><Relationship Id="rId2" Type="http://schemas.openxmlformats.org/officeDocument/2006/relationships/oleObject" Target="../embeddings/oleObject14.bin"/><Relationship Id="rId1" Type="http://schemas.openxmlformats.org/officeDocument/2006/relationships/image" Target="../media/image3.wmf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8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7.bin"/><Relationship Id="rId3" Type="http://schemas.openxmlformats.org/officeDocument/2006/relationships/image" Target="../media/image26.wmf"/><Relationship Id="rId2" Type="http://schemas.openxmlformats.org/officeDocument/2006/relationships/oleObject" Target="../embeddings/oleObject16.bin"/><Relationship Id="rId1" Type="http://schemas.openxmlformats.org/officeDocument/2006/relationships/image" Target="../media/image3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3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4.xml"/><Relationship Id="rId1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5.xml"/><Relationship Id="rId1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7.xml"/><Relationship Id="rId8" Type="http://schemas.openxmlformats.org/officeDocument/2006/relationships/oleObject" Target="../embeddings/oleObject3.bin"/><Relationship Id="rId7" Type="http://schemas.openxmlformats.org/officeDocument/2006/relationships/image" Target="../media/image10.wmf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0" Type="http://schemas.openxmlformats.org/officeDocument/2006/relationships/vmlDrawing" Target="../drawings/vmlDrawing1.vml"/><Relationship Id="rId1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5.xml"/><Relationship Id="rId1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5.xml"/><Relationship Id="rId1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5.xml"/><Relationship Id="rId1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96.xml"/><Relationship Id="rId1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96.xml"/><Relationship Id="rId1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96.xml"/><Relationship Id="rId1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7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151.x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wmf"/><Relationship Id="rId3" Type="http://schemas.openxmlformats.org/officeDocument/2006/relationships/oleObject" Target="../embeddings/oleObject4.bin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image" Target="../media/image14.wmf"/><Relationship Id="rId6" Type="http://schemas.openxmlformats.org/officeDocument/2006/relationships/oleObject" Target="../embeddings/oleObject6.bin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1" Type="http://schemas.openxmlformats.org/officeDocument/2006/relationships/vmlDrawing" Target="../drawings/vmlDrawing3.vml"/><Relationship Id="rId10" Type="http://schemas.openxmlformats.org/officeDocument/2006/relationships/slideLayout" Target="../slideLayouts/slideLayout166.xml"/><Relationship Id="rId1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4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5.xml"/><Relationship Id="rId8" Type="http://schemas.openxmlformats.org/officeDocument/2006/relationships/image" Target="../media/image20.wmf"/><Relationship Id="rId7" Type="http://schemas.openxmlformats.org/officeDocument/2006/relationships/oleObject" Target="../embeddings/oleObject10.bin"/><Relationship Id="rId6" Type="http://schemas.openxmlformats.org/officeDocument/2006/relationships/image" Target="../media/image19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8.wmf"/><Relationship Id="rId3" Type="http://schemas.openxmlformats.org/officeDocument/2006/relationships/oleObject" Target="../embeddings/oleObject8.bin"/><Relationship Id="rId2" Type="http://schemas.openxmlformats.org/officeDocument/2006/relationships/oleObject" Target="../embeddings/oleObject7.bin"/><Relationship Id="rId11" Type="http://schemas.openxmlformats.org/officeDocument/2006/relationships/notesSlide" Target="../notesSlides/notesSlide1.xml"/><Relationship Id="rId10" Type="http://schemas.openxmlformats.org/officeDocument/2006/relationships/vmlDrawing" Target="../drawings/vmlDrawing4.vml"/><Relationship Id="rId1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ctrTitle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</a:pPr>
            <a:r>
              <a:rPr lang="ru-RU" altLang="ru-RU" sz="4600" b="1" i="1" dirty="0">
                <a:latin typeface="Georgia" panose="02040502050405020303" pitchFamily="18" charset="0"/>
                <a:ea typeface="+mj-ea"/>
                <a:cs typeface="+mj-cs"/>
              </a:rPr>
              <a:t>Взаимное расположение прямых в пространстве.</a:t>
            </a:r>
            <a:endParaRPr lang="ru-RU" altLang="ru-RU" sz="4600" b="1" i="1" dirty="0"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2051" name="Rectangle 3"/>
          <p:cNvSpPr>
            <a:spLocks noGrp="1"/>
          </p:cNvSpPr>
          <p:nvPr>
            <p:ph type="subTitle"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>
              <a:buSzPct val="65000"/>
            </a:pPr>
            <a:endParaRPr lang="ru-RU" altLang="ru-RU" sz="3200" b="1" i="1" dirty="0">
              <a:solidFill>
                <a:srgbClr val="CC0000"/>
              </a:solidFill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2052" name="Picture 4" descr="AN00790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13" y="4076700"/>
            <a:ext cx="2667000" cy="2781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051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37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 anchorCtr="0"/>
          <a:p>
            <a:pPr algn="ctr" eaLnBrk="1" hangingPunct="1"/>
            <a:r>
              <a:rPr lang="ru-RU" altLang="ru-RU" sz="3200" b="1" i="1" dirty="0">
                <a:solidFill>
                  <a:srgbClr val="FF0000"/>
                </a:solidFill>
                <a:latin typeface="Georgia" panose="02040502050405020303" pitchFamily="18" charset="0"/>
              </a:rPr>
              <a:t>Параллельные прямые в пространстве</a:t>
            </a:r>
            <a:endParaRPr lang="ru-RU" altLang="ru-RU" sz="32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01402" name="Rectangle 26"/>
          <p:cNvSpPr/>
          <p:nvPr/>
        </p:nvSpPr>
        <p:spPr>
          <a:xfrm>
            <a:off x="468313" y="1257300"/>
            <a:ext cx="8280400" cy="2043113"/>
          </a:xfrm>
          <a:prstGeom prst="rect">
            <a:avLst/>
          </a:prstGeom>
          <a:solidFill>
            <a:srgbClr val="FF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b="1" i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750" y="1484313"/>
            <a:ext cx="8135938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u="sng" dirty="0">
                <a:solidFill>
                  <a:srgbClr val="FF0000"/>
                </a:solidFill>
                <a:latin typeface="Georgia" panose="02040502050405020303" pitchFamily="18" charset="0"/>
              </a:rPr>
              <a:t>Опр.</a:t>
            </a:r>
            <a:r>
              <a:rPr lang="ru-RU" altLang="ru-RU" sz="2800" b="1" i="1" dirty="0">
                <a:solidFill>
                  <a:srgbClr val="000000"/>
                </a:solidFill>
                <a:latin typeface="Georgia" panose="02040502050405020303" pitchFamily="18" charset="0"/>
              </a:rPr>
              <a:t> Две прямые в пространстве называются параллельными, если они лежат в одной плоскости и не пересекаются</a:t>
            </a:r>
            <a:endParaRPr lang="ru-RU" altLang="ru-RU" sz="2800" b="1" i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8" name="Rectangle 26"/>
          <p:cNvSpPr/>
          <p:nvPr/>
        </p:nvSpPr>
        <p:spPr>
          <a:xfrm>
            <a:off x="468313" y="3500438"/>
            <a:ext cx="8280400" cy="2043112"/>
          </a:xfrm>
          <a:prstGeom prst="rect">
            <a:avLst/>
          </a:prstGeom>
          <a:solidFill>
            <a:srgbClr val="FF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b="1" i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750" y="3644900"/>
            <a:ext cx="8135938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u="sng" dirty="0">
                <a:solidFill>
                  <a:srgbClr val="FF0000"/>
                </a:solidFill>
                <a:latin typeface="Georgia" panose="02040502050405020303" pitchFamily="18" charset="0"/>
              </a:rPr>
              <a:t>Теорема.</a:t>
            </a:r>
            <a:r>
              <a:rPr lang="ru-RU" altLang="ru-RU" sz="2800" b="1" i="1" dirty="0">
                <a:solidFill>
                  <a:srgbClr val="000000"/>
                </a:solidFill>
                <a:latin typeface="Georgia" panose="02040502050405020303" pitchFamily="18" charset="0"/>
              </a:rPr>
              <a:t> Через точку в пространстве, не принадлежащую данной прямой, проходит единственная прямая, параллельная данной прямой.</a:t>
            </a:r>
            <a:endParaRPr lang="ru-RU" altLang="ru-RU" sz="2800" b="1" i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1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402" grpId="0" animBg="1"/>
      <p:bldP spid="2" grpId="0"/>
      <p:bldP spid="18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Обозначения в геометрии</a:t>
            </a:r>
            <a:endParaRPr kumimoji="0" lang="ru-RU" altLang="ru-RU" sz="3200" b="1" i="1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101402" name="Rectangle 26"/>
          <p:cNvSpPr/>
          <p:nvPr/>
        </p:nvSpPr>
        <p:spPr>
          <a:xfrm>
            <a:off x="468313" y="1257300"/>
            <a:ext cx="8280400" cy="4475163"/>
          </a:xfrm>
          <a:prstGeom prst="rect">
            <a:avLst/>
          </a:prstGeom>
          <a:solidFill>
            <a:srgbClr val="FF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b="1" i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9552" y="1484784"/>
            <a:ext cx="8136904" cy="3416320"/>
          </a:xfrm>
          <a:prstGeom prst="rect">
            <a:avLst/>
          </a:prstGeom>
          <a:blipFill rotWithShape="1">
            <a:blip r:embed="rId1"/>
            <a:stretch>
              <a:fillRect l="-2324" r="-2699" b="-5893"/>
            </a:stretch>
          </a:blipFill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ru-RU" kern="1200" cap="none" spc="0" normalizeH="0" baseline="0" noProof="0">
                <a:noFill/>
                <a:latin typeface="Arial" panose="020B0604020202020204" pitchFamily="34" charset="0"/>
                <a:ea typeface="+mn-ea"/>
                <a:cs typeface="+mn-cs"/>
              </a:rPr>
              <a:t> </a:t>
            </a:r>
            <a:endParaRPr kumimoji="0" lang="ru-RU" kern="1200" cap="none" spc="0" normalizeH="0" baseline="0" noProof="0">
              <a:noFill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1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40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3" name="AutoShape 23"/>
          <p:cNvSpPr/>
          <p:nvPr/>
        </p:nvSpPr>
        <p:spPr>
          <a:xfrm>
            <a:off x="0" y="0"/>
            <a:ext cx="1511300" cy="1058863"/>
          </a:xfrm>
          <a:prstGeom prst="irregularSeal1">
            <a:avLst/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/>
              <a:t>???</a:t>
            </a:r>
            <a:endParaRPr lang="ru-RU" altLang="ru-RU" sz="2800" b="1" i="1" dirty="0"/>
          </a:p>
        </p:txBody>
      </p:sp>
      <p:grpSp>
        <p:nvGrpSpPr>
          <p:cNvPr id="2" name="Group 25"/>
          <p:cNvGrpSpPr/>
          <p:nvPr/>
        </p:nvGrpSpPr>
        <p:grpSpPr>
          <a:xfrm>
            <a:off x="250825" y="836613"/>
            <a:ext cx="4248150" cy="3770312"/>
            <a:chOff x="431" y="572"/>
            <a:chExt cx="2676" cy="2375"/>
          </a:xfrm>
        </p:grpSpPr>
        <p:sp>
          <p:nvSpPr>
            <p:cNvPr id="165904" name="Line 5"/>
            <p:cNvSpPr/>
            <p:nvPr/>
          </p:nvSpPr>
          <p:spPr>
            <a:xfrm>
              <a:off x="1111" y="890"/>
              <a:ext cx="1225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5905" name="Line 6"/>
            <p:cNvSpPr/>
            <p:nvPr/>
          </p:nvSpPr>
          <p:spPr>
            <a:xfrm flipH="1">
              <a:off x="749" y="890"/>
              <a:ext cx="362" cy="40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5906" name="Line 7"/>
            <p:cNvSpPr/>
            <p:nvPr/>
          </p:nvSpPr>
          <p:spPr>
            <a:xfrm>
              <a:off x="749" y="1298"/>
              <a:ext cx="127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5907" name="Line 8"/>
            <p:cNvSpPr/>
            <p:nvPr/>
          </p:nvSpPr>
          <p:spPr>
            <a:xfrm flipH="1">
              <a:off x="2019" y="890"/>
              <a:ext cx="317" cy="40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5908" name="Line 9"/>
            <p:cNvSpPr/>
            <p:nvPr/>
          </p:nvSpPr>
          <p:spPr>
            <a:xfrm>
              <a:off x="749" y="1298"/>
              <a:ext cx="0" cy="131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5909" name="Line 10"/>
            <p:cNvSpPr/>
            <p:nvPr/>
          </p:nvSpPr>
          <p:spPr>
            <a:xfrm flipH="1">
              <a:off x="2019" y="1298"/>
              <a:ext cx="0" cy="131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5910" name="Line 11"/>
            <p:cNvSpPr/>
            <p:nvPr/>
          </p:nvSpPr>
          <p:spPr>
            <a:xfrm>
              <a:off x="749" y="2614"/>
              <a:ext cx="127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5911" name="Line 12"/>
            <p:cNvSpPr/>
            <p:nvPr/>
          </p:nvSpPr>
          <p:spPr>
            <a:xfrm>
              <a:off x="2336" y="890"/>
              <a:ext cx="0" cy="140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5912" name="Line 13"/>
            <p:cNvSpPr/>
            <p:nvPr/>
          </p:nvSpPr>
          <p:spPr>
            <a:xfrm flipV="1">
              <a:off x="2019" y="2296"/>
              <a:ext cx="317" cy="31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5913" name="Line 14"/>
            <p:cNvSpPr/>
            <p:nvPr/>
          </p:nvSpPr>
          <p:spPr>
            <a:xfrm>
              <a:off x="1111" y="890"/>
              <a:ext cx="0" cy="140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65914" name="Line 15"/>
            <p:cNvSpPr/>
            <p:nvPr/>
          </p:nvSpPr>
          <p:spPr>
            <a:xfrm flipH="1">
              <a:off x="1111" y="2296"/>
              <a:ext cx="1225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65915" name="Line 16"/>
            <p:cNvSpPr/>
            <p:nvPr/>
          </p:nvSpPr>
          <p:spPr>
            <a:xfrm flipH="1">
              <a:off x="749" y="2296"/>
              <a:ext cx="362" cy="31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65916" name="Text Box 17"/>
            <p:cNvSpPr txBox="1"/>
            <p:nvPr/>
          </p:nvSpPr>
          <p:spPr>
            <a:xfrm>
              <a:off x="431" y="1026"/>
              <a:ext cx="45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69925" indent="-3257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+mn-lt"/>
                </a:defRPr>
              </a:lvl2pPr>
              <a:lvl3pPr marL="1022350" indent="-3511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+mn-lt"/>
                </a:defRPr>
              </a:lvl3pPr>
              <a:lvl4pPr marL="1339850" indent="-31623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1681480" indent="-33972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ru-RU" sz="2400" b="1" dirty="0"/>
                <a:t>A</a:t>
              </a:r>
              <a:r>
                <a:rPr lang="en-US" altLang="ru-RU" sz="2400" b="1" baseline="-25000" dirty="0"/>
                <a:t>1</a:t>
              </a:r>
              <a:endParaRPr lang="ru-RU" altLang="ru-RU" sz="2400" b="1" baseline="-25000" dirty="0"/>
            </a:p>
          </p:txBody>
        </p:sp>
        <p:sp>
          <p:nvSpPr>
            <p:cNvPr id="165917" name="Text Box 18"/>
            <p:cNvSpPr txBox="1"/>
            <p:nvPr/>
          </p:nvSpPr>
          <p:spPr>
            <a:xfrm>
              <a:off x="930" y="572"/>
              <a:ext cx="681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69925" indent="-3257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+mn-lt"/>
                </a:defRPr>
              </a:lvl2pPr>
              <a:lvl3pPr marL="1022350" indent="-3511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+mn-lt"/>
                </a:defRPr>
              </a:lvl3pPr>
              <a:lvl4pPr marL="1339850" indent="-31623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1681480" indent="-33972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ru-RU" sz="2400" b="1" dirty="0"/>
                <a:t>B</a:t>
              </a:r>
              <a:r>
                <a:rPr lang="en-US" altLang="ru-RU" sz="2400" b="1" baseline="-25000" dirty="0"/>
                <a:t>1</a:t>
              </a:r>
              <a:endParaRPr lang="ru-RU" altLang="ru-RU" sz="2400" b="1" baseline="-25000" dirty="0"/>
            </a:p>
          </p:txBody>
        </p:sp>
        <p:sp>
          <p:nvSpPr>
            <p:cNvPr id="165918" name="Text Box 19"/>
            <p:cNvSpPr txBox="1"/>
            <p:nvPr/>
          </p:nvSpPr>
          <p:spPr>
            <a:xfrm>
              <a:off x="1701" y="1026"/>
              <a:ext cx="771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69925" indent="-3257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+mn-lt"/>
                </a:defRPr>
              </a:lvl2pPr>
              <a:lvl3pPr marL="1022350" indent="-3511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+mn-lt"/>
                </a:defRPr>
              </a:lvl3pPr>
              <a:lvl4pPr marL="1339850" indent="-31623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1681480" indent="-33972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ru-RU" sz="2400" b="1" dirty="0"/>
                <a:t>D</a:t>
              </a:r>
              <a:r>
                <a:rPr lang="en-US" altLang="ru-RU" sz="2400" b="1" baseline="-25000" dirty="0"/>
                <a:t>1</a:t>
              </a:r>
              <a:endParaRPr lang="ru-RU" altLang="ru-RU" sz="2400" b="1" baseline="-25000" dirty="0"/>
            </a:p>
          </p:txBody>
        </p:sp>
        <p:sp>
          <p:nvSpPr>
            <p:cNvPr id="165919" name="Text Box 20"/>
            <p:cNvSpPr txBox="1"/>
            <p:nvPr/>
          </p:nvSpPr>
          <p:spPr>
            <a:xfrm>
              <a:off x="567" y="2614"/>
              <a:ext cx="63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69925" indent="-3257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+mn-lt"/>
                </a:defRPr>
              </a:lvl2pPr>
              <a:lvl3pPr marL="1022350" indent="-3511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+mn-lt"/>
                </a:defRPr>
              </a:lvl3pPr>
              <a:lvl4pPr marL="1339850" indent="-31623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1681480" indent="-33972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ru-RU" sz="2400" b="1" dirty="0"/>
                <a:t>A</a:t>
              </a:r>
              <a:endParaRPr lang="ru-RU" altLang="ru-RU" sz="2400" b="1" dirty="0"/>
            </a:p>
          </p:txBody>
        </p:sp>
        <p:sp>
          <p:nvSpPr>
            <p:cNvPr id="165920" name="Text Box 21"/>
            <p:cNvSpPr txBox="1"/>
            <p:nvPr/>
          </p:nvSpPr>
          <p:spPr>
            <a:xfrm>
              <a:off x="1111" y="1978"/>
              <a:ext cx="54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69925" indent="-3257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+mn-lt"/>
                </a:defRPr>
              </a:lvl2pPr>
              <a:lvl3pPr marL="1022350" indent="-3511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+mn-lt"/>
                </a:defRPr>
              </a:lvl3pPr>
              <a:lvl4pPr marL="1339850" indent="-31623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1681480" indent="-33972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ru-RU" sz="2400" b="1" dirty="0"/>
                <a:t>B</a:t>
              </a:r>
              <a:endParaRPr lang="ru-RU" altLang="ru-RU" sz="2400" b="1" dirty="0"/>
            </a:p>
          </p:txBody>
        </p:sp>
        <p:sp>
          <p:nvSpPr>
            <p:cNvPr id="165921" name="Text Box 22"/>
            <p:cNvSpPr txBox="1"/>
            <p:nvPr/>
          </p:nvSpPr>
          <p:spPr>
            <a:xfrm>
              <a:off x="1950" y="2659"/>
              <a:ext cx="72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69925" indent="-3257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+mn-lt"/>
                </a:defRPr>
              </a:lvl2pPr>
              <a:lvl3pPr marL="1022350" indent="-3511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+mn-lt"/>
                </a:defRPr>
              </a:lvl3pPr>
              <a:lvl4pPr marL="1339850" indent="-31623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1681480" indent="-33972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ru-RU" sz="2400" b="1" dirty="0"/>
                <a:t>D</a:t>
              </a:r>
              <a:endParaRPr lang="ru-RU" altLang="ru-RU" sz="2400" b="1" dirty="0"/>
            </a:p>
          </p:txBody>
        </p:sp>
        <p:sp>
          <p:nvSpPr>
            <p:cNvPr id="165922" name="Text Box 24"/>
            <p:cNvSpPr txBox="1"/>
            <p:nvPr/>
          </p:nvSpPr>
          <p:spPr>
            <a:xfrm>
              <a:off x="2200" y="618"/>
              <a:ext cx="907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69925" indent="-3257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+mn-lt"/>
                </a:defRPr>
              </a:lvl2pPr>
              <a:lvl3pPr marL="1022350" indent="-3511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+mn-lt"/>
                </a:defRPr>
              </a:lvl3pPr>
              <a:lvl4pPr marL="1339850" indent="-31623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1681480" indent="-33972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ru-RU" sz="2400" b="1" dirty="0"/>
                <a:t>C</a:t>
              </a:r>
              <a:r>
                <a:rPr lang="en-US" altLang="ru-RU" sz="2400" b="1" baseline="-25000" dirty="0"/>
                <a:t>1</a:t>
              </a:r>
              <a:endParaRPr lang="ru-RU" altLang="ru-RU" sz="2400" b="1" baseline="-25000" dirty="0"/>
            </a:p>
          </p:txBody>
        </p:sp>
      </p:grpSp>
      <p:sp>
        <p:nvSpPr>
          <p:cNvPr id="102426" name="Text Box 26"/>
          <p:cNvSpPr txBox="1"/>
          <p:nvPr/>
        </p:nvSpPr>
        <p:spPr>
          <a:xfrm>
            <a:off x="3687763" y="230188"/>
            <a:ext cx="4471987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solidFill>
                  <a:schemeClr val="tx2"/>
                </a:solidFill>
                <a:latin typeface="Georgia" panose="02040502050405020303" pitchFamily="18" charset="0"/>
              </a:rPr>
              <a:t>Дан куб АВС</a:t>
            </a:r>
            <a:r>
              <a:rPr lang="en-US" altLang="ru-RU" sz="2800" b="1" i="1" dirty="0">
                <a:solidFill>
                  <a:schemeClr val="tx2"/>
                </a:solidFill>
                <a:latin typeface="Georgia" panose="02040502050405020303" pitchFamily="18" charset="0"/>
              </a:rPr>
              <a:t>DA</a:t>
            </a:r>
            <a:r>
              <a:rPr lang="en-US" altLang="ru-RU" sz="2800" b="1" i="1" baseline="-25000" dirty="0">
                <a:solidFill>
                  <a:schemeClr val="tx2"/>
                </a:solidFill>
                <a:latin typeface="Georgia" panose="02040502050405020303" pitchFamily="18" charset="0"/>
              </a:rPr>
              <a:t>1</a:t>
            </a:r>
            <a:r>
              <a:rPr lang="en-US" altLang="ru-RU" sz="2800" b="1" i="1" dirty="0">
                <a:solidFill>
                  <a:schemeClr val="tx2"/>
                </a:solidFill>
                <a:latin typeface="Georgia" panose="02040502050405020303" pitchFamily="18" charset="0"/>
              </a:rPr>
              <a:t>B</a:t>
            </a:r>
            <a:r>
              <a:rPr lang="en-US" altLang="ru-RU" sz="2800" b="1" i="1" baseline="-25000" dirty="0">
                <a:solidFill>
                  <a:schemeClr val="tx2"/>
                </a:solidFill>
                <a:latin typeface="Georgia" panose="02040502050405020303" pitchFamily="18" charset="0"/>
              </a:rPr>
              <a:t>1</a:t>
            </a:r>
            <a:r>
              <a:rPr lang="en-US" altLang="ru-RU" sz="2800" b="1" i="1" dirty="0">
                <a:solidFill>
                  <a:schemeClr val="tx2"/>
                </a:solidFill>
                <a:latin typeface="Georgia" panose="02040502050405020303" pitchFamily="18" charset="0"/>
              </a:rPr>
              <a:t>C</a:t>
            </a:r>
            <a:r>
              <a:rPr lang="en-US" altLang="ru-RU" sz="2800" b="1" i="1" baseline="-25000" dirty="0">
                <a:solidFill>
                  <a:schemeClr val="tx2"/>
                </a:solidFill>
                <a:latin typeface="Georgia" panose="02040502050405020303" pitchFamily="18" charset="0"/>
              </a:rPr>
              <a:t>1</a:t>
            </a:r>
            <a:r>
              <a:rPr lang="en-US" altLang="ru-RU" sz="2800" b="1" i="1" dirty="0">
                <a:solidFill>
                  <a:schemeClr val="tx2"/>
                </a:solidFill>
                <a:latin typeface="Georgia" panose="02040502050405020303" pitchFamily="18" charset="0"/>
              </a:rPr>
              <a:t>D</a:t>
            </a:r>
            <a:r>
              <a:rPr lang="en-US" altLang="ru-RU" sz="2800" b="1" i="1" baseline="-25000" dirty="0">
                <a:solidFill>
                  <a:schemeClr val="tx2"/>
                </a:solidFill>
                <a:latin typeface="Georgia" panose="02040502050405020303" pitchFamily="18" charset="0"/>
              </a:rPr>
              <a:t>1</a:t>
            </a:r>
            <a:endParaRPr lang="ru-RU" altLang="ru-RU" sz="2800" b="1" i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102427" name="Text Box 27"/>
          <p:cNvSpPr txBox="1"/>
          <p:nvPr/>
        </p:nvSpPr>
        <p:spPr>
          <a:xfrm>
            <a:off x="3576638" y="981075"/>
            <a:ext cx="5583237" cy="1187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altLang="ru-RU" sz="2400" b="1" i="1" dirty="0">
                <a:latin typeface="Georgia" panose="02040502050405020303" pitchFamily="18" charset="0"/>
              </a:rPr>
              <a:t>Являются ли параллельными</a:t>
            </a:r>
            <a:endParaRPr lang="ru-RU" altLang="ru-RU" sz="2400" b="1" i="1" dirty="0">
              <a:latin typeface="Georgia" panose="02040502050405020303" pitchFamily="18" charset="0"/>
            </a:endParaRPr>
          </a:p>
          <a:p>
            <a:pPr marL="342900" lvl="0" indent="-3429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latin typeface="Georgia" panose="02040502050405020303" pitchFamily="18" charset="0"/>
              </a:rPr>
              <a:t>    прямые АА</a:t>
            </a:r>
            <a:r>
              <a:rPr lang="ru-RU" altLang="ru-RU" sz="2400" b="1" i="1" baseline="-25000" dirty="0">
                <a:latin typeface="Georgia" panose="02040502050405020303" pitchFamily="18" charset="0"/>
              </a:rPr>
              <a:t>1</a:t>
            </a:r>
            <a:r>
              <a:rPr lang="ru-RU" altLang="ru-RU" sz="2400" b="1" i="1" dirty="0">
                <a:latin typeface="Georgia" panose="02040502050405020303" pitchFamily="18" charset="0"/>
              </a:rPr>
              <a:t> и </a:t>
            </a:r>
            <a:r>
              <a:rPr lang="en-US" altLang="ru-RU" sz="2400" b="1" i="1" dirty="0">
                <a:latin typeface="Georgia" panose="02040502050405020303" pitchFamily="18" charset="0"/>
              </a:rPr>
              <a:t>DD</a:t>
            </a:r>
            <a:r>
              <a:rPr lang="en-US" altLang="ru-RU" sz="2400" b="1" i="1" baseline="-25000" dirty="0">
                <a:latin typeface="Georgia" panose="02040502050405020303" pitchFamily="18" charset="0"/>
              </a:rPr>
              <a:t>1</a:t>
            </a:r>
            <a:r>
              <a:rPr lang="ru-RU" altLang="ru-RU" sz="2400" b="1" i="1" dirty="0">
                <a:latin typeface="Georgia" panose="02040502050405020303" pitchFamily="18" charset="0"/>
              </a:rPr>
              <a:t>; АА</a:t>
            </a:r>
            <a:r>
              <a:rPr lang="ru-RU" altLang="ru-RU" sz="2400" b="1" i="1" baseline="-25000" dirty="0">
                <a:latin typeface="Georgia" panose="02040502050405020303" pitchFamily="18" charset="0"/>
              </a:rPr>
              <a:t>1</a:t>
            </a:r>
            <a:r>
              <a:rPr lang="ru-RU" altLang="ru-RU" sz="2400" b="1" i="1" dirty="0">
                <a:latin typeface="Georgia" panose="02040502050405020303" pitchFamily="18" charset="0"/>
              </a:rPr>
              <a:t> и СС</a:t>
            </a:r>
            <a:r>
              <a:rPr lang="ru-RU" altLang="ru-RU" sz="2400" b="1" i="1" baseline="-25000" dirty="0">
                <a:latin typeface="Georgia" panose="02040502050405020303" pitchFamily="18" charset="0"/>
              </a:rPr>
              <a:t>1</a:t>
            </a:r>
            <a:r>
              <a:rPr lang="ru-RU" altLang="ru-RU" sz="2400" b="1" i="1" dirty="0">
                <a:latin typeface="Georgia" panose="02040502050405020303" pitchFamily="18" charset="0"/>
              </a:rPr>
              <a:t> ?</a:t>
            </a:r>
            <a:endParaRPr lang="ru-RU" altLang="ru-RU" sz="2400" b="1" i="1" dirty="0">
              <a:latin typeface="Georgia" panose="02040502050405020303" pitchFamily="18" charset="0"/>
            </a:endParaRPr>
          </a:p>
          <a:p>
            <a:pPr marL="342900" lvl="0" indent="-3429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latin typeface="Georgia" panose="02040502050405020303" pitchFamily="18" charset="0"/>
              </a:rPr>
              <a:t>    Почему?</a:t>
            </a:r>
            <a:endParaRPr lang="ru-RU" altLang="ru-RU" sz="2400" b="1" i="1" dirty="0">
              <a:latin typeface="Georgia" panose="02040502050405020303" pitchFamily="18" charset="0"/>
            </a:endParaRPr>
          </a:p>
        </p:txBody>
      </p:sp>
      <p:sp>
        <p:nvSpPr>
          <p:cNvPr id="102428" name="Rectangle 28"/>
          <p:cNvSpPr/>
          <p:nvPr/>
        </p:nvSpPr>
        <p:spPr>
          <a:xfrm>
            <a:off x="3635375" y="836613"/>
            <a:ext cx="5256213" cy="1295400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latin typeface="Times New Roman" panose="02020603050405020304" pitchFamily="18" charset="0"/>
              </a:rPr>
              <a:t>АА</a:t>
            </a:r>
            <a:r>
              <a:rPr lang="ru-RU" altLang="ru-RU" sz="2800" b="1" i="1" baseline="-25000" dirty="0">
                <a:latin typeface="Times New Roman" panose="02020603050405020304" pitchFamily="18" charset="0"/>
              </a:rPr>
              <a:t>1 </a:t>
            </a:r>
            <a:r>
              <a:rPr lang="en-US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en-US" altLang="ru-RU" sz="28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так как они </a:t>
            </a:r>
            <a:endParaRPr lang="ru-RU" altLang="ru-RU" sz="2400" b="1" i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лежат в плоскости (</a:t>
            </a:r>
            <a:r>
              <a:rPr lang="ru-RU" altLang="ru-RU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АА</a:t>
            </a:r>
            <a:r>
              <a:rPr lang="ru-RU" altLang="ru-RU" sz="2800" b="1" i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en-US" altLang="ru-RU" sz="28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8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2400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.</a:t>
            </a:r>
            <a:endParaRPr lang="en-US" altLang="ru-RU" sz="28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29" name="Rectangle 29"/>
          <p:cNvSpPr/>
          <p:nvPr/>
        </p:nvSpPr>
        <p:spPr>
          <a:xfrm>
            <a:off x="3635375" y="2205038"/>
            <a:ext cx="5256213" cy="1295400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latin typeface="Times New Roman" panose="02020603050405020304" pitchFamily="18" charset="0"/>
              </a:rPr>
              <a:t>АА</a:t>
            </a:r>
            <a:r>
              <a:rPr lang="ru-RU" altLang="ru-RU" sz="2800" b="1" i="1" baseline="-25000" dirty="0">
                <a:latin typeface="Times New Roman" panose="02020603050405020304" pitchFamily="18" charset="0"/>
              </a:rPr>
              <a:t>1 </a:t>
            </a:r>
            <a:r>
              <a:rPr lang="en-US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</a:t>
            </a:r>
            <a:r>
              <a:rPr lang="en-US" altLang="ru-RU" sz="28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8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 как они лежат</a:t>
            </a:r>
            <a:endParaRPr lang="ru-RU" alt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плоскости (</a:t>
            </a:r>
            <a:r>
              <a:rPr lang="ru-RU" altLang="ru-RU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АА</a:t>
            </a:r>
            <a:r>
              <a:rPr lang="ru-RU" altLang="ru-RU" sz="2800" b="1" i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</a:t>
            </a:r>
            <a:r>
              <a:rPr lang="en-US" altLang="ru-RU" sz="28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8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ru-RU" sz="28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30" name="Text Box 30"/>
          <p:cNvSpPr txBox="1"/>
          <p:nvPr/>
        </p:nvSpPr>
        <p:spPr>
          <a:xfrm>
            <a:off x="3543300" y="3663950"/>
            <a:ext cx="4278313" cy="1187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latin typeface="Georgia" panose="02040502050405020303" pitchFamily="18" charset="0"/>
              </a:rPr>
              <a:t>2. Являются ли АА</a:t>
            </a:r>
            <a:r>
              <a:rPr lang="ru-RU" altLang="ru-RU" sz="2400" b="1" i="1" baseline="-25000" dirty="0">
                <a:latin typeface="Georgia" panose="02040502050405020303" pitchFamily="18" charset="0"/>
              </a:rPr>
              <a:t>1</a:t>
            </a:r>
            <a:r>
              <a:rPr lang="ru-RU" altLang="ru-RU" sz="2400" b="1" i="1" dirty="0">
                <a:latin typeface="Georgia" panose="02040502050405020303" pitchFamily="18" charset="0"/>
              </a:rPr>
              <a:t> и </a:t>
            </a:r>
            <a:r>
              <a:rPr lang="en-US" altLang="ru-RU" sz="2400" b="1" i="1" dirty="0">
                <a:latin typeface="Georgia" panose="02040502050405020303" pitchFamily="18" charset="0"/>
              </a:rPr>
              <a:t>DC</a:t>
            </a:r>
            <a:endParaRPr lang="ru-RU" altLang="ru-RU" sz="2400" b="1" i="1" dirty="0">
              <a:latin typeface="Georgia" panose="02040502050405020303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latin typeface="Georgia" panose="02040502050405020303" pitchFamily="18" charset="0"/>
              </a:rPr>
              <a:t>     параллельными?</a:t>
            </a:r>
            <a:endParaRPr lang="ru-RU" altLang="ru-RU" sz="2400" b="1" i="1" dirty="0">
              <a:latin typeface="Georgia" panose="02040502050405020303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latin typeface="Georgia" panose="02040502050405020303" pitchFamily="18" charset="0"/>
              </a:rPr>
              <a:t>     Они пересекаются?</a:t>
            </a:r>
            <a:endParaRPr lang="ru-RU" altLang="ru-RU" sz="2400" b="1" i="1" dirty="0">
              <a:latin typeface="Georgia" panose="02040502050405020303" pitchFamily="18" charset="0"/>
            </a:endParaRPr>
          </a:p>
        </p:txBody>
      </p:sp>
      <p:sp>
        <p:nvSpPr>
          <p:cNvPr id="102431" name="Freeform 31"/>
          <p:cNvSpPr/>
          <p:nvPr/>
        </p:nvSpPr>
        <p:spPr>
          <a:xfrm>
            <a:off x="746125" y="2027238"/>
            <a:ext cx="1588" cy="2027237"/>
          </a:xfrm>
          <a:custGeom>
            <a:avLst/>
            <a:gdLst>
              <a:gd name="txL" fmla="*/ 0 w 1"/>
              <a:gd name="txT" fmla="*/ 0 h 1277"/>
              <a:gd name="txR" fmla="*/ 1 w 1"/>
              <a:gd name="txB" fmla="*/ 1277 h 1277"/>
            </a:gdLst>
            <a:ahLst/>
            <a:cxnLst>
              <a:cxn ang="0">
                <a:pos x="0" y="2147483647"/>
              </a:cxn>
              <a:cxn ang="0">
                <a:pos x="0" y="0"/>
              </a:cxn>
            </a:cxnLst>
            <a:rect l="txL" t="txT" r="txR" b="txB"/>
            <a:pathLst>
              <a:path w="1" h="1277">
                <a:moveTo>
                  <a:pt x="0" y="1277"/>
                </a:moveTo>
                <a:lnTo>
                  <a:pt x="0" y="0"/>
                </a:lnTo>
              </a:path>
            </a:pathLst>
          </a:custGeom>
          <a:noFill/>
          <a:ln w="41275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102432" name="Freeform 32"/>
          <p:cNvSpPr/>
          <p:nvPr/>
        </p:nvSpPr>
        <p:spPr>
          <a:xfrm>
            <a:off x="2759075" y="1997075"/>
            <a:ext cx="1588" cy="2071688"/>
          </a:xfrm>
          <a:custGeom>
            <a:avLst/>
            <a:gdLst>
              <a:gd name="txL" fmla="*/ 0 w 1"/>
              <a:gd name="txT" fmla="*/ 0 h 1305"/>
              <a:gd name="txR" fmla="*/ 1 w 1"/>
              <a:gd name="txB" fmla="*/ 1305 h 1305"/>
            </a:gdLst>
            <a:ahLst/>
            <a:cxnLst>
              <a:cxn ang="0">
                <a:pos x="0" y="2147483647"/>
              </a:cxn>
              <a:cxn ang="0">
                <a:pos x="0" y="0"/>
              </a:cxn>
            </a:cxnLst>
            <a:rect l="txL" t="txT" r="txR" b="txB"/>
            <a:pathLst>
              <a:path w="1" h="1305">
                <a:moveTo>
                  <a:pt x="0" y="1305"/>
                </a:moveTo>
                <a:lnTo>
                  <a:pt x="0" y="0"/>
                </a:lnTo>
              </a:path>
            </a:pathLst>
          </a:custGeom>
          <a:noFill/>
          <a:ln w="41275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102433" name="Freeform 33"/>
          <p:cNvSpPr/>
          <p:nvPr/>
        </p:nvSpPr>
        <p:spPr>
          <a:xfrm>
            <a:off x="3276600" y="1341438"/>
            <a:ext cx="1588" cy="2224087"/>
          </a:xfrm>
          <a:custGeom>
            <a:avLst/>
            <a:gdLst>
              <a:gd name="txL" fmla="*/ 0 w 1"/>
              <a:gd name="txT" fmla="*/ 0 h 1401"/>
              <a:gd name="txR" fmla="*/ 1 w 1"/>
              <a:gd name="txB" fmla="*/ 1401 h 1401"/>
            </a:gdLst>
            <a:ahLst/>
            <a:cxnLst>
              <a:cxn ang="0">
                <a:pos x="0" y="2147483647"/>
              </a:cxn>
              <a:cxn ang="0">
                <a:pos x="0" y="0"/>
              </a:cxn>
            </a:cxnLst>
            <a:rect l="txL" t="txT" r="txR" b="txB"/>
            <a:pathLst>
              <a:path w="1" h="1401">
                <a:moveTo>
                  <a:pt x="0" y="1401"/>
                </a:moveTo>
                <a:lnTo>
                  <a:pt x="0" y="0"/>
                </a:lnTo>
              </a:path>
            </a:pathLst>
          </a:custGeom>
          <a:noFill/>
          <a:ln w="41275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102434" name="Freeform 34"/>
          <p:cNvSpPr/>
          <p:nvPr/>
        </p:nvSpPr>
        <p:spPr>
          <a:xfrm>
            <a:off x="2773363" y="3581400"/>
            <a:ext cx="503237" cy="503238"/>
          </a:xfrm>
          <a:custGeom>
            <a:avLst/>
            <a:gdLst>
              <a:gd name="txL" fmla="*/ 0 w 317"/>
              <a:gd name="txT" fmla="*/ 0 h 317"/>
              <a:gd name="txR" fmla="*/ 317 w 317"/>
              <a:gd name="txB" fmla="*/ 317 h 317"/>
            </a:gdLst>
            <a:ahLst/>
            <a:cxnLst>
              <a:cxn ang="0">
                <a:pos x="2147483647" y="0"/>
              </a:cxn>
              <a:cxn ang="0">
                <a:pos x="0" y="2147483647"/>
              </a:cxn>
            </a:cxnLst>
            <a:rect l="txL" t="txT" r="txR" b="txB"/>
            <a:pathLst>
              <a:path w="317" h="317">
                <a:moveTo>
                  <a:pt x="317" y="0"/>
                </a:moveTo>
                <a:lnTo>
                  <a:pt x="0" y="317"/>
                </a:lnTo>
              </a:path>
            </a:pathLst>
          </a:custGeom>
          <a:noFill/>
          <a:ln w="41275" cap="flat" cmpd="sng">
            <a:solidFill>
              <a:srgbClr val="0000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102435" name="Freeform 35"/>
          <p:cNvSpPr/>
          <p:nvPr/>
        </p:nvSpPr>
        <p:spPr>
          <a:xfrm>
            <a:off x="762000" y="1997075"/>
            <a:ext cx="1588" cy="2057400"/>
          </a:xfrm>
          <a:custGeom>
            <a:avLst/>
            <a:gdLst>
              <a:gd name="txL" fmla="*/ 0 w 1"/>
              <a:gd name="txT" fmla="*/ 0 h 1296"/>
              <a:gd name="txR" fmla="*/ 1 w 1"/>
              <a:gd name="txB" fmla="*/ 1296 h 1296"/>
            </a:gdLst>
            <a:ahLst/>
            <a:cxnLst>
              <a:cxn ang="0">
                <a:pos x="0" y="2147483647"/>
              </a:cxn>
              <a:cxn ang="0">
                <a:pos x="0" y="0"/>
              </a:cxn>
            </a:cxnLst>
            <a:rect l="txL" t="txT" r="txR" b="txB"/>
            <a:pathLst>
              <a:path w="1" h="1296">
                <a:moveTo>
                  <a:pt x="0" y="1296"/>
                </a:moveTo>
                <a:lnTo>
                  <a:pt x="0" y="0"/>
                </a:lnTo>
              </a:path>
            </a:pathLst>
          </a:custGeom>
          <a:noFill/>
          <a:ln w="41275" cap="flat" cmpd="sng">
            <a:solidFill>
              <a:srgbClr val="0000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102436" name="Rectangle 36"/>
          <p:cNvSpPr/>
          <p:nvPr/>
        </p:nvSpPr>
        <p:spPr>
          <a:xfrm>
            <a:off x="250825" y="4868863"/>
            <a:ext cx="8640763" cy="1779587"/>
          </a:xfrm>
          <a:prstGeom prst="rect">
            <a:avLst/>
          </a:prstGeom>
          <a:solidFill>
            <a:srgbClr val="FFCCFF"/>
          </a:solidFill>
          <a:ln w="41275" cap="flat" cmpd="sng">
            <a:solidFill>
              <a:srgbClr val="800080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latin typeface="Georgia" panose="02040502050405020303" pitchFamily="18" charset="0"/>
              </a:rPr>
              <a:t>Две прямые называются </a:t>
            </a:r>
            <a:endParaRPr lang="ru-RU" altLang="ru-RU" sz="2800" b="1" i="1" dirty="0">
              <a:latin typeface="Georgia" panose="02040502050405020303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solidFill>
                  <a:srgbClr val="CC0000"/>
                </a:solidFill>
                <a:latin typeface="Georgia" panose="02040502050405020303" pitchFamily="18" charset="0"/>
              </a:rPr>
              <a:t>скрещивающимися</a:t>
            </a:r>
            <a:r>
              <a:rPr lang="ru-RU" altLang="ru-RU" sz="2800" b="1" i="1" dirty="0">
                <a:latin typeface="Georgia" panose="02040502050405020303" pitchFamily="18" charset="0"/>
              </a:rPr>
              <a:t>, </a:t>
            </a:r>
            <a:endParaRPr lang="ru-RU" altLang="ru-RU" sz="2800" b="1" i="1" dirty="0">
              <a:latin typeface="Georgia" panose="02040502050405020303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latin typeface="Georgia" panose="02040502050405020303" pitchFamily="18" charset="0"/>
              </a:rPr>
              <a:t>если через них нельзя провести плоскость.</a:t>
            </a:r>
            <a:endParaRPr lang="ru-RU" altLang="ru-RU" sz="2800" b="1" i="1" dirty="0">
              <a:latin typeface="Georgia" panose="02040502050405020303" pitchFamily="18" charset="0"/>
            </a:endParaRPr>
          </a:p>
        </p:txBody>
      </p:sp>
      <p:sp>
        <p:nvSpPr>
          <p:cNvPr id="165903" name="TextBox 2"/>
          <p:cNvSpPr txBox="1"/>
          <p:nvPr/>
        </p:nvSpPr>
        <p:spPr>
          <a:xfrm>
            <a:off x="3289300" y="3397250"/>
            <a:ext cx="34607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/>
              <a:t>С</a:t>
            </a:r>
            <a:endParaRPr lang="ru-RU" alt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02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5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02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350"/>
                            </p:stCondLst>
                            <p:childTnLst>
                              <p:par>
                                <p:cTn id="3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2000"/>
                                        <p:tgtEl>
                                          <p:spTgt spid="102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2000"/>
                                        <p:tgtEl>
                                          <p:spTgt spid="102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2000"/>
                                        <p:tgtEl>
                                          <p:spTgt spid="102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2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2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2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0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430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430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430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430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102430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0">
                                            <p:txEl>
                                              <p:charRg st="2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2430">
                                            <p:txEl>
                                              <p:charRg st="2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2430">
                                            <p:txEl>
                                              <p:charRg st="2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2430">
                                            <p:txEl>
                                              <p:charRg st="2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2430">
                                            <p:txEl>
                                              <p:charRg st="2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02430">
                                            <p:txEl>
                                              <p:charRg st="24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0">
                                            <p:txEl>
                                              <p:charRg st="44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2430">
                                            <p:txEl>
                                              <p:charRg st="44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2430">
                                            <p:txEl>
                                              <p:charRg st="44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2430">
                                            <p:txEl>
                                              <p:charRg st="44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2430">
                                            <p:txEl>
                                              <p:charRg st="44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102430">
                                            <p:txEl>
                                              <p:charRg st="44" end="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02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102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02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49"/>
                            </p:stCondLst>
                            <p:childTnLst>
                              <p:par>
                                <p:cTn id="9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9" dur="2000"/>
                                        <p:tgtEl>
                                          <p:spTgt spid="102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2" dur="2000"/>
                                        <p:tgtEl>
                                          <p:spTgt spid="102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7" dur="2000"/>
                                        <p:tgtEl>
                                          <p:spTgt spid="102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3" grpId="0" animBg="1"/>
      <p:bldP spid="102426" grpId="0"/>
      <p:bldP spid="102427" grpId="0"/>
      <p:bldP spid="102427" grpId="1"/>
      <p:bldP spid="102428" grpId="0" animBg="1"/>
      <p:bldP spid="102429" grpId="0" animBg="1"/>
      <p:bldP spid="102430" grpId="0" build="allAtOnce"/>
      <p:bldP spid="1024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3426" name="Rectangle 2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3262"/>
          </a:xfrm>
          <a:ln/>
        </p:spPr>
        <p:txBody>
          <a:bodyPr vert="horz" wrap="square" lIns="91440" tIns="45720" rIns="91440" bIns="45720" anchor="t" anchorCtr="0"/>
          <a:p>
            <a:pPr algn="ctr" eaLnBrk="1" hangingPunct="1"/>
            <a:r>
              <a:rPr lang="ru-RU" altLang="ru-RU" sz="3200" b="1" i="1" dirty="0">
                <a:latin typeface="Georgia" panose="02040502050405020303" pitchFamily="18" charset="0"/>
              </a:rPr>
              <a:t>Признак скрещивающихся прямых.</a:t>
            </a:r>
            <a:endParaRPr lang="ru-RU" altLang="ru-RU" sz="3200" b="1" i="1" dirty="0">
              <a:latin typeface="Georgia" panose="02040502050405020303" pitchFamily="18" charset="0"/>
            </a:endParaRPr>
          </a:p>
        </p:txBody>
      </p:sp>
      <p:sp>
        <p:nvSpPr>
          <p:cNvPr id="103427" name="Rectangle 3"/>
          <p:cNvSpPr>
            <a:spLocks noGrp="1"/>
          </p:cNvSpPr>
          <p:nvPr>
            <p:ph idx="1"/>
          </p:nvPr>
        </p:nvSpPr>
        <p:spPr>
          <a:xfrm>
            <a:off x="250825" y="3644900"/>
            <a:ext cx="8642350" cy="2376488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ru-RU" altLang="ru-RU" sz="2800" b="1" i="1" dirty="0">
                <a:latin typeface="Georgia" panose="02040502050405020303" pitchFamily="18" charset="0"/>
              </a:rPr>
              <a:t>Если одна из двух прямых лежит в некоторой плоскости, а другая прямая пересекает эту плоскость в точке, не лежащей на первой прямой, то эти прямые </a:t>
            </a:r>
            <a:r>
              <a:rPr lang="ru-RU" altLang="ru-RU" sz="2800" b="1" i="1" dirty="0">
                <a:solidFill>
                  <a:srgbClr val="0000FF"/>
                </a:solidFill>
                <a:latin typeface="Georgia" panose="02040502050405020303" pitchFamily="18" charset="0"/>
              </a:rPr>
              <a:t>скрещивающиеся</a:t>
            </a:r>
            <a:r>
              <a:rPr lang="ru-RU" altLang="ru-RU" sz="2800" b="1" i="1" dirty="0">
                <a:latin typeface="Georgia" panose="02040502050405020303" pitchFamily="18" charset="0"/>
              </a:rPr>
              <a:t>.</a:t>
            </a:r>
            <a:endParaRPr lang="ru-RU" altLang="ru-RU" sz="2800" b="1" i="1" dirty="0">
              <a:latin typeface="Georgia" panose="02040502050405020303" pitchFamily="18" charset="0"/>
            </a:endParaRPr>
          </a:p>
        </p:txBody>
      </p:sp>
      <p:sp>
        <p:nvSpPr>
          <p:cNvPr id="103429" name="Parallelogram 18434"/>
          <p:cNvSpPr/>
          <p:nvPr/>
        </p:nvSpPr>
        <p:spPr>
          <a:xfrm>
            <a:off x="0" y="1555750"/>
            <a:ext cx="7416800" cy="1419225"/>
          </a:xfrm>
          <a:prstGeom prst="parallelogram">
            <a:avLst>
              <a:gd name="adj" fmla="val 130648"/>
            </a:avLst>
          </a:pr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103432" name="Straight Connector 18440"/>
          <p:cNvSpPr/>
          <p:nvPr/>
        </p:nvSpPr>
        <p:spPr>
          <a:xfrm>
            <a:off x="4827588" y="2976563"/>
            <a:ext cx="331787" cy="576262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3433" name="Straight Connector 18441"/>
          <p:cNvSpPr/>
          <p:nvPr/>
        </p:nvSpPr>
        <p:spPr>
          <a:xfrm>
            <a:off x="4156075" y="1814513"/>
            <a:ext cx="652463" cy="1130300"/>
          </a:xfrm>
          <a:prstGeom prst="line">
            <a:avLst/>
          </a:prstGeom>
          <a:ln w="38100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03435" name="TextBox 18443"/>
          <p:cNvSpPr txBox="1"/>
          <p:nvPr/>
        </p:nvSpPr>
        <p:spPr>
          <a:xfrm>
            <a:off x="1979613" y="1484313"/>
            <a:ext cx="4127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3600" b="1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a</a:t>
            </a:r>
            <a:endParaRPr lang="ru-RU" altLang="ru-RU" sz="3600" b="1" i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436" name="TextBox 18444"/>
          <p:cNvSpPr txBox="1"/>
          <p:nvPr/>
        </p:nvSpPr>
        <p:spPr>
          <a:xfrm>
            <a:off x="5106988" y="3055938"/>
            <a:ext cx="4127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ru-RU" altLang="ru-RU" sz="36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438" name="Oval 18446"/>
          <p:cNvSpPr/>
          <p:nvPr/>
        </p:nvSpPr>
        <p:spPr>
          <a:xfrm flipH="1">
            <a:off x="4175125" y="1878013"/>
            <a:ext cx="119063" cy="119062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graphicFrame>
        <p:nvGraphicFramePr>
          <p:cNvPr id="103439" name="Object 16"/>
          <p:cNvGraphicFramePr>
            <a:graphicFrameLocks noChangeAspect="1"/>
          </p:cNvGraphicFramePr>
          <p:nvPr/>
        </p:nvGraphicFramePr>
        <p:xfrm>
          <a:off x="641350" y="2546350"/>
          <a:ext cx="527050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52400" imgH="139700" progId="Equation.3">
                  <p:embed/>
                </p:oleObj>
              </mc:Choice>
              <mc:Fallback>
                <p:oleObj name="" r:id="rId1" imgW="152400" imgH="139700" progId="Equation.3">
                  <p:embed/>
                  <p:pic>
                    <p:nvPicPr>
                      <p:cNvPr id="0" name="Изображение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41350" y="2546350"/>
                        <a:ext cx="527050" cy="3508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40" name="Straight Connector 18448"/>
          <p:cNvSpPr/>
          <p:nvPr/>
        </p:nvSpPr>
        <p:spPr>
          <a:xfrm>
            <a:off x="3527425" y="692150"/>
            <a:ext cx="647700" cy="115252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3441" name="Straight Connector 18448"/>
          <p:cNvSpPr/>
          <p:nvPr/>
        </p:nvSpPr>
        <p:spPr>
          <a:xfrm>
            <a:off x="1692275" y="1965325"/>
            <a:ext cx="2605088" cy="900113"/>
          </a:xfrm>
          <a:custGeom>
            <a:avLst/>
            <a:gdLst>
              <a:gd name="txL" fmla="*/ 0 w 1641"/>
              <a:gd name="txT" fmla="*/ 0 h 567"/>
              <a:gd name="txR" fmla="*/ 1641 w 1641"/>
              <a:gd name="txB" fmla="*/ 567 h 567"/>
            </a:gdLst>
            <a:ahLst/>
            <a:cxnLst>
              <a:cxn ang="0">
                <a:pos x="0" y="0"/>
              </a:cxn>
              <a:cxn ang="0">
                <a:pos x="2147483647" y="2147483647"/>
              </a:cxn>
            </a:cxnLst>
            <a:rect l="txL" t="txT" r="txR" b="txB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noFill/>
          <a:ln w="38100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44208" y="2564903"/>
            <a:ext cx="2304257" cy="1015664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ru-RU" kern="1200" cap="none" spc="0" normalizeH="0" baseline="0" noProof="0">
                <a:noFill/>
                <a:latin typeface="Arial" panose="020B0604020202020204" pitchFamily="34" charset="0"/>
                <a:ea typeface="+mn-ea"/>
                <a:cs typeface="+mn-cs"/>
              </a:rPr>
              <a:t> </a:t>
            </a:r>
            <a:endParaRPr kumimoji="0" lang="ru-RU" kern="1200" cap="none" spc="0" normalizeH="0" baseline="0" noProof="0">
              <a:noFill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10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103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3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charRg st="0" end="1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3427">
                                            <p:txEl>
                                              <p:charRg st="0" end="16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427">
                                            <p:txEl>
                                              <p:charRg st="0" end="16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3427">
                                            <p:txEl>
                                              <p:charRg st="0" end="16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3427">
                                            <p:txEl>
                                              <p:charRg st="0" end="16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03427">
                                            <p:txEl>
                                              <p:charRg st="0" end="1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03427">
                                            <p:txEl>
                                              <p:charRg st="0" end="1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charRg st="0" end="1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  <p:bldP spid="103427" grpId="0" build="p"/>
      <p:bldP spid="103427" grpId="1" build="p"/>
      <p:bldP spid="103429" grpId="0" animBg="1"/>
      <p:bldP spid="103435" grpId="0"/>
      <p:bldP spid="103436" grpId="0"/>
      <p:bldP spid="1034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7522" name="Rectangle 2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3262"/>
          </a:xfrm>
          <a:ln/>
        </p:spPr>
        <p:txBody>
          <a:bodyPr vert="horz" wrap="square" lIns="91440" tIns="45720" rIns="91440" bIns="45720" anchor="t" anchorCtr="0"/>
          <a:p>
            <a:pPr algn="ctr" eaLnBrk="1" hangingPunct="1"/>
            <a:r>
              <a:rPr lang="ru-RU" altLang="ru-RU" sz="3200" b="1" i="1" dirty="0">
                <a:latin typeface="Georgia" panose="02040502050405020303" pitchFamily="18" charset="0"/>
              </a:rPr>
              <a:t>Закрепление изученной теоремы:</a:t>
            </a:r>
            <a:endParaRPr lang="ru-RU" altLang="ru-RU" sz="3200" b="1" i="1" dirty="0">
              <a:latin typeface="Georgia" panose="02040502050405020303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5292725" y="1412875"/>
            <a:ext cx="3600450" cy="3770313"/>
            <a:chOff x="3288" y="845"/>
            <a:chExt cx="2268" cy="2375"/>
          </a:xfrm>
        </p:grpSpPr>
        <p:sp>
          <p:nvSpPr>
            <p:cNvPr id="167949" name="Text Box 5"/>
            <p:cNvSpPr txBox="1"/>
            <p:nvPr/>
          </p:nvSpPr>
          <p:spPr>
            <a:xfrm>
              <a:off x="4967" y="845"/>
              <a:ext cx="40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69925" indent="-3257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+mn-lt"/>
                </a:defRPr>
              </a:lvl2pPr>
              <a:lvl3pPr marL="1022350" indent="-3511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+mn-lt"/>
                </a:defRPr>
              </a:lvl3pPr>
              <a:lvl4pPr marL="1339850" indent="-31623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1681480" indent="-33972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ru-RU" sz="2400" b="1" dirty="0"/>
                <a:t>C</a:t>
              </a:r>
              <a:r>
                <a:rPr lang="en-US" altLang="ru-RU" sz="2400" b="1" baseline="-25000" dirty="0"/>
                <a:t>1</a:t>
              </a:r>
              <a:endParaRPr lang="ru-RU" altLang="ru-RU" sz="2400" b="1" baseline="-25000" dirty="0"/>
            </a:p>
          </p:txBody>
        </p:sp>
        <p:sp>
          <p:nvSpPr>
            <p:cNvPr id="167950" name="Text Box 6"/>
            <p:cNvSpPr txBox="1"/>
            <p:nvPr/>
          </p:nvSpPr>
          <p:spPr>
            <a:xfrm>
              <a:off x="5216" y="2387"/>
              <a:ext cx="34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69925" indent="-3257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+mn-lt"/>
                </a:defRPr>
              </a:lvl2pPr>
              <a:lvl3pPr marL="1022350" indent="-3511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+mn-lt"/>
                </a:defRPr>
              </a:lvl3pPr>
              <a:lvl4pPr marL="1339850" indent="-31623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1681480" indent="-33972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ru-RU" sz="2400" b="1" dirty="0"/>
                <a:t>C</a:t>
              </a:r>
              <a:endParaRPr lang="ru-RU" altLang="ru-RU" sz="2400" b="1" dirty="0"/>
            </a:p>
          </p:txBody>
        </p:sp>
        <p:sp>
          <p:nvSpPr>
            <p:cNvPr id="167951" name="Line 7"/>
            <p:cNvSpPr/>
            <p:nvPr/>
          </p:nvSpPr>
          <p:spPr>
            <a:xfrm>
              <a:off x="3968" y="1163"/>
              <a:ext cx="1225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7952" name="Line 8"/>
            <p:cNvSpPr/>
            <p:nvPr/>
          </p:nvSpPr>
          <p:spPr>
            <a:xfrm flipH="1">
              <a:off x="3606" y="1163"/>
              <a:ext cx="362" cy="40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7953" name="Line 9"/>
            <p:cNvSpPr/>
            <p:nvPr/>
          </p:nvSpPr>
          <p:spPr>
            <a:xfrm>
              <a:off x="3606" y="1571"/>
              <a:ext cx="127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7954" name="Line 10"/>
            <p:cNvSpPr/>
            <p:nvPr/>
          </p:nvSpPr>
          <p:spPr>
            <a:xfrm flipH="1">
              <a:off x="4876" y="1163"/>
              <a:ext cx="317" cy="40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7955" name="Line 11"/>
            <p:cNvSpPr/>
            <p:nvPr/>
          </p:nvSpPr>
          <p:spPr>
            <a:xfrm>
              <a:off x="3606" y="1571"/>
              <a:ext cx="0" cy="131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7956" name="Line 12"/>
            <p:cNvSpPr/>
            <p:nvPr/>
          </p:nvSpPr>
          <p:spPr>
            <a:xfrm flipH="1">
              <a:off x="4876" y="1571"/>
              <a:ext cx="0" cy="131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7957" name="Line 13"/>
            <p:cNvSpPr/>
            <p:nvPr/>
          </p:nvSpPr>
          <p:spPr>
            <a:xfrm>
              <a:off x="3606" y="2887"/>
              <a:ext cx="127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7958" name="Line 14"/>
            <p:cNvSpPr/>
            <p:nvPr/>
          </p:nvSpPr>
          <p:spPr>
            <a:xfrm>
              <a:off x="5193" y="1163"/>
              <a:ext cx="0" cy="140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7959" name="Line 15"/>
            <p:cNvSpPr/>
            <p:nvPr/>
          </p:nvSpPr>
          <p:spPr>
            <a:xfrm flipV="1">
              <a:off x="4876" y="2569"/>
              <a:ext cx="317" cy="31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7960" name="Line 16"/>
            <p:cNvSpPr/>
            <p:nvPr/>
          </p:nvSpPr>
          <p:spPr>
            <a:xfrm>
              <a:off x="3968" y="1163"/>
              <a:ext cx="0" cy="140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67961" name="Line 17"/>
            <p:cNvSpPr/>
            <p:nvPr/>
          </p:nvSpPr>
          <p:spPr>
            <a:xfrm flipH="1">
              <a:off x="3968" y="2569"/>
              <a:ext cx="1225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67962" name="Line 18"/>
            <p:cNvSpPr/>
            <p:nvPr/>
          </p:nvSpPr>
          <p:spPr>
            <a:xfrm flipH="1">
              <a:off x="3606" y="2569"/>
              <a:ext cx="362" cy="31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67963" name="Text Box 19"/>
            <p:cNvSpPr txBox="1"/>
            <p:nvPr/>
          </p:nvSpPr>
          <p:spPr>
            <a:xfrm>
              <a:off x="3288" y="1299"/>
              <a:ext cx="45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69925" indent="-3257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+mn-lt"/>
                </a:defRPr>
              </a:lvl2pPr>
              <a:lvl3pPr marL="1022350" indent="-3511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+mn-lt"/>
                </a:defRPr>
              </a:lvl3pPr>
              <a:lvl4pPr marL="1339850" indent="-31623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1681480" indent="-33972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ru-RU" sz="2400" b="1" dirty="0"/>
                <a:t>A</a:t>
              </a:r>
              <a:r>
                <a:rPr lang="en-US" altLang="ru-RU" sz="2400" b="1" baseline="-25000" dirty="0"/>
                <a:t>1</a:t>
              </a:r>
              <a:endParaRPr lang="ru-RU" altLang="ru-RU" sz="2400" b="1" baseline="-25000" dirty="0"/>
            </a:p>
          </p:txBody>
        </p:sp>
        <p:sp>
          <p:nvSpPr>
            <p:cNvPr id="167964" name="Text Box 20"/>
            <p:cNvSpPr txBox="1"/>
            <p:nvPr/>
          </p:nvSpPr>
          <p:spPr>
            <a:xfrm>
              <a:off x="3787" y="845"/>
              <a:ext cx="681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69925" indent="-3257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+mn-lt"/>
                </a:defRPr>
              </a:lvl2pPr>
              <a:lvl3pPr marL="1022350" indent="-3511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+mn-lt"/>
                </a:defRPr>
              </a:lvl3pPr>
              <a:lvl4pPr marL="1339850" indent="-31623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1681480" indent="-33972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ru-RU" sz="2400" b="1" dirty="0"/>
                <a:t>B</a:t>
              </a:r>
              <a:r>
                <a:rPr lang="en-US" altLang="ru-RU" sz="2400" b="1" baseline="-25000" dirty="0"/>
                <a:t>1</a:t>
              </a:r>
              <a:endParaRPr lang="ru-RU" altLang="ru-RU" sz="2400" b="1" baseline="-25000" dirty="0"/>
            </a:p>
          </p:txBody>
        </p:sp>
        <p:sp>
          <p:nvSpPr>
            <p:cNvPr id="167965" name="Text Box 21"/>
            <p:cNvSpPr txBox="1"/>
            <p:nvPr/>
          </p:nvSpPr>
          <p:spPr>
            <a:xfrm>
              <a:off x="4558" y="1299"/>
              <a:ext cx="771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69925" indent="-3257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+mn-lt"/>
                </a:defRPr>
              </a:lvl2pPr>
              <a:lvl3pPr marL="1022350" indent="-3511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+mn-lt"/>
                </a:defRPr>
              </a:lvl3pPr>
              <a:lvl4pPr marL="1339850" indent="-31623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1681480" indent="-33972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ru-RU" sz="2400" b="1" dirty="0"/>
                <a:t>D</a:t>
              </a:r>
              <a:r>
                <a:rPr lang="en-US" altLang="ru-RU" sz="2400" b="1" baseline="-25000" dirty="0"/>
                <a:t>1</a:t>
              </a:r>
              <a:endParaRPr lang="ru-RU" altLang="ru-RU" sz="2400" b="1" baseline="-25000" dirty="0"/>
            </a:p>
          </p:txBody>
        </p:sp>
        <p:sp>
          <p:nvSpPr>
            <p:cNvPr id="167966" name="Text Box 22"/>
            <p:cNvSpPr txBox="1"/>
            <p:nvPr/>
          </p:nvSpPr>
          <p:spPr>
            <a:xfrm>
              <a:off x="3424" y="2887"/>
              <a:ext cx="63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69925" indent="-3257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+mn-lt"/>
                </a:defRPr>
              </a:lvl2pPr>
              <a:lvl3pPr marL="1022350" indent="-3511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+mn-lt"/>
                </a:defRPr>
              </a:lvl3pPr>
              <a:lvl4pPr marL="1339850" indent="-31623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1681480" indent="-33972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ru-RU" sz="2400" b="1" dirty="0"/>
                <a:t>A</a:t>
              </a:r>
              <a:endParaRPr lang="ru-RU" altLang="ru-RU" sz="2400" b="1" dirty="0"/>
            </a:p>
          </p:txBody>
        </p:sp>
        <p:sp>
          <p:nvSpPr>
            <p:cNvPr id="167967" name="Text Box 23"/>
            <p:cNvSpPr txBox="1"/>
            <p:nvPr/>
          </p:nvSpPr>
          <p:spPr>
            <a:xfrm>
              <a:off x="3968" y="2251"/>
              <a:ext cx="54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69925" indent="-3257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+mn-lt"/>
                </a:defRPr>
              </a:lvl2pPr>
              <a:lvl3pPr marL="1022350" indent="-3511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+mn-lt"/>
                </a:defRPr>
              </a:lvl3pPr>
              <a:lvl4pPr marL="1339850" indent="-31623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1681480" indent="-33972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ru-RU" sz="2400" b="1" dirty="0"/>
                <a:t>B</a:t>
              </a:r>
              <a:endParaRPr lang="ru-RU" altLang="ru-RU" sz="2400" b="1" dirty="0"/>
            </a:p>
          </p:txBody>
        </p:sp>
        <p:sp>
          <p:nvSpPr>
            <p:cNvPr id="167968" name="Text Box 24"/>
            <p:cNvSpPr txBox="1"/>
            <p:nvPr/>
          </p:nvSpPr>
          <p:spPr>
            <a:xfrm>
              <a:off x="4807" y="2932"/>
              <a:ext cx="72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69925" indent="-3257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+mn-lt"/>
                </a:defRPr>
              </a:lvl2pPr>
              <a:lvl3pPr marL="1022350" indent="-3511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+mn-lt"/>
                </a:defRPr>
              </a:lvl3pPr>
              <a:lvl4pPr marL="1339850" indent="-31623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1681480" indent="-33972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ru-RU" sz="2400" b="1" dirty="0"/>
                <a:t>D</a:t>
              </a:r>
              <a:endParaRPr lang="ru-RU" altLang="ru-RU" sz="2400" b="1" dirty="0"/>
            </a:p>
          </p:txBody>
        </p:sp>
      </p:grpSp>
      <p:sp>
        <p:nvSpPr>
          <p:cNvPr id="107545" name="Text Box 25"/>
          <p:cNvSpPr txBox="1"/>
          <p:nvPr/>
        </p:nvSpPr>
        <p:spPr>
          <a:xfrm>
            <a:off x="519113" y="1503363"/>
            <a:ext cx="4514850" cy="1187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altLang="ru-RU" sz="2400" b="1" i="1" dirty="0">
                <a:latin typeface="Georgia" panose="02040502050405020303" pitchFamily="18" charset="0"/>
              </a:rPr>
              <a:t>Определить взаимное</a:t>
            </a:r>
            <a:endParaRPr lang="ru-RU" altLang="ru-RU" sz="2400" b="1" i="1" dirty="0">
              <a:latin typeface="Georgia" panose="02040502050405020303" pitchFamily="18" charset="0"/>
            </a:endParaRPr>
          </a:p>
          <a:p>
            <a:pPr marL="342900" lvl="0" indent="-3429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latin typeface="Georgia" panose="02040502050405020303" pitchFamily="18" charset="0"/>
              </a:rPr>
              <a:t>     расположение  прямых</a:t>
            </a:r>
            <a:endParaRPr lang="ru-RU" altLang="ru-RU" sz="2400" b="1" i="1" dirty="0">
              <a:latin typeface="Georgia" panose="02040502050405020303" pitchFamily="18" charset="0"/>
            </a:endParaRPr>
          </a:p>
          <a:p>
            <a:pPr marL="342900" lvl="0" indent="-3429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latin typeface="Georgia" panose="02040502050405020303" pitchFamily="18" charset="0"/>
              </a:rPr>
              <a:t>     АВ</a:t>
            </a:r>
            <a:r>
              <a:rPr lang="ru-RU" altLang="ru-RU" sz="2400" b="1" i="1" baseline="-25000" dirty="0">
                <a:latin typeface="Georgia" panose="02040502050405020303" pitchFamily="18" charset="0"/>
              </a:rPr>
              <a:t>1</a:t>
            </a:r>
            <a:r>
              <a:rPr lang="ru-RU" altLang="ru-RU" sz="2400" b="1" i="1" dirty="0">
                <a:latin typeface="Georgia" panose="02040502050405020303" pitchFamily="18" charset="0"/>
              </a:rPr>
              <a:t> и </a:t>
            </a:r>
            <a:r>
              <a:rPr lang="en-US" altLang="ru-RU" sz="2400" b="1" i="1" dirty="0">
                <a:latin typeface="Georgia" panose="02040502050405020303" pitchFamily="18" charset="0"/>
              </a:rPr>
              <a:t>DC.</a:t>
            </a:r>
            <a:endParaRPr lang="ru-RU" altLang="ru-RU" sz="2400" b="1" i="1" dirty="0">
              <a:latin typeface="Georgia" panose="02040502050405020303" pitchFamily="18" charset="0"/>
            </a:endParaRPr>
          </a:p>
        </p:txBody>
      </p:sp>
      <p:sp>
        <p:nvSpPr>
          <p:cNvPr id="107546" name="Freeform 26"/>
          <p:cNvSpPr/>
          <p:nvPr/>
        </p:nvSpPr>
        <p:spPr>
          <a:xfrm>
            <a:off x="7802563" y="4144963"/>
            <a:ext cx="519112" cy="519112"/>
          </a:xfrm>
          <a:custGeom>
            <a:avLst/>
            <a:gdLst>
              <a:gd name="txL" fmla="*/ 0 w 327"/>
              <a:gd name="txT" fmla="*/ 0 h 327"/>
              <a:gd name="txR" fmla="*/ 327 w 327"/>
              <a:gd name="txB" fmla="*/ 327 h 327"/>
            </a:gdLst>
            <a:ahLst/>
            <a:cxnLst>
              <a:cxn ang="0">
                <a:pos x="0" y="2147483647"/>
              </a:cxn>
              <a:cxn ang="0">
                <a:pos x="2147483647" y="0"/>
              </a:cxn>
            </a:cxnLst>
            <a:rect l="txL" t="txT" r="txR" b="txB"/>
            <a:pathLst>
              <a:path w="327" h="327">
                <a:moveTo>
                  <a:pt x="0" y="327"/>
                </a:moveTo>
                <a:lnTo>
                  <a:pt x="327" y="0"/>
                </a:lnTo>
              </a:path>
            </a:pathLst>
          </a:custGeom>
          <a:noFill/>
          <a:ln w="41275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167942" name="Freeform 27"/>
          <p:cNvSpPr/>
          <p:nvPr/>
        </p:nvSpPr>
        <p:spPr>
          <a:xfrm>
            <a:off x="5791200" y="1935163"/>
            <a:ext cx="563563" cy="2697162"/>
          </a:xfrm>
          <a:custGeom>
            <a:avLst/>
            <a:gdLst>
              <a:gd name="txL" fmla="*/ 0 w 355"/>
              <a:gd name="txT" fmla="*/ 0 h 1699"/>
              <a:gd name="txR" fmla="*/ 355 w 355"/>
              <a:gd name="txB" fmla="*/ 1699 h 1699"/>
            </a:gdLst>
            <a:ahLst/>
            <a:cxnLst>
              <a:cxn ang="0">
                <a:pos x="0" y="2147483647"/>
              </a:cxn>
              <a:cxn ang="0">
                <a:pos x="2147483647" y="0"/>
              </a:cxn>
            </a:cxnLst>
            <a:rect l="txL" t="txT" r="txR" b="txB"/>
            <a:pathLst>
              <a:path w="355" h="1699">
                <a:moveTo>
                  <a:pt x="0" y="1699"/>
                </a:moveTo>
                <a:lnTo>
                  <a:pt x="355" y="0"/>
                </a:lnTo>
              </a:path>
            </a:pathLst>
          </a:custGeom>
          <a:solidFill>
            <a:srgbClr val="CCFFFF">
              <a:alpha val="100000"/>
            </a:srgbClr>
          </a:solidFill>
          <a:ln w="41275" cap="flat" cmpd="sng">
            <a:solidFill>
              <a:schemeClr val="bg1">
                <a:alpha val="10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107548" name="Text Box 28"/>
          <p:cNvSpPr txBox="1"/>
          <p:nvPr/>
        </p:nvSpPr>
        <p:spPr>
          <a:xfrm>
            <a:off x="539750" y="2636838"/>
            <a:ext cx="4457700" cy="1187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latin typeface="Georgia" panose="02040502050405020303" pitchFamily="18" charset="0"/>
              </a:rPr>
              <a:t>2. Указать взаимное</a:t>
            </a:r>
            <a:endParaRPr lang="ru-RU" altLang="ru-RU" sz="2400" b="1" i="1" dirty="0">
              <a:latin typeface="Georgia" panose="02040502050405020303" pitchFamily="18" charset="0"/>
            </a:endParaRPr>
          </a:p>
          <a:p>
            <a:pPr marL="342900" lvl="0" indent="-3429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latin typeface="Georgia" panose="02040502050405020303" pitchFamily="18" charset="0"/>
              </a:rPr>
              <a:t>     расположение  прямой</a:t>
            </a:r>
            <a:endParaRPr lang="ru-RU" altLang="ru-RU" sz="2400" b="1" i="1" dirty="0">
              <a:latin typeface="Georgia" panose="02040502050405020303" pitchFamily="18" charset="0"/>
            </a:endParaRPr>
          </a:p>
          <a:p>
            <a:pPr marL="342900" lvl="0" indent="-3429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latin typeface="Georgia" panose="02040502050405020303" pitchFamily="18" charset="0"/>
              </a:rPr>
              <a:t>     </a:t>
            </a:r>
            <a:r>
              <a:rPr lang="en-US" altLang="ru-RU" sz="2400" b="1" i="1" dirty="0">
                <a:latin typeface="Georgia" panose="02040502050405020303" pitchFamily="18" charset="0"/>
              </a:rPr>
              <a:t>DC</a:t>
            </a:r>
            <a:r>
              <a:rPr lang="ru-RU" altLang="ru-RU" sz="2400" b="1" i="1" dirty="0">
                <a:latin typeface="Georgia" panose="02040502050405020303" pitchFamily="18" charset="0"/>
              </a:rPr>
              <a:t> и плоскости АА</a:t>
            </a:r>
            <a:r>
              <a:rPr lang="ru-RU" altLang="ru-RU" sz="2400" b="1" i="1" baseline="-25000" dirty="0">
                <a:latin typeface="Georgia" panose="02040502050405020303" pitchFamily="18" charset="0"/>
              </a:rPr>
              <a:t>1</a:t>
            </a:r>
            <a:r>
              <a:rPr lang="ru-RU" altLang="ru-RU" sz="2400" b="1" i="1" dirty="0">
                <a:latin typeface="Georgia" panose="02040502050405020303" pitchFamily="18" charset="0"/>
              </a:rPr>
              <a:t>В</a:t>
            </a:r>
            <a:r>
              <a:rPr lang="ru-RU" altLang="ru-RU" sz="2400" b="1" i="1" baseline="-25000" dirty="0">
                <a:latin typeface="Georgia" panose="02040502050405020303" pitchFamily="18" charset="0"/>
              </a:rPr>
              <a:t>1</a:t>
            </a:r>
            <a:r>
              <a:rPr lang="ru-RU" altLang="ru-RU" sz="2400" b="1" i="1" dirty="0">
                <a:latin typeface="Georgia" panose="02040502050405020303" pitchFamily="18" charset="0"/>
              </a:rPr>
              <a:t>В</a:t>
            </a:r>
            <a:endParaRPr lang="ru-RU" altLang="ru-RU" sz="2400" b="1" i="1" dirty="0">
              <a:latin typeface="Georgia" panose="02040502050405020303" pitchFamily="18" charset="0"/>
            </a:endParaRPr>
          </a:p>
        </p:txBody>
      </p:sp>
      <p:sp>
        <p:nvSpPr>
          <p:cNvPr id="107549" name="Freeform 29"/>
          <p:cNvSpPr/>
          <p:nvPr/>
        </p:nvSpPr>
        <p:spPr>
          <a:xfrm>
            <a:off x="5795963" y="1989138"/>
            <a:ext cx="547687" cy="2667000"/>
          </a:xfrm>
          <a:custGeom>
            <a:avLst/>
            <a:gdLst>
              <a:gd name="txL" fmla="*/ 0 w 345"/>
              <a:gd name="txT" fmla="*/ 0 h 1680"/>
              <a:gd name="txR" fmla="*/ 345 w 345"/>
              <a:gd name="txB" fmla="*/ 1680 h 168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345" h="1680">
                <a:moveTo>
                  <a:pt x="19" y="1661"/>
                </a:moveTo>
                <a:lnTo>
                  <a:pt x="19" y="365"/>
                </a:lnTo>
                <a:lnTo>
                  <a:pt x="345" y="0"/>
                </a:lnTo>
                <a:lnTo>
                  <a:pt x="345" y="1364"/>
                </a:lnTo>
                <a:lnTo>
                  <a:pt x="0" y="1680"/>
                </a:lnTo>
              </a:path>
            </a:pathLst>
          </a:custGeom>
          <a:solidFill>
            <a:srgbClr val="CCFFFF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107550" name="Freeform 30"/>
          <p:cNvSpPr/>
          <p:nvPr/>
        </p:nvSpPr>
        <p:spPr>
          <a:xfrm>
            <a:off x="5791200" y="2560638"/>
            <a:ext cx="777875" cy="14287"/>
          </a:xfrm>
          <a:custGeom>
            <a:avLst/>
            <a:gdLst>
              <a:gd name="txL" fmla="*/ 0 w 490"/>
              <a:gd name="txT" fmla="*/ 0 h 9"/>
              <a:gd name="txR" fmla="*/ 490 w 490"/>
              <a:gd name="txB" fmla="*/ 9 h 9"/>
            </a:gdLst>
            <a:ahLst/>
            <a:cxnLst>
              <a:cxn ang="0">
                <a:pos x="0" y="2147483647"/>
              </a:cxn>
              <a:cxn ang="0">
                <a:pos x="2147483647" y="0"/>
              </a:cxn>
            </a:cxnLst>
            <a:rect l="txL" t="txT" r="txR" b="txB"/>
            <a:pathLst>
              <a:path w="490" h="9">
                <a:moveTo>
                  <a:pt x="0" y="9"/>
                </a:moveTo>
                <a:lnTo>
                  <a:pt x="490" y="0"/>
                </a:lnTo>
              </a:path>
            </a:pathLst>
          </a:custGeom>
          <a:noFill/>
          <a:ln w="31750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107551" name="Freeform 31"/>
          <p:cNvSpPr/>
          <p:nvPr/>
        </p:nvSpPr>
        <p:spPr>
          <a:xfrm>
            <a:off x="5775325" y="1935163"/>
            <a:ext cx="595313" cy="2728912"/>
          </a:xfrm>
          <a:custGeom>
            <a:avLst/>
            <a:gdLst>
              <a:gd name="txL" fmla="*/ 0 w 375"/>
              <a:gd name="txT" fmla="*/ 0 h 1719"/>
              <a:gd name="txR" fmla="*/ 375 w 375"/>
              <a:gd name="txB" fmla="*/ 1719 h 1719"/>
            </a:gdLst>
            <a:ahLst/>
            <a:cxnLst>
              <a:cxn ang="0">
                <a:pos x="0" y="2147483647"/>
              </a:cxn>
              <a:cxn ang="0">
                <a:pos x="2147483647" y="0"/>
              </a:cxn>
            </a:cxnLst>
            <a:rect l="txL" t="txT" r="txR" b="txB"/>
            <a:pathLst>
              <a:path w="375" h="1719">
                <a:moveTo>
                  <a:pt x="0" y="1719"/>
                </a:moveTo>
                <a:lnTo>
                  <a:pt x="375" y="0"/>
                </a:lnTo>
              </a:path>
            </a:pathLst>
          </a:custGeom>
          <a:noFill/>
          <a:ln w="41275" cap="flat" cmpd="sng">
            <a:solidFill>
              <a:srgbClr val="FF0000">
                <a:alpha val="100000"/>
              </a:srgbClr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107552" name="Text Box 32"/>
          <p:cNvSpPr txBox="1"/>
          <p:nvPr/>
        </p:nvSpPr>
        <p:spPr>
          <a:xfrm>
            <a:off x="468313" y="3860800"/>
            <a:ext cx="4935537" cy="1187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latin typeface="Georgia" panose="02040502050405020303" pitchFamily="18" charset="0"/>
              </a:rPr>
              <a:t>3. Является ли прямая АВ</a:t>
            </a:r>
            <a:r>
              <a:rPr lang="ru-RU" altLang="ru-RU" sz="2400" b="1" i="1" baseline="-25000" dirty="0">
                <a:latin typeface="Georgia" panose="02040502050405020303" pitchFamily="18" charset="0"/>
              </a:rPr>
              <a:t>1</a:t>
            </a:r>
            <a:endParaRPr lang="ru-RU" altLang="ru-RU" sz="2400" b="1" i="1" dirty="0">
              <a:latin typeface="Georgia" panose="02040502050405020303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latin typeface="Georgia" panose="02040502050405020303" pitchFamily="18" charset="0"/>
              </a:rPr>
              <a:t>     параллельной  плоскости</a:t>
            </a:r>
            <a:endParaRPr lang="ru-RU" altLang="ru-RU" sz="2400" b="1" i="1" dirty="0">
              <a:latin typeface="Georgia" panose="02040502050405020303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latin typeface="Georgia" panose="02040502050405020303" pitchFamily="18" charset="0"/>
              </a:rPr>
              <a:t>     </a:t>
            </a:r>
            <a:r>
              <a:rPr lang="en-US" altLang="ru-RU" sz="2400" b="1" i="1" dirty="0">
                <a:latin typeface="Georgia" panose="02040502050405020303" pitchFamily="18" charset="0"/>
              </a:rPr>
              <a:t>DD</a:t>
            </a:r>
            <a:r>
              <a:rPr lang="ru-RU" altLang="ru-RU" sz="2400" b="1" i="1" baseline="-25000" dirty="0">
                <a:latin typeface="Georgia" panose="02040502050405020303" pitchFamily="18" charset="0"/>
              </a:rPr>
              <a:t>1</a:t>
            </a:r>
            <a:r>
              <a:rPr lang="ru-RU" altLang="ru-RU" sz="2400" b="1" i="1" dirty="0">
                <a:latin typeface="Georgia" panose="02040502050405020303" pitchFamily="18" charset="0"/>
              </a:rPr>
              <a:t>С</a:t>
            </a:r>
            <a:r>
              <a:rPr lang="ru-RU" altLang="ru-RU" sz="2400" b="1" i="1" baseline="-25000" dirty="0">
                <a:latin typeface="Georgia" panose="02040502050405020303" pitchFamily="18" charset="0"/>
              </a:rPr>
              <a:t>1</a:t>
            </a:r>
            <a:r>
              <a:rPr lang="ru-RU" altLang="ru-RU" sz="2400" b="1" i="1" dirty="0">
                <a:latin typeface="Georgia" panose="02040502050405020303" pitchFamily="18" charset="0"/>
              </a:rPr>
              <a:t>С?</a:t>
            </a:r>
            <a:endParaRPr lang="ru-RU" altLang="ru-RU" sz="2400" b="1" i="1" dirty="0">
              <a:latin typeface="Georgia" panose="02040502050405020303" pitchFamily="18" charset="0"/>
            </a:endParaRPr>
          </a:p>
        </p:txBody>
      </p:sp>
      <p:sp>
        <p:nvSpPr>
          <p:cNvPr id="107553" name="Freeform 33"/>
          <p:cNvSpPr/>
          <p:nvPr/>
        </p:nvSpPr>
        <p:spPr>
          <a:xfrm>
            <a:off x="7812088" y="1989138"/>
            <a:ext cx="471487" cy="2643187"/>
          </a:xfrm>
          <a:custGeom>
            <a:avLst/>
            <a:gdLst>
              <a:gd name="txL" fmla="*/ 0 w 297"/>
              <a:gd name="txT" fmla="*/ 0 h 1665"/>
              <a:gd name="txR" fmla="*/ 297 w 297"/>
              <a:gd name="txB" fmla="*/ 1665 h 1665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297" h="1665">
                <a:moveTo>
                  <a:pt x="19" y="1627"/>
                </a:moveTo>
                <a:lnTo>
                  <a:pt x="19" y="360"/>
                </a:lnTo>
                <a:lnTo>
                  <a:pt x="296" y="0"/>
                </a:lnTo>
                <a:lnTo>
                  <a:pt x="297" y="1358"/>
                </a:lnTo>
                <a:lnTo>
                  <a:pt x="0" y="1665"/>
                </a:lnTo>
              </a:path>
            </a:pathLst>
          </a:custGeom>
          <a:solidFill>
            <a:srgbClr val="FFCCFF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07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49"/>
                            </p:stCondLst>
                            <p:childTnLst>
                              <p:par>
                                <p:cTn id="2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1000"/>
                                        <p:tgtEl>
                                          <p:spTgt spid="107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1000"/>
                                        <p:tgtEl>
                                          <p:spTgt spid="107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7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7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7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7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07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07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107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107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7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7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7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7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07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00"/>
                            </p:stCondLst>
                            <p:childTnLst>
                              <p:par>
                                <p:cTn id="6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07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07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3" dur="1000"/>
                                        <p:tgtEl>
                                          <p:spTgt spid="107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1000"/>
                                        <p:tgtEl>
                                          <p:spTgt spid="107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  <p:bldP spid="107545" grpId="0"/>
      <p:bldP spid="107548" grpId="0"/>
      <p:bldP spid="1075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8546" name="Rectangle 2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3262"/>
          </a:xfrm>
          <a:ln/>
        </p:spPr>
        <p:txBody>
          <a:bodyPr vert="horz" wrap="square" lIns="91440" tIns="45720" rIns="91440" bIns="45720" anchor="t" anchorCtr="0"/>
          <a:p>
            <a:pPr algn="ctr" eaLnBrk="1" hangingPunct="1"/>
            <a:r>
              <a:rPr lang="ru-RU" altLang="ru-RU" sz="3200" b="1" i="1" dirty="0">
                <a:latin typeface="Georgia" panose="02040502050405020303" pitchFamily="18" charset="0"/>
              </a:rPr>
              <a:t>Теорема:</a:t>
            </a:r>
            <a:endParaRPr lang="ru-RU" altLang="ru-RU" sz="3200" b="1" i="1" dirty="0">
              <a:latin typeface="Georgia" panose="02040502050405020303" pitchFamily="18" charset="0"/>
            </a:endParaRPr>
          </a:p>
        </p:txBody>
      </p:sp>
      <p:sp>
        <p:nvSpPr>
          <p:cNvPr id="108547" name="Rectangle 3"/>
          <p:cNvSpPr>
            <a:spLocks noGrp="1"/>
          </p:cNvSpPr>
          <p:nvPr>
            <p:ph idx="1"/>
          </p:nvPr>
        </p:nvSpPr>
        <p:spPr>
          <a:xfrm>
            <a:off x="468313" y="908050"/>
            <a:ext cx="8229600" cy="1152525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</a:pPr>
            <a:r>
              <a:rPr lang="ru-RU" altLang="ru-RU" sz="2400" b="1" i="1" dirty="0">
                <a:solidFill>
                  <a:srgbClr val="0000FF"/>
                </a:solidFill>
                <a:latin typeface="Georgia" panose="02040502050405020303" pitchFamily="18" charset="0"/>
              </a:rPr>
              <a:t>Через каждую из двух скрещивающихся прямых  проходит плоскость, параллельная другой плоскости, и притом только одна.</a:t>
            </a:r>
            <a:endParaRPr lang="ru-RU" altLang="ru-RU" sz="2400" b="1" i="1" dirty="0">
              <a:solidFill>
                <a:srgbClr val="0000FF"/>
              </a:solidFill>
              <a:latin typeface="Georgia" panose="02040502050405020303" pitchFamily="18" charset="0"/>
            </a:endParaRPr>
          </a:p>
        </p:txBody>
      </p:sp>
      <p:sp>
        <p:nvSpPr>
          <p:cNvPr id="108548" name="Text Box 4"/>
          <p:cNvSpPr txBox="1"/>
          <p:nvPr/>
        </p:nvSpPr>
        <p:spPr>
          <a:xfrm>
            <a:off x="376238" y="2152650"/>
            <a:ext cx="4356100" cy="8223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latin typeface="Times New Roman" panose="02020603050405020304" pitchFamily="18" charset="0"/>
              </a:rPr>
              <a:t>Дано: АВ скрещивается с С</a:t>
            </a:r>
            <a:r>
              <a:rPr lang="en-US" altLang="ru-RU" sz="2400" b="1" i="1" dirty="0">
                <a:latin typeface="Times New Roman" panose="02020603050405020304" pitchFamily="18" charset="0"/>
              </a:rPr>
              <a:t>D</a:t>
            </a:r>
            <a:r>
              <a:rPr lang="ru-RU" altLang="ru-RU" sz="2400" b="1" i="1" dirty="0">
                <a:latin typeface="Times New Roman" panose="02020603050405020304" pitchFamily="18" charset="0"/>
              </a:rPr>
              <a:t>.</a:t>
            </a:r>
            <a:endParaRPr lang="ru-RU" altLang="ru-RU" sz="2400" b="1" i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Построить</a:t>
            </a:r>
            <a:r>
              <a:rPr lang="ru-RU" altLang="ru-RU" sz="2400" b="1" i="1" dirty="0">
                <a:latin typeface="Times New Roman" panose="02020603050405020304" pitchFamily="18" charset="0"/>
              </a:rPr>
              <a:t> </a:t>
            </a:r>
            <a:r>
              <a:rPr lang="el-GR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АВ     </a:t>
            </a:r>
            <a:r>
              <a:rPr lang="el-GR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С</a:t>
            </a:r>
            <a:r>
              <a:rPr lang="en-US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|| </a:t>
            </a:r>
            <a:r>
              <a:rPr lang="el-GR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altLang="ru-RU" sz="2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8550" name="Object 6"/>
          <p:cNvGraphicFramePr>
            <a:graphicFrameLocks noChangeAspect="1"/>
          </p:cNvGraphicFramePr>
          <p:nvPr/>
        </p:nvGraphicFramePr>
        <p:xfrm>
          <a:off x="2916238" y="2624138"/>
          <a:ext cx="360362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152400" imgH="127000" progId="Equation.3">
                  <p:embed/>
                </p:oleObj>
              </mc:Choice>
              <mc:Fallback>
                <p:oleObj name="" r:id="rId1" imgW="152400" imgH="127000" progId="Equation.3">
                  <p:embed/>
                  <p:pic>
                    <p:nvPicPr>
                      <p:cNvPr id="0" name="Изображение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916238" y="2624138"/>
                        <a:ext cx="360362" cy="292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52" name="Freeform 8"/>
          <p:cNvSpPr/>
          <p:nvPr/>
        </p:nvSpPr>
        <p:spPr>
          <a:xfrm>
            <a:off x="5851525" y="2133600"/>
            <a:ext cx="1752600" cy="4038600"/>
          </a:xfrm>
          <a:custGeom>
            <a:avLst/>
            <a:gdLst>
              <a:gd name="txL" fmla="*/ 0 w 1104"/>
              <a:gd name="txT" fmla="*/ 0 h 2544"/>
              <a:gd name="txR" fmla="*/ 1104 w 1104"/>
              <a:gd name="txB" fmla="*/ 2544 h 2544"/>
            </a:gdLst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04" h="2544">
                <a:moveTo>
                  <a:pt x="0" y="2534"/>
                </a:moveTo>
                <a:lnTo>
                  <a:pt x="0" y="672"/>
                </a:lnTo>
                <a:lnTo>
                  <a:pt x="1085" y="0"/>
                </a:lnTo>
                <a:lnTo>
                  <a:pt x="1104" y="1910"/>
                </a:lnTo>
                <a:lnTo>
                  <a:pt x="10" y="2544"/>
                </a:lnTo>
              </a:path>
            </a:pathLst>
          </a:custGeom>
          <a:solidFill>
            <a:srgbClr val="FFFFCC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108553" name="Freeform 9"/>
          <p:cNvSpPr/>
          <p:nvPr/>
        </p:nvSpPr>
        <p:spPr>
          <a:xfrm>
            <a:off x="6111875" y="3368675"/>
            <a:ext cx="1279525" cy="715963"/>
          </a:xfrm>
          <a:custGeom>
            <a:avLst/>
            <a:gdLst>
              <a:gd name="txL" fmla="*/ 0 w 806"/>
              <a:gd name="txT" fmla="*/ 0 h 451"/>
              <a:gd name="txR" fmla="*/ 806 w 806"/>
              <a:gd name="txB" fmla="*/ 451 h 451"/>
            </a:gdLst>
            <a:ahLst/>
            <a:cxnLst>
              <a:cxn ang="0">
                <a:pos x="0" y="2147483647"/>
              </a:cxn>
              <a:cxn ang="0">
                <a:pos x="2147483647" y="0"/>
              </a:cxn>
            </a:cxnLst>
            <a:rect l="txL" t="txT" r="txR" b="txB"/>
            <a:pathLst>
              <a:path w="806" h="451">
                <a:moveTo>
                  <a:pt x="0" y="451"/>
                </a:moveTo>
                <a:lnTo>
                  <a:pt x="806" y="0"/>
                </a:lnTo>
              </a:path>
            </a:pathLst>
          </a:custGeom>
          <a:noFill/>
          <a:ln w="4127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108554" name="Freeform 10"/>
          <p:cNvSpPr/>
          <p:nvPr/>
        </p:nvSpPr>
        <p:spPr>
          <a:xfrm>
            <a:off x="8321675" y="2179638"/>
            <a:ext cx="14288" cy="3627437"/>
          </a:xfrm>
          <a:custGeom>
            <a:avLst/>
            <a:gdLst>
              <a:gd name="txL" fmla="*/ 0 w 9"/>
              <a:gd name="txT" fmla="*/ 0 h 2285"/>
              <a:gd name="txR" fmla="*/ 9 w 9"/>
              <a:gd name="txB" fmla="*/ 2285 h 2285"/>
            </a:gdLst>
            <a:ahLst/>
            <a:cxnLst>
              <a:cxn ang="0">
                <a:pos x="2147483647" y="2147483647"/>
              </a:cxn>
              <a:cxn ang="0">
                <a:pos x="0" y="0"/>
              </a:cxn>
            </a:cxnLst>
            <a:rect l="txL" t="txT" r="txR" b="txB"/>
            <a:pathLst>
              <a:path w="9" h="2285">
                <a:moveTo>
                  <a:pt x="9" y="2285"/>
                </a:moveTo>
                <a:lnTo>
                  <a:pt x="0" y="0"/>
                </a:lnTo>
              </a:path>
            </a:pathLst>
          </a:custGeom>
          <a:noFill/>
          <a:ln w="4127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108555" name="Text Box 11"/>
          <p:cNvSpPr txBox="1"/>
          <p:nvPr/>
        </p:nvSpPr>
        <p:spPr>
          <a:xfrm>
            <a:off x="6300788" y="3357563"/>
            <a:ext cx="404812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/>
              <a:t>А</a:t>
            </a:r>
            <a:endParaRPr lang="ru-RU" altLang="ru-RU" sz="2400" b="1" i="1" dirty="0"/>
          </a:p>
        </p:txBody>
      </p:sp>
      <p:sp>
        <p:nvSpPr>
          <p:cNvPr id="108556" name="Text Box 12"/>
          <p:cNvSpPr txBox="1"/>
          <p:nvPr/>
        </p:nvSpPr>
        <p:spPr>
          <a:xfrm>
            <a:off x="7019925" y="2997200"/>
            <a:ext cx="40481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/>
              <a:t>В</a:t>
            </a:r>
            <a:endParaRPr lang="ru-RU" altLang="ru-RU" sz="2400" b="1" i="1" dirty="0"/>
          </a:p>
        </p:txBody>
      </p:sp>
      <p:sp>
        <p:nvSpPr>
          <p:cNvPr id="108557" name="Text Box 13"/>
          <p:cNvSpPr txBox="1"/>
          <p:nvPr/>
        </p:nvSpPr>
        <p:spPr>
          <a:xfrm>
            <a:off x="8316913" y="2205038"/>
            <a:ext cx="404812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 b="1" i="1" dirty="0"/>
              <a:t>C</a:t>
            </a:r>
            <a:endParaRPr lang="ru-RU" altLang="ru-RU" sz="2400" b="1" i="1" dirty="0"/>
          </a:p>
        </p:txBody>
      </p:sp>
      <p:sp>
        <p:nvSpPr>
          <p:cNvPr id="108558" name="Text Box 14"/>
          <p:cNvSpPr txBox="1"/>
          <p:nvPr/>
        </p:nvSpPr>
        <p:spPr>
          <a:xfrm>
            <a:off x="8388350" y="5157788"/>
            <a:ext cx="40481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 b="1" i="1" dirty="0"/>
              <a:t>D</a:t>
            </a:r>
            <a:endParaRPr lang="ru-RU" altLang="ru-RU" sz="2400" b="1" i="1" dirty="0"/>
          </a:p>
        </p:txBody>
      </p:sp>
      <p:sp>
        <p:nvSpPr>
          <p:cNvPr id="108559" name="Oval 15"/>
          <p:cNvSpPr/>
          <p:nvPr/>
        </p:nvSpPr>
        <p:spPr>
          <a:xfrm>
            <a:off x="6300788" y="3860800"/>
            <a:ext cx="144462" cy="122238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/>
          </a:p>
        </p:txBody>
      </p:sp>
      <p:sp>
        <p:nvSpPr>
          <p:cNvPr id="108560" name="Oval 16"/>
          <p:cNvSpPr/>
          <p:nvPr/>
        </p:nvSpPr>
        <p:spPr>
          <a:xfrm>
            <a:off x="7092950" y="3429000"/>
            <a:ext cx="144463" cy="122238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/>
          </a:p>
        </p:txBody>
      </p:sp>
      <p:sp>
        <p:nvSpPr>
          <p:cNvPr id="108561" name="Oval 17"/>
          <p:cNvSpPr/>
          <p:nvPr/>
        </p:nvSpPr>
        <p:spPr>
          <a:xfrm>
            <a:off x="8243888" y="2492375"/>
            <a:ext cx="144462" cy="122238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/>
          </a:p>
        </p:txBody>
      </p:sp>
      <p:sp>
        <p:nvSpPr>
          <p:cNvPr id="108562" name="Oval 18"/>
          <p:cNvSpPr/>
          <p:nvPr/>
        </p:nvSpPr>
        <p:spPr>
          <a:xfrm>
            <a:off x="8243888" y="5373688"/>
            <a:ext cx="144462" cy="12223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/>
          </a:p>
        </p:txBody>
      </p:sp>
      <p:sp>
        <p:nvSpPr>
          <p:cNvPr id="108565" name="Text Box 21"/>
          <p:cNvSpPr txBox="1"/>
          <p:nvPr/>
        </p:nvSpPr>
        <p:spPr>
          <a:xfrm>
            <a:off x="250825" y="3429000"/>
            <a:ext cx="5006975" cy="8223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altLang="ru-RU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Через точку А проведем прямую </a:t>
            </a:r>
            <a:endParaRPr lang="ru-RU" altLang="ru-RU" sz="2400" b="1" i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342900" lvl="0" indent="-3429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АЕ, АЕ </a:t>
            </a:r>
            <a:r>
              <a:rPr lang="en-US" alt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ru-RU" alt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lang="en-US" alt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alt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400" b="1" i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566" name="Freeform 22"/>
          <p:cNvSpPr/>
          <p:nvPr/>
        </p:nvSpPr>
        <p:spPr>
          <a:xfrm>
            <a:off x="6370638" y="3124200"/>
            <a:ext cx="14287" cy="2667000"/>
          </a:xfrm>
          <a:custGeom>
            <a:avLst/>
            <a:gdLst>
              <a:gd name="txL" fmla="*/ 0 w 9"/>
              <a:gd name="txT" fmla="*/ 0 h 1680"/>
              <a:gd name="txR" fmla="*/ 9 w 9"/>
              <a:gd name="txB" fmla="*/ 1680 h 1680"/>
            </a:gdLst>
            <a:ahLst/>
            <a:cxnLst>
              <a:cxn ang="0">
                <a:pos x="2147483647" y="2147483647"/>
              </a:cxn>
              <a:cxn ang="0">
                <a:pos x="0" y="0"/>
              </a:cxn>
            </a:cxnLst>
            <a:rect l="txL" t="txT" r="txR" b="txB"/>
            <a:pathLst>
              <a:path w="9" h="1680">
                <a:moveTo>
                  <a:pt x="9" y="1680"/>
                </a:moveTo>
                <a:lnTo>
                  <a:pt x="0" y="0"/>
                </a:lnTo>
              </a:path>
            </a:pathLst>
          </a:custGeom>
          <a:noFill/>
          <a:ln w="2857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108567" name="Text Box 23"/>
          <p:cNvSpPr txBox="1"/>
          <p:nvPr/>
        </p:nvSpPr>
        <p:spPr>
          <a:xfrm>
            <a:off x="6300788" y="5084763"/>
            <a:ext cx="3873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/>
              <a:t>Е</a:t>
            </a:r>
            <a:endParaRPr lang="ru-RU" altLang="ru-RU" sz="2400" b="1" i="1" dirty="0"/>
          </a:p>
        </p:txBody>
      </p:sp>
      <p:sp>
        <p:nvSpPr>
          <p:cNvPr id="108568" name="Text Box 24"/>
          <p:cNvSpPr txBox="1"/>
          <p:nvPr/>
        </p:nvSpPr>
        <p:spPr>
          <a:xfrm>
            <a:off x="250825" y="4076700"/>
            <a:ext cx="5494338" cy="1187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2. Прямые АВ и АЕ пересекаются </a:t>
            </a:r>
            <a:endParaRPr lang="ru-RU" altLang="ru-RU" sz="2400" b="1" i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   и образуют плоскость </a:t>
            </a:r>
            <a:r>
              <a:rPr lang="el-GR" alt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alt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АВ     </a:t>
            </a:r>
            <a:r>
              <a:rPr lang="el-GR" alt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alt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altLang="ru-RU" sz="24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</a:t>
            </a:r>
            <a:r>
              <a:rPr lang="en-US" alt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alt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ru-RU" alt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alt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alt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alt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единственная плоскость.</a:t>
            </a:r>
            <a:endParaRPr lang="el-GR" altLang="ru-RU" sz="2400" b="1" i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8981" name="Rectangle 28"/>
          <p:cNvSpPr/>
          <p:nvPr/>
        </p:nvSpPr>
        <p:spPr>
          <a:xfrm>
            <a:off x="0" y="33670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/>
          </a:p>
        </p:txBody>
      </p:sp>
      <p:graphicFrame>
        <p:nvGraphicFramePr>
          <p:cNvPr id="108571" name="Object 27"/>
          <p:cNvGraphicFramePr>
            <a:graphicFrameLocks noChangeAspect="1"/>
          </p:cNvGraphicFramePr>
          <p:nvPr/>
        </p:nvGraphicFramePr>
        <p:xfrm>
          <a:off x="4572000" y="4508500"/>
          <a:ext cx="433388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3" imgW="152400" imgH="127000" progId="Equation.3">
                  <p:embed/>
                </p:oleObj>
              </mc:Choice>
              <mc:Fallback>
                <p:oleObj name="" r:id="rId3" imgW="152400" imgH="127000" progId="Equation.3">
                  <p:embed/>
                  <p:pic>
                    <p:nvPicPr>
                      <p:cNvPr id="0" name="Изображение 307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0" y="4508500"/>
                        <a:ext cx="433388" cy="3000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74" name="Text Box 30"/>
          <p:cNvSpPr txBox="1"/>
          <p:nvPr/>
        </p:nvSpPr>
        <p:spPr>
          <a:xfrm>
            <a:off x="376238" y="2873375"/>
            <a:ext cx="47434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solidFill>
                  <a:srgbClr val="CC0000"/>
                </a:solidFill>
                <a:latin typeface="Times New Roman" panose="02020603050405020304" pitchFamily="18" charset="0"/>
              </a:rPr>
              <a:t>Доказать, что </a:t>
            </a:r>
            <a:r>
              <a:rPr lang="el-GR" altLang="ru-RU" sz="24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altLang="ru-RU" sz="24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единственная.</a:t>
            </a:r>
            <a:endParaRPr lang="el-GR" altLang="ru-RU" sz="2400" b="1" i="1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575" name="Text Box 31"/>
          <p:cNvSpPr txBox="1"/>
          <p:nvPr/>
        </p:nvSpPr>
        <p:spPr>
          <a:xfrm>
            <a:off x="250825" y="5157788"/>
            <a:ext cx="8940800" cy="15525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solidFill>
                  <a:srgbClr val="CC0000"/>
                </a:solidFill>
                <a:latin typeface="Times New Roman" panose="02020603050405020304" pitchFamily="18" charset="0"/>
              </a:rPr>
              <a:t>3. Доказательство</a:t>
            </a:r>
            <a:r>
              <a:rPr lang="ru-RU" altLang="ru-RU" sz="24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2400" b="1" i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altLang="ru-RU" sz="24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altLang="ru-RU" sz="24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единственная  по  следствию  из</a:t>
            </a:r>
            <a:endParaRPr lang="ru-RU" altLang="ru-RU" sz="2400" b="1" i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аксиом. Любая  другая плоскость, которой принадлежит АВ,</a:t>
            </a:r>
            <a:endParaRPr lang="ru-RU" altLang="ru-RU" sz="2400" b="1" i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пересекает  АЕ  и, следовательно, прямую С</a:t>
            </a:r>
            <a:r>
              <a:rPr lang="en-US" altLang="ru-RU" sz="24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endParaRPr lang="el-GR" altLang="ru-RU" sz="2400" b="1" i="1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charRg st="0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8547">
                                            <p:txEl>
                                              <p:charRg st="0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547">
                                            <p:txEl>
                                              <p:charRg st="0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8547">
                                            <p:txEl>
                                              <p:charRg st="0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8547">
                                            <p:txEl>
                                              <p:charRg st="0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08547">
                                            <p:txEl>
                                              <p:charRg st="0" end="1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8548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8548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8548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8548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08548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99"/>
                            </p:stCondLst>
                            <p:childTnLst>
                              <p:par>
                                <p:cTn id="2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10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99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8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99"/>
                            </p:stCondLst>
                            <p:childTnLst>
                              <p:par>
                                <p:cTn id="5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10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799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8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8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charRg st="28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8548">
                                            <p:txEl>
                                              <p:charRg st="28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8548">
                                            <p:txEl>
                                              <p:charRg st="28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8548">
                                            <p:txEl>
                                              <p:charRg st="28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8548">
                                            <p:txEl>
                                              <p:charRg st="28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108548">
                                            <p:txEl>
                                              <p:charRg st="28" end="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108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849"/>
                            </p:stCondLst>
                            <p:childTnLst>
                              <p:par>
                                <p:cTn id="10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2" dur="1000"/>
                                        <p:tgtEl>
                                          <p:spTgt spid="108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8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8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08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10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8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8568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8568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8568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8568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 tmFilter="0,0; .5, 1; 1, 1"/>
                                        <p:tgtEl>
                                          <p:spTgt spid="108568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8">
                                            <p:txEl>
                                              <p:charRg st="32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8568">
                                            <p:txEl>
                                              <p:charRg st="32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8568">
                                            <p:txEl>
                                              <p:charRg st="32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8568">
                                            <p:txEl>
                                              <p:charRg st="32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8568">
                                            <p:txEl>
                                              <p:charRg st="32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108568">
                                            <p:txEl>
                                              <p:charRg st="32" end="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349"/>
                            </p:stCondLst>
                            <p:childTnLst>
                              <p:par>
                                <p:cTn id="1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8">
                                            <p:txEl>
                                              <p:charRg st="71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8568">
                                            <p:txEl>
                                              <p:charRg st="71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8568">
                                            <p:txEl>
                                              <p:charRg st="71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8568">
                                            <p:txEl>
                                              <p:charRg st="71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8568">
                                            <p:txEl>
                                              <p:charRg st="71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 tmFilter="0,0; .5, 1; 1, 1"/>
                                        <p:tgtEl>
                                          <p:spTgt spid="108568">
                                            <p:txEl>
                                              <p:charRg st="71" end="1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8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08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8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8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08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8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 tmFilter="0,0; .5, 1; 1, 1"/>
                                        <p:tgtEl>
                                          <p:spTgt spid="108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08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08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08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8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 tmFilter="0,0; .5, 1; 1, 1"/>
                                        <p:tgtEl>
                                          <p:spTgt spid="108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  <p:bldP spid="108547" grpId="0" build="p"/>
      <p:bldP spid="108548" grpId="0" build="allAtOnce"/>
      <p:bldP spid="108555" grpId="0"/>
      <p:bldP spid="108556" grpId="0"/>
      <p:bldP spid="108557" grpId="0"/>
      <p:bldP spid="108558" grpId="0"/>
      <p:bldP spid="108559" grpId="0" animBg="1"/>
      <p:bldP spid="108560" grpId="0" animBg="1"/>
      <p:bldP spid="108561" grpId="0" animBg="1"/>
      <p:bldP spid="108562" grpId="0" animBg="1"/>
      <p:bldP spid="108565" grpId="0"/>
      <p:bldP spid="108567" grpId="0"/>
      <p:bldP spid="108568" grpId="0" build="allAtOnce"/>
      <p:bldP spid="108574" grpId="0"/>
      <p:bldP spid="1085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0594" name="Rectangle 2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0237"/>
          </a:xfrm>
          <a:ln/>
        </p:spPr>
        <p:txBody>
          <a:bodyPr vert="horz" wrap="square" lIns="91440" tIns="45720" rIns="91440" bIns="45720" anchor="t" anchorCtr="0"/>
          <a:p>
            <a:pPr algn="ctr" eaLnBrk="1" hangingPunct="1"/>
            <a:r>
              <a:rPr lang="ru-RU" altLang="ru-RU" sz="3200" b="1" i="1" dirty="0">
                <a:latin typeface="Georgia" panose="02040502050405020303" pitchFamily="18" charset="0"/>
              </a:rPr>
              <a:t>Задача.</a:t>
            </a:r>
            <a:endParaRPr lang="ru-RU" altLang="ru-RU" sz="3200" b="1" i="1" dirty="0">
              <a:latin typeface="Georgia" panose="02040502050405020303" pitchFamily="18" charset="0"/>
            </a:endParaRPr>
          </a:p>
        </p:txBody>
      </p:sp>
      <p:sp>
        <p:nvSpPr>
          <p:cNvPr id="110595" name="Rectangle 3"/>
          <p:cNvSpPr>
            <a:spLocks noGrp="1"/>
          </p:cNvSpPr>
          <p:nvPr>
            <p:ph idx="1"/>
          </p:nvPr>
        </p:nvSpPr>
        <p:spPr>
          <a:xfrm>
            <a:off x="395288" y="981075"/>
            <a:ext cx="8229600" cy="1223963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</a:pPr>
            <a:r>
              <a:rPr lang="ru-RU" altLang="ru-RU" sz="2400" b="1" i="1" dirty="0">
                <a:latin typeface="Georgia" panose="02040502050405020303" pitchFamily="18" charset="0"/>
              </a:rPr>
              <a:t>Построить  плоскость </a:t>
            </a:r>
            <a:r>
              <a:rPr lang="el-GR" altLang="ru-RU" sz="2400" b="1" i="1" dirty="0">
                <a:latin typeface="Georgia" panose="02040502050405020303" pitchFamily="18" charset="0"/>
              </a:rPr>
              <a:t>α</a:t>
            </a:r>
            <a:r>
              <a:rPr lang="ru-RU" altLang="ru-RU" sz="2400" b="1" i="1" dirty="0">
                <a:latin typeface="Georgia" panose="02040502050405020303" pitchFamily="18" charset="0"/>
              </a:rPr>
              <a:t>, проходящую  через  точку К  и  параллельную  скрещивающимся  прямым  </a:t>
            </a:r>
            <a:r>
              <a:rPr lang="ru-RU" altLang="ru-RU" sz="2800" b="1" i="1" dirty="0">
                <a:latin typeface="Times New Roman" panose="02020603050405020304" pitchFamily="18" charset="0"/>
              </a:rPr>
              <a:t>а  </a:t>
            </a:r>
            <a:r>
              <a:rPr lang="ru-RU" altLang="ru-RU" sz="2400" b="1" i="1" dirty="0">
                <a:latin typeface="Georgia" panose="02040502050405020303" pitchFamily="18" charset="0"/>
              </a:rPr>
              <a:t>и</a:t>
            </a:r>
            <a:r>
              <a:rPr lang="ru-RU" altLang="ru-RU" sz="2800" b="1" i="1" dirty="0">
                <a:latin typeface="Times New Roman" panose="02020603050405020304" pitchFamily="18" charset="0"/>
              </a:rPr>
              <a:t>  </a:t>
            </a:r>
            <a:r>
              <a:rPr lang="en-US" altLang="ru-RU" sz="2800" b="1" i="1" dirty="0">
                <a:latin typeface="Times New Roman" panose="02020603050405020304" pitchFamily="18" charset="0"/>
              </a:rPr>
              <a:t>b</a:t>
            </a:r>
            <a:r>
              <a:rPr lang="ru-RU" altLang="ru-RU" sz="2800" b="1" i="1" dirty="0">
                <a:latin typeface="Times New Roman" panose="02020603050405020304" pitchFamily="18" charset="0"/>
              </a:rPr>
              <a:t>.</a:t>
            </a:r>
            <a:endParaRPr lang="el-GR" altLang="ru-RU" sz="2400" b="1" i="1" dirty="0">
              <a:latin typeface="Georgia" panose="02040502050405020303" pitchFamily="18" charset="0"/>
            </a:endParaRPr>
          </a:p>
        </p:txBody>
      </p:sp>
      <p:sp>
        <p:nvSpPr>
          <p:cNvPr id="110602" name="Text Box 10"/>
          <p:cNvSpPr txBox="1"/>
          <p:nvPr/>
        </p:nvSpPr>
        <p:spPr>
          <a:xfrm>
            <a:off x="5580063" y="1916113"/>
            <a:ext cx="23876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solidFill>
                  <a:schemeClr val="tx2"/>
                </a:solidFill>
                <a:latin typeface="Georgia" panose="02040502050405020303" pitchFamily="18" charset="0"/>
              </a:rPr>
              <a:t>Построение:</a:t>
            </a:r>
            <a:endParaRPr lang="ru-RU" altLang="ru-RU" sz="2400" b="1" i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110603" name="Text Box 11"/>
          <p:cNvSpPr txBox="1"/>
          <p:nvPr/>
        </p:nvSpPr>
        <p:spPr>
          <a:xfrm>
            <a:off x="4284663" y="2349500"/>
            <a:ext cx="4699000" cy="8223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altLang="ru-RU" sz="2400" b="1" i="1" dirty="0">
                <a:latin typeface="Georgia" panose="02040502050405020303" pitchFamily="18" charset="0"/>
              </a:rPr>
              <a:t>Через точку К провести</a:t>
            </a:r>
            <a:endParaRPr lang="ru-RU" altLang="ru-RU" sz="2400" b="1" i="1" dirty="0">
              <a:latin typeface="Georgia" panose="02040502050405020303" pitchFamily="18" charset="0"/>
            </a:endParaRPr>
          </a:p>
          <a:p>
            <a:pPr marL="342900" lvl="0" indent="-3429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latin typeface="Georgia" panose="02040502050405020303" pitchFamily="18" charset="0"/>
              </a:rPr>
              <a:t>     прямую  а</a:t>
            </a:r>
            <a:r>
              <a:rPr lang="ru-RU" altLang="ru-RU" sz="2400" b="1" i="1" baseline="-25000" dirty="0">
                <a:latin typeface="Georgia" panose="02040502050405020303" pitchFamily="18" charset="0"/>
              </a:rPr>
              <a:t>1</a:t>
            </a:r>
            <a:r>
              <a:rPr lang="ru-RU" altLang="ru-RU" sz="2400" b="1" i="1" dirty="0">
                <a:latin typeface="Georgia" panose="02040502050405020303" pitchFamily="18" charset="0"/>
              </a:rPr>
              <a:t> </a:t>
            </a:r>
            <a:r>
              <a:rPr lang="en-US" altLang="ru-RU" sz="2400" b="1" i="1" dirty="0">
                <a:latin typeface="Georgia" panose="02040502050405020303" pitchFamily="18" charset="0"/>
              </a:rPr>
              <a:t>||</a:t>
            </a:r>
            <a:r>
              <a:rPr lang="ru-RU" altLang="ru-RU" sz="2400" b="1" i="1" dirty="0">
                <a:latin typeface="Georgia" panose="02040502050405020303" pitchFamily="18" charset="0"/>
              </a:rPr>
              <a:t> а.</a:t>
            </a:r>
            <a:endParaRPr lang="en-US" altLang="ru-RU" sz="2400" b="1" i="1" dirty="0">
              <a:latin typeface="Georgia" panose="02040502050405020303" pitchFamily="18" charset="0"/>
            </a:endParaRPr>
          </a:p>
        </p:txBody>
      </p:sp>
      <p:sp>
        <p:nvSpPr>
          <p:cNvPr id="110606" name="Text Box 14"/>
          <p:cNvSpPr txBox="1"/>
          <p:nvPr/>
        </p:nvSpPr>
        <p:spPr>
          <a:xfrm>
            <a:off x="4211638" y="3141663"/>
            <a:ext cx="4724400" cy="8223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latin typeface="Georgia" panose="02040502050405020303" pitchFamily="18" charset="0"/>
              </a:rPr>
              <a:t>2. Через точку К провести</a:t>
            </a:r>
            <a:endParaRPr lang="ru-RU" altLang="ru-RU" sz="2400" b="1" i="1" dirty="0">
              <a:latin typeface="Georgia" panose="02040502050405020303" pitchFamily="18" charset="0"/>
            </a:endParaRPr>
          </a:p>
          <a:p>
            <a:pPr marL="342900" lvl="0" indent="-3429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latin typeface="Georgia" panose="02040502050405020303" pitchFamily="18" charset="0"/>
              </a:rPr>
              <a:t>     прямую  </a:t>
            </a:r>
            <a:r>
              <a:rPr lang="en-US" altLang="ru-RU" sz="2400" b="1" i="1" dirty="0">
                <a:latin typeface="Georgia" panose="02040502050405020303" pitchFamily="18" charset="0"/>
              </a:rPr>
              <a:t>b</a:t>
            </a:r>
            <a:r>
              <a:rPr lang="ru-RU" altLang="ru-RU" sz="2400" b="1" i="1" baseline="-25000" dirty="0">
                <a:latin typeface="Georgia" panose="02040502050405020303" pitchFamily="18" charset="0"/>
              </a:rPr>
              <a:t>1</a:t>
            </a:r>
            <a:r>
              <a:rPr lang="ru-RU" altLang="ru-RU" sz="2400" b="1" i="1" dirty="0">
                <a:latin typeface="Georgia" panose="02040502050405020303" pitchFamily="18" charset="0"/>
              </a:rPr>
              <a:t> </a:t>
            </a:r>
            <a:r>
              <a:rPr lang="en-US" altLang="ru-RU" sz="2400" b="1" i="1" dirty="0">
                <a:latin typeface="Georgia" panose="02040502050405020303" pitchFamily="18" charset="0"/>
              </a:rPr>
              <a:t>||</a:t>
            </a:r>
            <a:r>
              <a:rPr lang="ru-RU" altLang="ru-RU" sz="2400" b="1" i="1" dirty="0">
                <a:latin typeface="Georgia" panose="02040502050405020303" pitchFamily="18" charset="0"/>
              </a:rPr>
              <a:t> </a:t>
            </a:r>
            <a:r>
              <a:rPr lang="en-US" altLang="ru-RU" sz="2400" b="1" i="1" dirty="0">
                <a:latin typeface="Georgia" panose="02040502050405020303" pitchFamily="18" charset="0"/>
              </a:rPr>
              <a:t>b</a:t>
            </a:r>
            <a:r>
              <a:rPr lang="ru-RU" altLang="ru-RU" sz="2400" b="1" i="1" dirty="0">
                <a:latin typeface="Georgia" panose="02040502050405020303" pitchFamily="18" charset="0"/>
              </a:rPr>
              <a:t>.</a:t>
            </a:r>
            <a:endParaRPr lang="en-US" altLang="ru-RU" sz="2400" b="1" i="1" dirty="0">
              <a:latin typeface="Georgia" panose="02040502050405020303" pitchFamily="18" charset="0"/>
            </a:endParaRPr>
          </a:p>
        </p:txBody>
      </p:sp>
      <p:sp>
        <p:nvSpPr>
          <p:cNvPr id="110613" name="AutoShape 21"/>
          <p:cNvSpPr/>
          <p:nvPr/>
        </p:nvSpPr>
        <p:spPr>
          <a:xfrm rot="5400000">
            <a:off x="646113" y="3536950"/>
            <a:ext cx="3313112" cy="2232025"/>
          </a:xfrm>
          <a:prstGeom prst="star16">
            <a:avLst>
              <a:gd name="adj" fmla="val 46009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/>
          </a:p>
          <a:p>
            <a:pPr marL="0" lv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/>
          </a:p>
          <a:p>
            <a:pPr marL="0" lv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/>
          </a:p>
          <a:p>
            <a:pPr marL="0" lv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ru-RU" sz="2800" b="1" i="1" dirty="0">
              <a:ea typeface="Arial" panose="020B0604020202020204" pitchFamily="34" charset="0"/>
            </a:endParaRPr>
          </a:p>
        </p:txBody>
      </p:sp>
      <p:sp>
        <p:nvSpPr>
          <p:cNvPr id="110614" name="Freeform 22"/>
          <p:cNvSpPr/>
          <p:nvPr/>
        </p:nvSpPr>
        <p:spPr>
          <a:xfrm>
            <a:off x="396875" y="2849563"/>
            <a:ext cx="1660525" cy="1509712"/>
          </a:xfrm>
          <a:custGeom>
            <a:avLst/>
            <a:gdLst>
              <a:gd name="txL" fmla="*/ 0 w 1046"/>
              <a:gd name="txT" fmla="*/ 0 h 951"/>
              <a:gd name="txR" fmla="*/ 1046 w 1046"/>
              <a:gd name="txB" fmla="*/ 951 h 951"/>
            </a:gdLst>
            <a:ahLst/>
            <a:cxnLst>
              <a:cxn ang="0">
                <a:pos x="0" y="2147483647"/>
              </a:cxn>
              <a:cxn ang="0">
                <a:pos x="2147483647" y="0"/>
              </a:cxn>
            </a:cxnLst>
            <a:rect l="txL" t="txT" r="txR" b="txB"/>
            <a:pathLst>
              <a:path w="1046" h="951">
                <a:moveTo>
                  <a:pt x="0" y="951"/>
                </a:moveTo>
                <a:lnTo>
                  <a:pt x="1046" y="0"/>
                </a:lnTo>
              </a:path>
            </a:pathLst>
          </a:custGeom>
          <a:noFill/>
          <a:ln w="41275" cap="flat" cmpd="sng">
            <a:solidFill>
              <a:srgbClr val="008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110615" name="Text Box 23"/>
          <p:cNvSpPr txBox="1"/>
          <p:nvPr/>
        </p:nvSpPr>
        <p:spPr>
          <a:xfrm>
            <a:off x="1476375" y="2636838"/>
            <a:ext cx="36195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latin typeface="Times New Roman" panose="02020603050405020304" pitchFamily="18" charset="0"/>
              </a:rPr>
              <a:t>а</a:t>
            </a:r>
            <a:endParaRPr lang="ru-RU" altLang="ru-RU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110616" name="Freeform 24"/>
          <p:cNvSpPr/>
          <p:nvPr/>
        </p:nvSpPr>
        <p:spPr>
          <a:xfrm>
            <a:off x="3140075" y="2620963"/>
            <a:ext cx="1143000" cy="3230562"/>
          </a:xfrm>
          <a:custGeom>
            <a:avLst/>
            <a:gdLst>
              <a:gd name="txL" fmla="*/ 0 w 720"/>
              <a:gd name="txT" fmla="*/ 0 h 2035"/>
              <a:gd name="txR" fmla="*/ 720 w 720"/>
              <a:gd name="txB" fmla="*/ 2035 h 2035"/>
            </a:gdLst>
            <a:ahLst/>
            <a:cxnLst>
              <a:cxn ang="0">
                <a:pos x="0" y="0"/>
              </a:cxn>
              <a:cxn ang="0">
                <a:pos x="2147483647" y="2147483647"/>
              </a:cxn>
            </a:cxnLst>
            <a:rect l="txL" t="txT" r="txR" b="txB"/>
            <a:pathLst>
              <a:path w="720" h="2035">
                <a:moveTo>
                  <a:pt x="0" y="0"/>
                </a:moveTo>
                <a:lnTo>
                  <a:pt x="720" y="2035"/>
                </a:lnTo>
              </a:path>
            </a:pathLst>
          </a:custGeom>
          <a:noFill/>
          <a:ln w="41275" cap="flat" cmpd="sng">
            <a:solidFill>
              <a:srgbClr val="0000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110617" name="Text Box 25"/>
          <p:cNvSpPr txBox="1"/>
          <p:nvPr/>
        </p:nvSpPr>
        <p:spPr>
          <a:xfrm>
            <a:off x="3132138" y="2276475"/>
            <a:ext cx="3619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800" b="1" i="1" dirty="0">
                <a:latin typeface="Times New Roman" panose="02020603050405020304" pitchFamily="18" charset="0"/>
              </a:rPr>
              <a:t>b</a:t>
            </a:r>
            <a:endParaRPr lang="ru-RU" altLang="ru-RU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110618" name="Text Box 26"/>
          <p:cNvSpPr txBox="1"/>
          <p:nvPr/>
        </p:nvSpPr>
        <p:spPr>
          <a:xfrm>
            <a:off x="2339975" y="4149725"/>
            <a:ext cx="4254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latin typeface="Times New Roman" panose="02020603050405020304" pitchFamily="18" charset="0"/>
              </a:rPr>
              <a:t>К</a:t>
            </a:r>
            <a:endParaRPr lang="ru-RU" altLang="ru-RU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110619" name="Freeform 27"/>
          <p:cNvSpPr/>
          <p:nvPr/>
        </p:nvSpPr>
        <p:spPr>
          <a:xfrm>
            <a:off x="1403350" y="3716338"/>
            <a:ext cx="1660525" cy="1509712"/>
          </a:xfrm>
          <a:custGeom>
            <a:avLst/>
            <a:gdLst>
              <a:gd name="txL" fmla="*/ 0 w 1046"/>
              <a:gd name="txT" fmla="*/ 0 h 951"/>
              <a:gd name="txR" fmla="*/ 1046 w 1046"/>
              <a:gd name="txB" fmla="*/ 951 h 951"/>
            </a:gdLst>
            <a:ahLst/>
            <a:cxnLst>
              <a:cxn ang="0">
                <a:pos x="0" y="2147483647"/>
              </a:cxn>
              <a:cxn ang="0">
                <a:pos x="2147483647" y="0"/>
              </a:cxn>
            </a:cxnLst>
            <a:rect l="txL" t="txT" r="txR" b="txB"/>
            <a:pathLst>
              <a:path w="1046" h="951">
                <a:moveTo>
                  <a:pt x="0" y="951"/>
                </a:moveTo>
                <a:lnTo>
                  <a:pt x="1046" y="0"/>
                </a:lnTo>
              </a:path>
            </a:pathLst>
          </a:custGeom>
          <a:noFill/>
          <a:ln w="41275" cap="flat" cmpd="sng">
            <a:solidFill>
              <a:srgbClr val="008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110620" name="Freeform 28"/>
          <p:cNvSpPr/>
          <p:nvPr/>
        </p:nvSpPr>
        <p:spPr>
          <a:xfrm>
            <a:off x="1908175" y="3429000"/>
            <a:ext cx="863600" cy="2305050"/>
          </a:xfrm>
          <a:custGeom>
            <a:avLst/>
            <a:gdLst>
              <a:gd name="txL" fmla="*/ 0 w 720"/>
              <a:gd name="txT" fmla="*/ 0 h 2035"/>
              <a:gd name="txR" fmla="*/ 720 w 720"/>
              <a:gd name="txB" fmla="*/ 2035 h 2035"/>
            </a:gdLst>
            <a:ahLst/>
            <a:cxnLst>
              <a:cxn ang="0">
                <a:pos x="0" y="0"/>
              </a:cxn>
              <a:cxn ang="0">
                <a:pos x="2147483647" y="2147483647"/>
              </a:cxn>
            </a:cxnLst>
            <a:rect l="txL" t="txT" r="txR" b="txB"/>
            <a:pathLst>
              <a:path w="720" h="2035">
                <a:moveTo>
                  <a:pt x="0" y="0"/>
                </a:moveTo>
                <a:lnTo>
                  <a:pt x="720" y="2035"/>
                </a:lnTo>
              </a:path>
            </a:pathLst>
          </a:custGeom>
          <a:noFill/>
          <a:ln w="41275" cap="flat" cmpd="sng">
            <a:solidFill>
              <a:srgbClr val="0000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110621" name="Text Box 29"/>
          <p:cNvSpPr txBox="1"/>
          <p:nvPr/>
        </p:nvSpPr>
        <p:spPr>
          <a:xfrm>
            <a:off x="1258888" y="4508500"/>
            <a:ext cx="48260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latin typeface="Times New Roman" panose="02020603050405020304" pitchFamily="18" charset="0"/>
              </a:rPr>
              <a:t>а</a:t>
            </a:r>
            <a:r>
              <a:rPr lang="ru-RU" altLang="ru-RU" sz="2800" b="1" i="1" baseline="-25000" dirty="0">
                <a:latin typeface="Times New Roman" panose="02020603050405020304" pitchFamily="18" charset="0"/>
              </a:rPr>
              <a:t>1</a:t>
            </a:r>
            <a:endParaRPr lang="ru-RU" altLang="ru-RU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110622" name="Text Box 30"/>
          <p:cNvSpPr txBox="1"/>
          <p:nvPr/>
        </p:nvSpPr>
        <p:spPr>
          <a:xfrm>
            <a:off x="2627313" y="5084763"/>
            <a:ext cx="48260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800" b="1" i="1" dirty="0">
                <a:latin typeface="Times New Roman" panose="02020603050405020304" pitchFamily="18" charset="0"/>
              </a:rPr>
              <a:t>b</a:t>
            </a:r>
            <a:r>
              <a:rPr lang="en-US" altLang="ru-RU" sz="2800" b="1" i="1" baseline="-25000" dirty="0">
                <a:latin typeface="Times New Roman" panose="02020603050405020304" pitchFamily="18" charset="0"/>
              </a:rPr>
              <a:t>1</a:t>
            </a:r>
            <a:endParaRPr lang="ru-RU" altLang="ru-RU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110623" name="Oval 31"/>
          <p:cNvSpPr/>
          <p:nvPr/>
        </p:nvSpPr>
        <p:spPr>
          <a:xfrm>
            <a:off x="2268538" y="4365625"/>
            <a:ext cx="71437" cy="73025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/>
          </a:p>
        </p:txBody>
      </p:sp>
      <p:sp>
        <p:nvSpPr>
          <p:cNvPr id="110624" name="Text Box 32"/>
          <p:cNvSpPr txBox="1"/>
          <p:nvPr/>
        </p:nvSpPr>
        <p:spPr>
          <a:xfrm>
            <a:off x="4140200" y="4005263"/>
            <a:ext cx="5003800" cy="15525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 b="1" i="1" dirty="0">
                <a:latin typeface="Georgia" panose="02040502050405020303" pitchFamily="18" charset="0"/>
              </a:rPr>
              <a:t>3</a:t>
            </a:r>
            <a:r>
              <a:rPr lang="ru-RU" altLang="ru-RU" sz="2400" b="1" i="1" dirty="0">
                <a:latin typeface="Georgia" panose="02040502050405020303" pitchFamily="18" charset="0"/>
              </a:rPr>
              <a:t>. Через пересекающиеся </a:t>
            </a:r>
            <a:endParaRPr lang="ru-RU" altLang="ru-RU" sz="2400" b="1" i="1" dirty="0">
              <a:latin typeface="Georgia" panose="02040502050405020303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latin typeface="Georgia" panose="02040502050405020303" pitchFamily="18" charset="0"/>
              </a:rPr>
              <a:t>     прямые  проведем </a:t>
            </a:r>
            <a:endParaRPr lang="ru-RU" altLang="ru-RU" sz="2400" b="1" i="1" dirty="0">
              <a:latin typeface="Georgia" panose="02040502050405020303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latin typeface="Georgia" panose="02040502050405020303" pitchFamily="18" charset="0"/>
              </a:rPr>
              <a:t>     плоскость  </a:t>
            </a:r>
            <a:r>
              <a:rPr lang="el-GR" altLang="ru-RU" sz="2400" b="1" i="1" dirty="0">
                <a:latin typeface="Georgia" panose="02040502050405020303" pitchFamily="18" charset="0"/>
              </a:rPr>
              <a:t>α</a:t>
            </a:r>
            <a:r>
              <a:rPr lang="ru-RU" altLang="ru-RU" sz="2400" b="1" i="1" dirty="0">
                <a:latin typeface="Georgia" panose="02040502050405020303" pitchFamily="18" charset="0"/>
              </a:rPr>
              <a:t>.  </a:t>
            </a:r>
            <a:r>
              <a:rPr lang="el-GR" altLang="ru-RU" sz="2400" b="1" i="1" dirty="0">
                <a:latin typeface="Georgia" panose="02040502050405020303" pitchFamily="18" charset="0"/>
              </a:rPr>
              <a:t>α</a:t>
            </a:r>
            <a:r>
              <a:rPr lang="ru-RU" altLang="ru-RU" sz="2400" b="1" i="1" dirty="0">
                <a:latin typeface="Georgia" panose="02040502050405020303" pitchFamily="18" charset="0"/>
              </a:rPr>
              <a:t> – искомая</a:t>
            </a:r>
            <a:endParaRPr lang="ru-RU" altLang="ru-RU" sz="2400" b="1" i="1" dirty="0">
              <a:latin typeface="Georgia" panose="02040502050405020303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latin typeface="Georgia" panose="02040502050405020303" pitchFamily="18" charset="0"/>
              </a:rPr>
              <a:t>     плоскость.</a:t>
            </a:r>
            <a:endParaRPr lang="el-GR" altLang="ru-RU" sz="2400" b="1" i="1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charRg st="0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0595">
                                            <p:txEl>
                                              <p:charRg st="0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0595">
                                            <p:txEl>
                                              <p:charRg st="0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0595">
                                            <p:txEl>
                                              <p:charRg st="0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0595">
                                            <p:txEl>
                                              <p:charRg st="0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10595">
                                            <p:txEl>
                                              <p:charRg st="0" end="10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000"/>
                                        <p:tgtEl>
                                          <p:spTgt spid="11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0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11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0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06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,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0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,000000"/>
                                          </p:val>
                                        </p:tav>
                                        <p:tav tm="50000">
                                          <p:val>
                                            <p:fltVal val="0,95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0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0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0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99"/>
                            </p:stCondLst>
                            <p:childTnLst>
                              <p:par>
                                <p:cTn id="6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1000"/>
                                        <p:tgtEl>
                                          <p:spTgt spid="110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0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0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0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50"/>
                            </p:stCondLst>
                            <p:childTnLst>
                              <p:par>
                                <p:cTn id="8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1000"/>
                                        <p:tgtEl>
                                          <p:spTgt spid="110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0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0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0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0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0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0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0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tmFilter="0,0; .5, 1; 1, 1"/>
                                        <p:tgtEl>
                                          <p:spTgt spid="110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5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2000"/>
                                        <p:tgtEl>
                                          <p:spTgt spid="110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  <p:bldP spid="110595" grpId="0" build="p"/>
      <p:bldP spid="110602" grpId="0"/>
      <p:bldP spid="110603" grpId="0"/>
      <p:bldP spid="110606" grpId="0"/>
      <p:bldP spid="110613" grpId="0" animBg="1"/>
      <p:bldP spid="110615" grpId="0"/>
      <p:bldP spid="110617" grpId="0"/>
      <p:bldP spid="110618" grpId="0"/>
      <p:bldP spid="110621" grpId="0"/>
      <p:bldP spid="110622" grpId="0"/>
      <p:bldP spid="110623" grpId="0" animBg="1"/>
      <p:bldP spid="1106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42" name="Rectangle 2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3262"/>
          </a:xfrm>
          <a:ln/>
        </p:spPr>
        <p:txBody>
          <a:bodyPr vert="horz" wrap="square" lIns="91440" tIns="45720" rIns="91440" bIns="45720" anchor="t" anchorCtr="0"/>
          <a:p>
            <a:pPr algn="ctr" eaLnBrk="1" hangingPunct="1"/>
            <a:r>
              <a:rPr lang="ru-RU" altLang="ru-RU" sz="3200" b="1" i="1" dirty="0">
                <a:latin typeface="Georgia" panose="02040502050405020303" pitchFamily="18" charset="0"/>
              </a:rPr>
              <a:t>Задача</a:t>
            </a:r>
            <a:endParaRPr lang="ru-RU" altLang="ru-RU" sz="3200" b="1" i="1" dirty="0">
              <a:latin typeface="Georgia" panose="02040502050405020303" pitchFamily="18" charset="0"/>
            </a:endParaRPr>
          </a:p>
        </p:txBody>
      </p:sp>
      <p:pic>
        <p:nvPicPr>
          <p:cNvPr id="112644" name="Picture 4" descr="AN00790_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768475" cy="1844675"/>
          </a:xfrm>
          <a:ln/>
        </p:spPr>
      </p:pic>
      <p:sp>
        <p:nvSpPr>
          <p:cNvPr id="112645" name="Freeform 5"/>
          <p:cNvSpPr/>
          <p:nvPr/>
        </p:nvSpPr>
        <p:spPr>
          <a:xfrm>
            <a:off x="611188" y="4508500"/>
            <a:ext cx="3535362" cy="1554163"/>
          </a:xfrm>
          <a:custGeom>
            <a:avLst/>
            <a:gdLst>
              <a:gd name="txL" fmla="*/ 0 w 2227"/>
              <a:gd name="txT" fmla="*/ 0 h 979"/>
              <a:gd name="txR" fmla="*/ 2227 w 2227"/>
              <a:gd name="txB" fmla="*/ 979 h 979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</a:cxnLst>
            <a:rect l="txL" t="txT" r="txR" b="txB"/>
            <a:pathLst>
              <a:path w="2227" h="979">
                <a:moveTo>
                  <a:pt x="0" y="19"/>
                </a:moveTo>
                <a:lnTo>
                  <a:pt x="1459" y="979"/>
                </a:lnTo>
                <a:lnTo>
                  <a:pt x="2227" y="0"/>
                </a:lnTo>
                <a:lnTo>
                  <a:pt x="19" y="39"/>
                </a:lnTo>
              </a:path>
            </a:pathLst>
          </a:custGeom>
          <a:solidFill>
            <a:srgbClr val="CCFFCC">
              <a:alpha val="100000"/>
            </a:srgbClr>
          </a:solidFill>
          <a:ln w="9525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112646" name="Text Box 6"/>
          <p:cNvSpPr txBox="1"/>
          <p:nvPr/>
        </p:nvSpPr>
        <p:spPr>
          <a:xfrm>
            <a:off x="395288" y="4437063"/>
            <a:ext cx="404812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/>
              <a:t>А</a:t>
            </a:r>
            <a:endParaRPr lang="ru-RU" altLang="ru-RU" sz="2400" b="1" i="1" dirty="0"/>
          </a:p>
        </p:txBody>
      </p:sp>
      <p:sp>
        <p:nvSpPr>
          <p:cNvPr id="112647" name="Text Box 7"/>
          <p:cNvSpPr txBox="1"/>
          <p:nvPr/>
        </p:nvSpPr>
        <p:spPr>
          <a:xfrm>
            <a:off x="2627313" y="6092825"/>
            <a:ext cx="404812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/>
              <a:t>В</a:t>
            </a:r>
            <a:endParaRPr lang="ru-RU" altLang="ru-RU" sz="2400" b="1" i="1" dirty="0"/>
          </a:p>
        </p:txBody>
      </p:sp>
      <p:sp>
        <p:nvSpPr>
          <p:cNvPr id="112648" name="Text Box 8"/>
          <p:cNvSpPr txBox="1"/>
          <p:nvPr/>
        </p:nvSpPr>
        <p:spPr>
          <a:xfrm>
            <a:off x="3995738" y="4365625"/>
            <a:ext cx="404812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/>
              <a:t>С</a:t>
            </a:r>
            <a:endParaRPr lang="ru-RU" altLang="ru-RU" sz="2400" b="1" i="1" dirty="0"/>
          </a:p>
        </p:txBody>
      </p:sp>
      <p:sp>
        <p:nvSpPr>
          <p:cNvPr id="112649" name="Text Box 9"/>
          <p:cNvSpPr txBox="1"/>
          <p:nvPr/>
        </p:nvSpPr>
        <p:spPr>
          <a:xfrm>
            <a:off x="1763713" y="1484313"/>
            <a:ext cx="404812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 b="1" i="1" dirty="0"/>
              <a:t>D</a:t>
            </a:r>
            <a:endParaRPr lang="ru-RU" altLang="ru-RU" sz="2400" b="1" i="1" dirty="0"/>
          </a:p>
        </p:txBody>
      </p:sp>
      <p:sp>
        <p:nvSpPr>
          <p:cNvPr id="112650" name="Text Box 10"/>
          <p:cNvSpPr txBox="1"/>
          <p:nvPr/>
        </p:nvSpPr>
        <p:spPr>
          <a:xfrm>
            <a:off x="900113" y="2852738"/>
            <a:ext cx="4381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 b="1" i="1" dirty="0"/>
              <a:t>M</a:t>
            </a:r>
            <a:endParaRPr lang="ru-RU" altLang="ru-RU" sz="2400" b="1" i="1" dirty="0"/>
          </a:p>
        </p:txBody>
      </p:sp>
      <p:sp>
        <p:nvSpPr>
          <p:cNvPr id="112651" name="Text Box 11"/>
          <p:cNvSpPr txBox="1"/>
          <p:nvPr/>
        </p:nvSpPr>
        <p:spPr>
          <a:xfrm>
            <a:off x="1979613" y="4292600"/>
            <a:ext cx="404812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 b="1" i="1" dirty="0"/>
              <a:t>N</a:t>
            </a:r>
            <a:endParaRPr lang="ru-RU" altLang="ru-RU" sz="2400" b="1" i="1" dirty="0"/>
          </a:p>
        </p:txBody>
      </p:sp>
      <p:sp>
        <p:nvSpPr>
          <p:cNvPr id="112652" name="Text Box 12"/>
          <p:cNvSpPr txBox="1"/>
          <p:nvPr/>
        </p:nvSpPr>
        <p:spPr>
          <a:xfrm>
            <a:off x="2916238" y="2852738"/>
            <a:ext cx="3873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 b="1" i="1" dirty="0"/>
              <a:t>P</a:t>
            </a:r>
            <a:endParaRPr lang="ru-RU" altLang="ru-RU" sz="2400" b="1" i="1" dirty="0"/>
          </a:p>
        </p:txBody>
      </p:sp>
      <p:sp>
        <p:nvSpPr>
          <p:cNvPr id="112653" name="Text Box 13"/>
          <p:cNvSpPr txBox="1"/>
          <p:nvPr/>
        </p:nvSpPr>
        <p:spPr>
          <a:xfrm>
            <a:off x="1979613" y="6165850"/>
            <a:ext cx="500062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/>
              <a:t>Р</a:t>
            </a:r>
            <a:r>
              <a:rPr lang="ru-RU" altLang="ru-RU" sz="2400" b="1" i="1" baseline="-25000" dirty="0"/>
              <a:t>1</a:t>
            </a:r>
            <a:endParaRPr lang="ru-RU" altLang="ru-RU" sz="2400" b="1" i="1" dirty="0"/>
          </a:p>
        </p:txBody>
      </p:sp>
      <p:sp>
        <p:nvSpPr>
          <p:cNvPr id="112654" name="Text Box 14"/>
          <p:cNvSpPr txBox="1"/>
          <p:nvPr/>
        </p:nvSpPr>
        <p:spPr>
          <a:xfrm>
            <a:off x="2268538" y="4941888"/>
            <a:ext cx="37147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/>
              <a:t>К</a:t>
            </a:r>
            <a:endParaRPr lang="ru-RU" altLang="ru-RU" sz="2400" b="1" i="1" dirty="0"/>
          </a:p>
        </p:txBody>
      </p:sp>
      <p:sp>
        <p:nvSpPr>
          <p:cNvPr id="112655" name="Oval 15"/>
          <p:cNvSpPr/>
          <p:nvPr/>
        </p:nvSpPr>
        <p:spPr>
          <a:xfrm>
            <a:off x="1763713" y="1916113"/>
            <a:ext cx="142875" cy="12223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/>
          </a:p>
        </p:txBody>
      </p:sp>
      <p:sp>
        <p:nvSpPr>
          <p:cNvPr id="112656" name="Freeform 16"/>
          <p:cNvSpPr/>
          <p:nvPr/>
        </p:nvSpPr>
        <p:spPr>
          <a:xfrm>
            <a:off x="685800" y="1965325"/>
            <a:ext cx="1143000" cy="2622550"/>
          </a:xfrm>
          <a:custGeom>
            <a:avLst/>
            <a:gdLst>
              <a:gd name="txL" fmla="*/ 0 w 720"/>
              <a:gd name="txT" fmla="*/ 0 h 1652"/>
              <a:gd name="txR" fmla="*/ 720 w 720"/>
              <a:gd name="txB" fmla="*/ 1652 h 1652"/>
            </a:gdLst>
            <a:ahLst/>
            <a:cxnLst>
              <a:cxn ang="0">
                <a:pos x="0" y="2147483647"/>
              </a:cxn>
              <a:cxn ang="0">
                <a:pos x="2147483647" y="0"/>
              </a:cxn>
            </a:cxnLst>
            <a:rect l="txL" t="txT" r="txR" b="txB"/>
            <a:pathLst>
              <a:path w="720" h="1652">
                <a:moveTo>
                  <a:pt x="0" y="1652"/>
                </a:moveTo>
                <a:lnTo>
                  <a:pt x="720" y="0"/>
                </a:lnTo>
              </a:path>
            </a:pathLst>
          </a:custGeom>
          <a:noFill/>
          <a:ln w="31750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112657" name="Freeform 17"/>
          <p:cNvSpPr/>
          <p:nvPr/>
        </p:nvSpPr>
        <p:spPr>
          <a:xfrm>
            <a:off x="1828800" y="1965325"/>
            <a:ext cx="1082675" cy="4084638"/>
          </a:xfrm>
          <a:custGeom>
            <a:avLst/>
            <a:gdLst>
              <a:gd name="txL" fmla="*/ 0 w 682"/>
              <a:gd name="txT" fmla="*/ 0 h 2573"/>
              <a:gd name="txR" fmla="*/ 682 w 682"/>
              <a:gd name="txB" fmla="*/ 2573 h 2573"/>
            </a:gdLst>
            <a:ahLst/>
            <a:cxnLst>
              <a:cxn ang="0">
                <a:pos x="2147483647" y="2147483647"/>
              </a:cxn>
              <a:cxn ang="0">
                <a:pos x="0" y="0"/>
              </a:cxn>
            </a:cxnLst>
            <a:rect l="txL" t="txT" r="txR" b="txB"/>
            <a:pathLst>
              <a:path w="682" h="2573">
                <a:moveTo>
                  <a:pt x="682" y="2573"/>
                </a:moveTo>
                <a:lnTo>
                  <a:pt x="0" y="0"/>
                </a:lnTo>
              </a:path>
            </a:pathLst>
          </a:custGeom>
          <a:noFill/>
          <a:ln w="31750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112658" name="Freeform 18"/>
          <p:cNvSpPr/>
          <p:nvPr/>
        </p:nvSpPr>
        <p:spPr>
          <a:xfrm>
            <a:off x="1828800" y="1965325"/>
            <a:ext cx="2270125" cy="2546350"/>
          </a:xfrm>
          <a:custGeom>
            <a:avLst/>
            <a:gdLst>
              <a:gd name="txL" fmla="*/ 0 w 1430"/>
              <a:gd name="txT" fmla="*/ 0 h 1604"/>
              <a:gd name="txR" fmla="*/ 1430 w 1430"/>
              <a:gd name="txB" fmla="*/ 1604 h 1604"/>
            </a:gdLst>
            <a:ahLst/>
            <a:cxnLst>
              <a:cxn ang="0">
                <a:pos x="2147483647" y="2147483647"/>
              </a:cxn>
              <a:cxn ang="0">
                <a:pos x="0" y="0"/>
              </a:cxn>
            </a:cxnLst>
            <a:rect l="txL" t="txT" r="txR" b="txB"/>
            <a:pathLst>
              <a:path w="1430" h="1604">
                <a:moveTo>
                  <a:pt x="1430" y="1604"/>
                </a:moveTo>
                <a:lnTo>
                  <a:pt x="0" y="0"/>
                </a:lnTo>
              </a:path>
            </a:pathLst>
          </a:custGeom>
          <a:noFill/>
          <a:ln w="31750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112659" name="Freeform 19"/>
          <p:cNvSpPr/>
          <p:nvPr/>
        </p:nvSpPr>
        <p:spPr>
          <a:xfrm>
            <a:off x="1844675" y="1997075"/>
            <a:ext cx="577850" cy="2254250"/>
          </a:xfrm>
          <a:custGeom>
            <a:avLst/>
            <a:gdLst>
              <a:gd name="txL" fmla="*/ 0 w 364"/>
              <a:gd name="txT" fmla="*/ 0 h 1420"/>
              <a:gd name="txR" fmla="*/ 364 w 364"/>
              <a:gd name="txB" fmla="*/ 1420 h 1420"/>
            </a:gdLst>
            <a:ahLst/>
            <a:cxnLst>
              <a:cxn ang="0">
                <a:pos x="0" y="0"/>
              </a:cxn>
              <a:cxn ang="0">
                <a:pos x="2147483647" y="2147483647"/>
              </a:cxn>
            </a:cxnLst>
            <a:rect l="txL" t="txT" r="txR" b="txB"/>
            <a:pathLst>
              <a:path w="364" h="1420">
                <a:moveTo>
                  <a:pt x="0" y="0"/>
                </a:moveTo>
                <a:lnTo>
                  <a:pt x="364" y="1420"/>
                </a:lnTo>
              </a:path>
            </a:pathLst>
          </a:custGeom>
          <a:noFill/>
          <a:ln w="38100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112660" name="Freeform 20"/>
          <p:cNvSpPr/>
          <p:nvPr/>
        </p:nvSpPr>
        <p:spPr>
          <a:xfrm>
            <a:off x="715963" y="4602163"/>
            <a:ext cx="2179637" cy="1433512"/>
          </a:xfrm>
          <a:custGeom>
            <a:avLst/>
            <a:gdLst>
              <a:gd name="txL" fmla="*/ 0 w 1373"/>
              <a:gd name="txT" fmla="*/ 0 h 903"/>
              <a:gd name="txR" fmla="*/ 1373 w 1373"/>
              <a:gd name="txB" fmla="*/ 903 h 903"/>
            </a:gdLst>
            <a:ahLst/>
            <a:cxnLst>
              <a:cxn ang="0">
                <a:pos x="0" y="0"/>
              </a:cxn>
              <a:cxn ang="0">
                <a:pos x="2147483647" y="2147483647"/>
              </a:cxn>
            </a:cxnLst>
            <a:rect l="txL" t="txT" r="txR" b="txB"/>
            <a:pathLst>
              <a:path w="1373" h="903">
                <a:moveTo>
                  <a:pt x="0" y="0"/>
                </a:moveTo>
                <a:lnTo>
                  <a:pt x="1373" y="903"/>
                </a:lnTo>
              </a:path>
            </a:pathLst>
          </a:custGeom>
          <a:noFill/>
          <a:ln w="38100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112661" name="Text Box 21"/>
          <p:cNvSpPr txBox="1"/>
          <p:nvPr/>
        </p:nvSpPr>
        <p:spPr>
          <a:xfrm>
            <a:off x="4335463" y="927100"/>
            <a:ext cx="2998787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latin typeface="Georgia" panose="02040502050405020303" pitchFamily="18" charset="0"/>
              </a:rPr>
              <a:t>Дано: </a:t>
            </a:r>
            <a:r>
              <a:rPr lang="en-US" altLang="ru-RU" sz="2400" b="1" i="1" dirty="0">
                <a:latin typeface="Georgia" panose="02040502050405020303" pitchFamily="18" charset="0"/>
              </a:rPr>
              <a:t>D</a:t>
            </a:r>
            <a:r>
              <a:rPr lang="ru-RU" altLang="ru-RU" sz="2400" b="1" i="1" dirty="0">
                <a:latin typeface="Georgia" panose="02040502050405020303" pitchFamily="18" charset="0"/>
              </a:rPr>
              <a:t>      (АВС),</a:t>
            </a:r>
            <a:endParaRPr lang="ru-RU" altLang="ru-RU" sz="2400" b="1" i="1" dirty="0">
              <a:latin typeface="Georgia" panose="02040502050405020303" pitchFamily="18" charset="0"/>
            </a:endParaRPr>
          </a:p>
        </p:txBody>
      </p:sp>
      <p:graphicFrame>
        <p:nvGraphicFramePr>
          <p:cNvPr id="112662" name="Object 22"/>
          <p:cNvGraphicFramePr>
            <a:graphicFrameLocks noChangeAspect="1"/>
          </p:cNvGraphicFramePr>
          <p:nvPr/>
        </p:nvGraphicFramePr>
        <p:xfrm>
          <a:off x="5724525" y="908050"/>
          <a:ext cx="4095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2" imgW="127000" imgH="152400" progId="Equation.3">
                  <p:embed/>
                </p:oleObj>
              </mc:Choice>
              <mc:Fallback>
                <p:oleObj name="" r:id="rId2" imgW="127000" imgH="152400" progId="Equation.3">
                  <p:embed/>
                  <p:pic>
                    <p:nvPicPr>
                      <p:cNvPr id="0" name="Изображение 307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24525" y="908050"/>
                        <a:ext cx="409575" cy="504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030" name="Text Box 24"/>
          <p:cNvSpPr txBox="1"/>
          <p:nvPr/>
        </p:nvSpPr>
        <p:spPr>
          <a:xfrm>
            <a:off x="7288213" y="711200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b="1" i="1" dirty="0">
              <a:latin typeface="Georgia" panose="02040502050405020303" pitchFamily="18" charset="0"/>
            </a:endParaRPr>
          </a:p>
        </p:txBody>
      </p:sp>
      <p:sp>
        <p:nvSpPr>
          <p:cNvPr id="112665" name="Text Box 25"/>
          <p:cNvSpPr txBox="1"/>
          <p:nvPr/>
        </p:nvSpPr>
        <p:spPr>
          <a:xfrm>
            <a:off x="4335463" y="1431925"/>
            <a:ext cx="468312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latin typeface="Georgia" panose="02040502050405020303" pitchFamily="18" charset="0"/>
              </a:rPr>
              <a:t>АМ = М</a:t>
            </a:r>
            <a:r>
              <a:rPr lang="en-US" altLang="ru-RU" sz="2400" b="1" i="1" dirty="0">
                <a:latin typeface="Georgia" panose="02040502050405020303" pitchFamily="18" charset="0"/>
              </a:rPr>
              <a:t>D</a:t>
            </a:r>
            <a:r>
              <a:rPr lang="ru-RU" altLang="ru-RU" sz="2400" b="1" i="1" dirty="0">
                <a:latin typeface="Georgia" panose="02040502050405020303" pitchFamily="18" charset="0"/>
              </a:rPr>
              <a:t>; В</a:t>
            </a:r>
            <a:r>
              <a:rPr lang="en-US" altLang="ru-RU" sz="2400" b="1" i="1" dirty="0">
                <a:latin typeface="Georgia" panose="02040502050405020303" pitchFamily="18" charset="0"/>
              </a:rPr>
              <a:t>N = ND; CP = PD</a:t>
            </a:r>
            <a:endParaRPr lang="ru-RU" altLang="ru-RU" sz="2400" b="1" i="1" dirty="0">
              <a:latin typeface="Georgia" panose="02040502050405020303" pitchFamily="18" charset="0"/>
            </a:endParaRPr>
          </a:p>
        </p:txBody>
      </p:sp>
      <p:sp>
        <p:nvSpPr>
          <p:cNvPr id="112666" name="Oval 26"/>
          <p:cNvSpPr/>
          <p:nvPr/>
        </p:nvSpPr>
        <p:spPr>
          <a:xfrm>
            <a:off x="1187450" y="3284538"/>
            <a:ext cx="142875" cy="12223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/>
          </a:p>
        </p:txBody>
      </p:sp>
      <p:sp>
        <p:nvSpPr>
          <p:cNvPr id="112667" name="Oval 27"/>
          <p:cNvSpPr/>
          <p:nvPr/>
        </p:nvSpPr>
        <p:spPr>
          <a:xfrm>
            <a:off x="2339975" y="4149725"/>
            <a:ext cx="142875" cy="122238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/>
          </a:p>
        </p:txBody>
      </p:sp>
      <p:sp>
        <p:nvSpPr>
          <p:cNvPr id="112668" name="Oval 28"/>
          <p:cNvSpPr/>
          <p:nvPr/>
        </p:nvSpPr>
        <p:spPr>
          <a:xfrm>
            <a:off x="2987675" y="3284538"/>
            <a:ext cx="142875" cy="12223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/>
          </a:p>
        </p:txBody>
      </p:sp>
      <p:sp>
        <p:nvSpPr>
          <p:cNvPr id="112669" name="Freeform 29"/>
          <p:cNvSpPr/>
          <p:nvPr/>
        </p:nvSpPr>
        <p:spPr>
          <a:xfrm>
            <a:off x="684213" y="4581525"/>
            <a:ext cx="2179637" cy="1431925"/>
          </a:xfrm>
          <a:custGeom>
            <a:avLst/>
            <a:gdLst>
              <a:gd name="txL" fmla="*/ 0 w 1373"/>
              <a:gd name="txT" fmla="*/ 0 h 902"/>
              <a:gd name="txR" fmla="*/ 1373 w 1373"/>
              <a:gd name="txB" fmla="*/ 902 h 902"/>
            </a:gdLst>
            <a:ahLst/>
            <a:cxnLst>
              <a:cxn ang="0">
                <a:pos x="0" y="0"/>
              </a:cxn>
              <a:cxn ang="0">
                <a:pos x="2147483647" y="2147483647"/>
              </a:cxn>
            </a:cxnLst>
            <a:rect l="txL" t="txT" r="txR" b="txB"/>
            <a:pathLst>
              <a:path w="1373" h="902">
                <a:moveTo>
                  <a:pt x="0" y="0"/>
                </a:moveTo>
                <a:lnTo>
                  <a:pt x="1373" y="902"/>
                </a:lnTo>
              </a:path>
            </a:pathLst>
          </a:custGeom>
          <a:noFill/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112670" name="Freeform 30"/>
          <p:cNvSpPr/>
          <p:nvPr/>
        </p:nvSpPr>
        <p:spPr>
          <a:xfrm>
            <a:off x="2879725" y="4525963"/>
            <a:ext cx="1219200" cy="1524000"/>
          </a:xfrm>
          <a:custGeom>
            <a:avLst/>
            <a:gdLst>
              <a:gd name="txL" fmla="*/ 0 w 768"/>
              <a:gd name="txT" fmla="*/ 0 h 960"/>
              <a:gd name="txR" fmla="*/ 768 w 768"/>
              <a:gd name="txB" fmla="*/ 960 h 960"/>
            </a:gdLst>
            <a:ahLst/>
            <a:cxnLst>
              <a:cxn ang="0">
                <a:pos x="0" y="2147483647"/>
              </a:cxn>
              <a:cxn ang="0">
                <a:pos x="2147483647" y="0"/>
              </a:cxn>
            </a:cxnLst>
            <a:rect l="txL" t="txT" r="txR" b="txB"/>
            <a:pathLst>
              <a:path w="768" h="960">
                <a:moveTo>
                  <a:pt x="0" y="960"/>
                </a:moveTo>
                <a:lnTo>
                  <a:pt x="768" y="0"/>
                </a:lnTo>
              </a:path>
            </a:pathLst>
          </a:custGeom>
          <a:noFill/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112671" name="Freeform 31"/>
          <p:cNvSpPr/>
          <p:nvPr/>
        </p:nvSpPr>
        <p:spPr>
          <a:xfrm>
            <a:off x="762000" y="4525963"/>
            <a:ext cx="3322638" cy="46037"/>
          </a:xfrm>
          <a:custGeom>
            <a:avLst/>
            <a:gdLst>
              <a:gd name="txL" fmla="*/ 0 w 2093"/>
              <a:gd name="txT" fmla="*/ 0 h 29"/>
              <a:gd name="txR" fmla="*/ 2093 w 2093"/>
              <a:gd name="txB" fmla="*/ 29 h 29"/>
            </a:gdLst>
            <a:ahLst/>
            <a:cxnLst>
              <a:cxn ang="0">
                <a:pos x="0" y="2147483647"/>
              </a:cxn>
              <a:cxn ang="0">
                <a:pos x="2147483647" y="0"/>
              </a:cxn>
            </a:cxnLst>
            <a:rect l="txL" t="txT" r="txR" b="txB"/>
            <a:pathLst>
              <a:path w="2093" h="29">
                <a:moveTo>
                  <a:pt x="0" y="29"/>
                </a:moveTo>
                <a:lnTo>
                  <a:pt x="2093" y="0"/>
                </a:lnTo>
              </a:path>
            </a:pathLst>
          </a:custGeom>
          <a:noFill/>
          <a:ln w="9525" cap="flat" cmpd="sng">
            <a:solidFill>
              <a:schemeClr val="tx1">
                <a:alpha val="100000"/>
              </a:schemeClr>
            </a:solidFill>
            <a:prstDash val="lgDash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112672" name="Oval 32"/>
          <p:cNvSpPr/>
          <p:nvPr/>
        </p:nvSpPr>
        <p:spPr>
          <a:xfrm>
            <a:off x="2627313" y="5229225"/>
            <a:ext cx="142875" cy="122238"/>
          </a:xfrm>
          <a:prstGeom prst="ellipse">
            <a:avLst/>
          </a:prstGeom>
          <a:solidFill>
            <a:srgbClr val="008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/>
          </a:p>
        </p:txBody>
      </p:sp>
      <p:sp>
        <p:nvSpPr>
          <p:cNvPr id="112673" name="Text Box 33"/>
          <p:cNvSpPr txBox="1"/>
          <p:nvPr/>
        </p:nvSpPr>
        <p:spPr>
          <a:xfrm>
            <a:off x="4356100" y="1916113"/>
            <a:ext cx="140017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latin typeface="Georgia" panose="02040502050405020303" pitchFamily="18" charset="0"/>
              </a:rPr>
              <a:t>К     В</a:t>
            </a:r>
            <a:r>
              <a:rPr lang="en-US" altLang="ru-RU" sz="2400" b="1" i="1" dirty="0">
                <a:latin typeface="Georgia" panose="02040502050405020303" pitchFamily="18" charset="0"/>
              </a:rPr>
              <a:t>N</a:t>
            </a:r>
            <a:r>
              <a:rPr lang="ru-RU" altLang="ru-RU" sz="2400" b="1" i="1" dirty="0">
                <a:latin typeface="Georgia" panose="02040502050405020303" pitchFamily="18" charset="0"/>
              </a:rPr>
              <a:t>.</a:t>
            </a:r>
            <a:endParaRPr lang="ru-RU" altLang="ru-RU" sz="2400" b="1" i="1" dirty="0">
              <a:latin typeface="Georgia" panose="02040502050405020303" pitchFamily="18" charset="0"/>
            </a:endParaRPr>
          </a:p>
        </p:txBody>
      </p:sp>
      <p:graphicFrame>
        <p:nvGraphicFramePr>
          <p:cNvPr id="112674" name="Object 34"/>
          <p:cNvGraphicFramePr>
            <a:graphicFrameLocks noChangeAspect="1"/>
          </p:cNvGraphicFramePr>
          <p:nvPr/>
        </p:nvGraphicFramePr>
        <p:xfrm>
          <a:off x="4716463" y="1916113"/>
          <a:ext cx="41751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4" imgW="127000" imgH="127000" progId="Equation.3">
                  <p:embed/>
                </p:oleObj>
              </mc:Choice>
              <mc:Fallback>
                <p:oleObj name="" r:id="rId4" imgW="127000" imgH="127000" progId="Equation.3">
                  <p:embed/>
                  <p:pic>
                    <p:nvPicPr>
                      <p:cNvPr id="0" name="Изображение 307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16463" y="1916113"/>
                        <a:ext cx="417512" cy="428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6" name="Text Box 36"/>
          <p:cNvSpPr txBox="1"/>
          <p:nvPr/>
        </p:nvSpPr>
        <p:spPr>
          <a:xfrm>
            <a:off x="4408488" y="2295525"/>
            <a:ext cx="4160837" cy="8223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solidFill>
                  <a:schemeClr val="tx2"/>
                </a:solidFill>
                <a:latin typeface="Georgia" panose="02040502050405020303" pitchFamily="18" charset="0"/>
              </a:rPr>
              <a:t>Определить</a:t>
            </a:r>
            <a:r>
              <a:rPr lang="ru-RU" altLang="ru-RU" sz="24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  </a:t>
            </a:r>
            <a:r>
              <a:rPr lang="ru-RU" altLang="ru-RU" sz="2400" b="1" i="1" dirty="0">
                <a:latin typeface="Georgia" panose="02040502050405020303" pitchFamily="18" charset="0"/>
              </a:rPr>
              <a:t>взаимное </a:t>
            </a:r>
            <a:endParaRPr lang="ru-RU" altLang="ru-RU" sz="2400" b="1" i="1" dirty="0">
              <a:latin typeface="Georgia" panose="02040502050405020303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latin typeface="Georgia" panose="02040502050405020303" pitchFamily="18" charset="0"/>
              </a:rPr>
              <a:t>расположение прямых:</a:t>
            </a:r>
            <a:endParaRPr lang="ru-RU" alt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112677" name="Text Box 37"/>
          <p:cNvSpPr txBox="1"/>
          <p:nvPr/>
        </p:nvSpPr>
        <p:spPr>
          <a:xfrm>
            <a:off x="4264025" y="3159125"/>
            <a:ext cx="216852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solidFill>
                  <a:schemeClr val="tx2"/>
                </a:solidFill>
                <a:latin typeface="Georgia" panose="02040502050405020303" pitchFamily="18" charset="0"/>
              </a:rPr>
              <a:t>а)  </a:t>
            </a:r>
            <a:r>
              <a:rPr lang="en-US" altLang="ru-RU" sz="2400" b="1" i="1" dirty="0">
                <a:solidFill>
                  <a:schemeClr val="tx2"/>
                </a:solidFill>
                <a:latin typeface="Georgia" panose="02040502050405020303" pitchFamily="18" charset="0"/>
              </a:rPr>
              <a:t>ND  </a:t>
            </a:r>
            <a:r>
              <a:rPr lang="ru-RU" altLang="ru-RU" sz="2400" b="1" i="1" dirty="0">
                <a:solidFill>
                  <a:schemeClr val="tx2"/>
                </a:solidFill>
                <a:latin typeface="Georgia" panose="02040502050405020303" pitchFamily="18" charset="0"/>
              </a:rPr>
              <a:t>и</a:t>
            </a:r>
            <a:r>
              <a:rPr lang="en-US" altLang="ru-RU" sz="2400" b="1" i="1" dirty="0">
                <a:solidFill>
                  <a:schemeClr val="tx2"/>
                </a:solidFill>
                <a:latin typeface="Georgia" panose="02040502050405020303" pitchFamily="18" charset="0"/>
              </a:rPr>
              <a:t>  AB</a:t>
            </a:r>
            <a:endParaRPr lang="ru-RU" altLang="ru-RU" sz="2400" b="1" i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112678" name="Freeform 38"/>
          <p:cNvSpPr/>
          <p:nvPr/>
        </p:nvSpPr>
        <p:spPr>
          <a:xfrm>
            <a:off x="2408238" y="3322638"/>
            <a:ext cx="669925" cy="3565525"/>
          </a:xfrm>
          <a:custGeom>
            <a:avLst/>
            <a:gdLst>
              <a:gd name="txL" fmla="*/ 0 w 422"/>
              <a:gd name="txT" fmla="*/ 0 h 2246"/>
              <a:gd name="txR" fmla="*/ 422 w 422"/>
              <a:gd name="txB" fmla="*/ 2246 h 2246"/>
            </a:gdLst>
            <a:ahLst/>
            <a:cxnLst>
              <a:cxn ang="0">
                <a:pos x="0" y="2147483647"/>
              </a:cxn>
              <a:cxn ang="0">
                <a:pos x="2147483647" y="0"/>
              </a:cxn>
            </a:cxnLst>
            <a:rect l="txL" t="txT" r="txR" b="txB"/>
            <a:pathLst>
              <a:path w="422" h="2246">
                <a:moveTo>
                  <a:pt x="0" y="2246"/>
                </a:moveTo>
                <a:lnTo>
                  <a:pt x="422" y="0"/>
                </a:lnTo>
              </a:path>
            </a:pathLst>
          </a:custGeom>
          <a:noFill/>
          <a:ln w="38100" cap="flat" cmpd="sng">
            <a:solidFill>
              <a:srgbClr val="0000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112679" name="Freeform 39"/>
          <p:cNvSpPr/>
          <p:nvPr/>
        </p:nvSpPr>
        <p:spPr>
          <a:xfrm>
            <a:off x="2268538" y="4525963"/>
            <a:ext cx="1844675" cy="2332037"/>
          </a:xfrm>
          <a:custGeom>
            <a:avLst/>
            <a:gdLst>
              <a:gd name="txL" fmla="*/ 0 w 1162"/>
              <a:gd name="txT" fmla="*/ 0 h 1469"/>
              <a:gd name="txR" fmla="*/ 1162 w 1162"/>
              <a:gd name="txB" fmla="*/ 1469 h 1469"/>
            </a:gdLst>
            <a:ahLst/>
            <a:cxnLst>
              <a:cxn ang="0">
                <a:pos x="0" y="2147483647"/>
              </a:cxn>
              <a:cxn ang="0">
                <a:pos x="2147483647" y="0"/>
              </a:cxn>
            </a:cxnLst>
            <a:rect l="txL" t="txT" r="txR" b="txB"/>
            <a:pathLst>
              <a:path w="1162" h="1469">
                <a:moveTo>
                  <a:pt x="0" y="1469"/>
                </a:moveTo>
                <a:lnTo>
                  <a:pt x="1162" y="0"/>
                </a:lnTo>
              </a:path>
            </a:pathLst>
          </a:custGeom>
          <a:noFill/>
          <a:ln w="38100" cap="flat" cmpd="sng">
            <a:solidFill>
              <a:srgbClr val="0000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112680" name="Text Box 40"/>
          <p:cNvSpPr txBox="1"/>
          <p:nvPr/>
        </p:nvSpPr>
        <p:spPr>
          <a:xfrm>
            <a:off x="4284663" y="3573463"/>
            <a:ext cx="20955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solidFill>
                  <a:schemeClr val="tx2"/>
                </a:solidFill>
                <a:latin typeface="Georgia" panose="02040502050405020303" pitchFamily="18" charset="0"/>
              </a:rPr>
              <a:t>б)  РК  и  ВС</a:t>
            </a:r>
            <a:endParaRPr lang="ru-RU" altLang="ru-RU" sz="2400" b="1" i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112681" name="Text Box 41"/>
          <p:cNvSpPr txBox="1"/>
          <p:nvPr/>
        </p:nvSpPr>
        <p:spPr>
          <a:xfrm>
            <a:off x="4284663" y="4005263"/>
            <a:ext cx="22098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solidFill>
                  <a:schemeClr val="tx2"/>
                </a:solidFill>
                <a:latin typeface="Georgia" panose="02040502050405020303" pitchFamily="18" charset="0"/>
              </a:rPr>
              <a:t>в)  М</a:t>
            </a:r>
            <a:r>
              <a:rPr lang="en-US" altLang="ru-RU" sz="2400" b="1" i="1" dirty="0">
                <a:solidFill>
                  <a:schemeClr val="tx2"/>
                </a:solidFill>
                <a:latin typeface="Georgia" panose="02040502050405020303" pitchFamily="18" charset="0"/>
              </a:rPr>
              <a:t>N</a:t>
            </a:r>
            <a:r>
              <a:rPr lang="ru-RU" altLang="ru-RU" sz="2400" b="1" i="1" dirty="0">
                <a:solidFill>
                  <a:schemeClr val="tx2"/>
                </a:solidFill>
                <a:latin typeface="Georgia" panose="02040502050405020303" pitchFamily="18" charset="0"/>
              </a:rPr>
              <a:t>  и  </a:t>
            </a:r>
            <a:r>
              <a:rPr lang="en-US" altLang="ru-RU" sz="2400" b="1" i="1" dirty="0">
                <a:solidFill>
                  <a:schemeClr val="tx2"/>
                </a:solidFill>
                <a:latin typeface="Georgia" panose="02040502050405020303" pitchFamily="18" charset="0"/>
              </a:rPr>
              <a:t>AB</a:t>
            </a:r>
            <a:endParaRPr lang="ru-RU" altLang="ru-RU" sz="2400" b="1" i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,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,000000"/>
                                          </p:val>
                                        </p:tav>
                                        <p:tav tm="50000">
                                          <p:val>
                                            <p:fltVal val="0,95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2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12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26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,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2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,000000"/>
                                          </p:val>
                                        </p:tav>
                                        <p:tav tm="50000">
                                          <p:val>
                                            <p:fltVal val="0,95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2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2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99"/>
                            </p:stCondLst>
                            <p:childTnLst>
                              <p:par>
                                <p:cTn id="6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8" dur="500"/>
                                        <p:tgtEl>
                                          <p:spTgt spid="11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99"/>
                            </p:stCondLst>
                            <p:childTnLst>
                              <p:par>
                                <p:cTn id="7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2" dur="1000"/>
                                        <p:tgtEl>
                                          <p:spTgt spid="112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899"/>
                            </p:stCondLst>
                            <p:childTnLst>
                              <p:par>
                                <p:cTn id="7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1000"/>
                                        <p:tgtEl>
                                          <p:spTgt spid="112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112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7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2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2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2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1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7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1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7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2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2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12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1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700"/>
                            </p:stCondLst>
                            <p:childTnLst>
                              <p:par>
                                <p:cTn id="1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2" dur="1000"/>
                                        <p:tgtEl>
                                          <p:spTgt spid="112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700"/>
                            </p:stCondLst>
                            <p:childTnLst>
                              <p:par>
                                <p:cTn id="12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6" dur="500"/>
                                        <p:tgtEl>
                                          <p:spTgt spid="112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200"/>
                            </p:stCondLst>
                            <p:childTnLst>
                              <p:par>
                                <p:cTn id="12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0" dur="1000"/>
                                        <p:tgtEl>
                                          <p:spTgt spid="112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12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12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12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12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 tmFilter="0,0; .5, 1; 1, 1"/>
                                        <p:tgtEl>
                                          <p:spTgt spid="112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12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,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12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,000000"/>
                                          </p:val>
                                        </p:tav>
                                        <p:tav tm="50000">
                                          <p:val>
                                            <p:fltVal val="0,95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12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12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12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12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12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12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12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12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12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12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 tmFilter="0,0; .5, 1; 1, 1"/>
                                        <p:tgtEl>
                                          <p:spTgt spid="11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"/>
                            </p:stCondLst>
                            <p:childTnLst>
                              <p:par>
                                <p:cTn id="16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 tmFilter="0,0; .5, 1; 1, 1"/>
                                        <p:tgtEl>
                                          <p:spTgt spid="112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599"/>
                            </p:stCondLst>
                            <p:childTnLst>
                              <p:par>
                                <p:cTn id="17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7" dur="1000"/>
                                        <p:tgtEl>
                                          <p:spTgt spid="112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599"/>
                            </p:stCondLst>
                            <p:childTnLst>
                              <p:par>
                                <p:cTn id="17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1" dur="1000"/>
                                        <p:tgtEl>
                                          <p:spTgt spid="11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12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12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12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12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 tmFilter="0,0; .5, 1; 1, 1"/>
                                        <p:tgtEl>
                                          <p:spTgt spid="112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100"/>
                            </p:stCondLst>
                            <p:childTnLst>
                              <p:par>
                                <p:cTn id="1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000"/>
                                        <p:tgtEl>
                                          <p:spTgt spid="112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1000"/>
                                        <p:tgtEl>
                                          <p:spTgt spid="112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1" dur="500"/>
                                        <p:tgtEl>
                                          <p:spTgt spid="11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600"/>
                            </p:stCondLst>
                            <p:childTnLst>
                              <p:par>
                                <p:cTn id="20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5" dur="1000"/>
                                        <p:tgtEl>
                                          <p:spTgt spid="112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12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12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12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12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12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 tmFilter="0,0; .5, 1; 1, 1"/>
                                        <p:tgtEl>
                                          <p:spTgt spid="112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100"/>
                            </p:stCondLst>
                            <p:childTnLst>
                              <p:par>
                                <p:cTn id="2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2" dur="500"/>
                                        <p:tgtEl>
                                          <p:spTgt spid="112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5" dur="500"/>
                                        <p:tgtEl>
                                          <p:spTgt spid="112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  <p:bldP spid="112646" grpId="0"/>
      <p:bldP spid="112647" grpId="0"/>
      <p:bldP spid="112648" grpId="0"/>
      <p:bldP spid="112649" grpId="0"/>
      <p:bldP spid="112650" grpId="0"/>
      <p:bldP spid="112651" grpId="0"/>
      <p:bldP spid="112652" grpId="0"/>
      <p:bldP spid="112653" grpId="0"/>
      <p:bldP spid="112654" grpId="0"/>
      <p:bldP spid="112655" grpId="0" animBg="1"/>
      <p:bldP spid="112661" grpId="0"/>
      <p:bldP spid="112665" grpId="0"/>
      <p:bldP spid="112666" grpId="0" animBg="1"/>
      <p:bldP spid="112667" grpId="0" animBg="1"/>
      <p:bldP spid="112668" grpId="0" animBg="1"/>
      <p:bldP spid="112672" grpId="0" animBg="1"/>
      <p:bldP spid="112673" grpId="0"/>
      <p:bldP spid="112676" grpId="0"/>
      <p:bldP spid="112677" grpId="0"/>
      <p:bldP spid="112680" grpId="0"/>
      <p:bldP spid="11268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2034" name="Rectangle 2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3262"/>
          </a:xfrm>
          <a:ln/>
        </p:spPr>
        <p:txBody>
          <a:bodyPr vert="horz" wrap="square" lIns="91440" tIns="45720" rIns="91440" bIns="45720" anchor="t" anchorCtr="0"/>
          <a:p>
            <a:pPr algn="ctr" eaLnBrk="1" hangingPunct="1"/>
            <a:r>
              <a:rPr lang="ru-RU" altLang="ru-RU" sz="3200" b="1" i="1" dirty="0">
                <a:latin typeface="Georgia" panose="02040502050405020303" pitchFamily="18" charset="0"/>
              </a:rPr>
              <a:t>Задача №34.</a:t>
            </a:r>
            <a:endParaRPr lang="ru-RU" altLang="ru-RU" sz="3200" b="1" i="1" dirty="0">
              <a:latin typeface="Georgia" panose="02040502050405020303" pitchFamily="18" charset="0"/>
            </a:endParaRPr>
          </a:p>
        </p:txBody>
      </p:sp>
      <p:pic>
        <p:nvPicPr>
          <p:cNvPr id="172035" name="Picture 3" descr="AN00790_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768475" cy="1844675"/>
          </a:xfrm>
          <a:ln/>
        </p:spPr>
      </p:pic>
      <p:sp>
        <p:nvSpPr>
          <p:cNvPr id="172036" name="Freeform 4"/>
          <p:cNvSpPr/>
          <p:nvPr/>
        </p:nvSpPr>
        <p:spPr>
          <a:xfrm>
            <a:off x="611188" y="4508500"/>
            <a:ext cx="3535362" cy="1554163"/>
          </a:xfrm>
          <a:custGeom>
            <a:avLst/>
            <a:gdLst>
              <a:gd name="txL" fmla="*/ 0 w 2227"/>
              <a:gd name="txT" fmla="*/ 0 h 979"/>
              <a:gd name="txR" fmla="*/ 2227 w 2227"/>
              <a:gd name="txB" fmla="*/ 979 h 979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</a:cxnLst>
            <a:rect l="txL" t="txT" r="txR" b="txB"/>
            <a:pathLst>
              <a:path w="2227" h="979">
                <a:moveTo>
                  <a:pt x="0" y="19"/>
                </a:moveTo>
                <a:lnTo>
                  <a:pt x="1459" y="979"/>
                </a:lnTo>
                <a:lnTo>
                  <a:pt x="2227" y="0"/>
                </a:lnTo>
                <a:lnTo>
                  <a:pt x="19" y="39"/>
                </a:lnTo>
              </a:path>
            </a:pathLst>
          </a:custGeom>
          <a:solidFill>
            <a:srgbClr val="CCFFCC">
              <a:alpha val="100000"/>
            </a:srgbClr>
          </a:solidFill>
          <a:ln w="9525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172037" name="Text Box 5"/>
          <p:cNvSpPr txBox="1"/>
          <p:nvPr/>
        </p:nvSpPr>
        <p:spPr>
          <a:xfrm>
            <a:off x="395288" y="4437063"/>
            <a:ext cx="404812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/>
              <a:t>А</a:t>
            </a:r>
            <a:endParaRPr lang="ru-RU" altLang="ru-RU" sz="2400" b="1" i="1" dirty="0"/>
          </a:p>
        </p:txBody>
      </p:sp>
      <p:sp>
        <p:nvSpPr>
          <p:cNvPr id="172038" name="Text Box 6"/>
          <p:cNvSpPr txBox="1"/>
          <p:nvPr/>
        </p:nvSpPr>
        <p:spPr>
          <a:xfrm>
            <a:off x="2627313" y="6092825"/>
            <a:ext cx="404812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/>
              <a:t>В</a:t>
            </a:r>
            <a:endParaRPr lang="ru-RU" altLang="ru-RU" sz="2400" b="1" i="1" dirty="0"/>
          </a:p>
        </p:txBody>
      </p:sp>
      <p:sp>
        <p:nvSpPr>
          <p:cNvPr id="172039" name="Text Box 7"/>
          <p:cNvSpPr txBox="1"/>
          <p:nvPr/>
        </p:nvSpPr>
        <p:spPr>
          <a:xfrm>
            <a:off x="3995738" y="4365625"/>
            <a:ext cx="404812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/>
              <a:t>С</a:t>
            </a:r>
            <a:endParaRPr lang="ru-RU" altLang="ru-RU" sz="2400" b="1" i="1" dirty="0"/>
          </a:p>
        </p:txBody>
      </p:sp>
      <p:sp>
        <p:nvSpPr>
          <p:cNvPr id="172040" name="Text Box 8"/>
          <p:cNvSpPr txBox="1"/>
          <p:nvPr/>
        </p:nvSpPr>
        <p:spPr>
          <a:xfrm>
            <a:off x="1763713" y="1484313"/>
            <a:ext cx="404812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 b="1" i="1" dirty="0"/>
              <a:t>D</a:t>
            </a:r>
            <a:endParaRPr lang="ru-RU" altLang="ru-RU" sz="2400" b="1" i="1" dirty="0"/>
          </a:p>
        </p:txBody>
      </p:sp>
      <p:sp>
        <p:nvSpPr>
          <p:cNvPr id="172041" name="Text Box 9"/>
          <p:cNvSpPr txBox="1"/>
          <p:nvPr/>
        </p:nvSpPr>
        <p:spPr>
          <a:xfrm>
            <a:off x="900113" y="2852738"/>
            <a:ext cx="4381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 b="1" i="1" dirty="0"/>
              <a:t>M</a:t>
            </a:r>
            <a:endParaRPr lang="ru-RU" altLang="ru-RU" sz="2400" b="1" i="1" dirty="0"/>
          </a:p>
        </p:txBody>
      </p:sp>
      <p:sp>
        <p:nvSpPr>
          <p:cNvPr id="172042" name="Text Box 10"/>
          <p:cNvSpPr txBox="1"/>
          <p:nvPr/>
        </p:nvSpPr>
        <p:spPr>
          <a:xfrm>
            <a:off x="1979613" y="4292600"/>
            <a:ext cx="404812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 b="1" i="1" dirty="0"/>
              <a:t>N</a:t>
            </a:r>
            <a:endParaRPr lang="ru-RU" altLang="ru-RU" sz="2400" b="1" i="1" dirty="0"/>
          </a:p>
        </p:txBody>
      </p:sp>
      <p:sp>
        <p:nvSpPr>
          <p:cNvPr id="172043" name="Text Box 11"/>
          <p:cNvSpPr txBox="1"/>
          <p:nvPr/>
        </p:nvSpPr>
        <p:spPr>
          <a:xfrm>
            <a:off x="2916238" y="2852738"/>
            <a:ext cx="3873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 b="1" i="1" dirty="0"/>
              <a:t>P</a:t>
            </a:r>
            <a:endParaRPr lang="ru-RU" altLang="ru-RU" sz="2400" b="1" i="1" dirty="0"/>
          </a:p>
        </p:txBody>
      </p:sp>
      <p:sp>
        <p:nvSpPr>
          <p:cNvPr id="172044" name="Text Box 13"/>
          <p:cNvSpPr txBox="1"/>
          <p:nvPr/>
        </p:nvSpPr>
        <p:spPr>
          <a:xfrm>
            <a:off x="2268538" y="4941888"/>
            <a:ext cx="37147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/>
              <a:t>К</a:t>
            </a:r>
            <a:endParaRPr lang="ru-RU" altLang="ru-RU" sz="2400" b="1" i="1" dirty="0"/>
          </a:p>
        </p:txBody>
      </p:sp>
      <p:sp>
        <p:nvSpPr>
          <p:cNvPr id="172045" name="Oval 14"/>
          <p:cNvSpPr/>
          <p:nvPr/>
        </p:nvSpPr>
        <p:spPr>
          <a:xfrm>
            <a:off x="1763713" y="1916113"/>
            <a:ext cx="142875" cy="12223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/>
          </a:p>
        </p:txBody>
      </p:sp>
      <p:sp>
        <p:nvSpPr>
          <p:cNvPr id="172046" name="Freeform 15"/>
          <p:cNvSpPr/>
          <p:nvPr/>
        </p:nvSpPr>
        <p:spPr>
          <a:xfrm>
            <a:off x="746125" y="1965325"/>
            <a:ext cx="1082675" cy="2606675"/>
          </a:xfrm>
          <a:custGeom>
            <a:avLst/>
            <a:gdLst>
              <a:gd name="txL" fmla="*/ 0 w 682"/>
              <a:gd name="txT" fmla="*/ 0 h 1642"/>
              <a:gd name="txR" fmla="*/ 682 w 682"/>
              <a:gd name="txB" fmla="*/ 1642 h 1642"/>
            </a:gdLst>
            <a:ahLst/>
            <a:cxnLst>
              <a:cxn ang="0">
                <a:pos x="0" y="2147483647"/>
              </a:cxn>
              <a:cxn ang="0">
                <a:pos x="2147483647" y="0"/>
              </a:cxn>
            </a:cxnLst>
            <a:rect l="txL" t="txT" r="txR" b="txB"/>
            <a:pathLst>
              <a:path w="682" h="1642">
                <a:moveTo>
                  <a:pt x="0" y="1642"/>
                </a:moveTo>
                <a:lnTo>
                  <a:pt x="682" y="0"/>
                </a:lnTo>
              </a:path>
            </a:pathLst>
          </a:custGeom>
          <a:noFill/>
          <a:ln w="31750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172047" name="Freeform 16"/>
          <p:cNvSpPr/>
          <p:nvPr/>
        </p:nvSpPr>
        <p:spPr>
          <a:xfrm>
            <a:off x="1828800" y="1965325"/>
            <a:ext cx="1082675" cy="4084638"/>
          </a:xfrm>
          <a:custGeom>
            <a:avLst/>
            <a:gdLst>
              <a:gd name="txL" fmla="*/ 0 w 682"/>
              <a:gd name="txT" fmla="*/ 0 h 2573"/>
              <a:gd name="txR" fmla="*/ 682 w 682"/>
              <a:gd name="txB" fmla="*/ 2573 h 2573"/>
            </a:gdLst>
            <a:ahLst/>
            <a:cxnLst>
              <a:cxn ang="0">
                <a:pos x="2147483647" y="2147483647"/>
              </a:cxn>
              <a:cxn ang="0">
                <a:pos x="0" y="0"/>
              </a:cxn>
            </a:cxnLst>
            <a:rect l="txL" t="txT" r="txR" b="txB"/>
            <a:pathLst>
              <a:path w="682" h="2573">
                <a:moveTo>
                  <a:pt x="682" y="2573"/>
                </a:moveTo>
                <a:lnTo>
                  <a:pt x="0" y="0"/>
                </a:lnTo>
              </a:path>
            </a:pathLst>
          </a:custGeom>
          <a:noFill/>
          <a:ln w="31750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172048" name="Freeform 17"/>
          <p:cNvSpPr/>
          <p:nvPr/>
        </p:nvSpPr>
        <p:spPr>
          <a:xfrm>
            <a:off x="1828800" y="1965325"/>
            <a:ext cx="2270125" cy="2546350"/>
          </a:xfrm>
          <a:custGeom>
            <a:avLst/>
            <a:gdLst>
              <a:gd name="txL" fmla="*/ 0 w 1430"/>
              <a:gd name="txT" fmla="*/ 0 h 1604"/>
              <a:gd name="txR" fmla="*/ 1430 w 1430"/>
              <a:gd name="txB" fmla="*/ 1604 h 1604"/>
            </a:gdLst>
            <a:ahLst/>
            <a:cxnLst>
              <a:cxn ang="0">
                <a:pos x="2147483647" y="2147483647"/>
              </a:cxn>
              <a:cxn ang="0">
                <a:pos x="0" y="0"/>
              </a:cxn>
            </a:cxnLst>
            <a:rect l="txL" t="txT" r="txR" b="txB"/>
            <a:pathLst>
              <a:path w="1430" h="1604">
                <a:moveTo>
                  <a:pt x="1430" y="1604"/>
                </a:moveTo>
                <a:lnTo>
                  <a:pt x="0" y="0"/>
                </a:lnTo>
              </a:path>
            </a:pathLst>
          </a:custGeom>
          <a:noFill/>
          <a:ln w="31750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172049" name="Text Box 20"/>
          <p:cNvSpPr txBox="1"/>
          <p:nvPr/>
        </p:nvSpPr>
        <p:spPr>
          <a:xfrm>
            <a:off x="4335463" y="927100"/>
            <a:ext cx="2998787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latin typeface="Georgia" panose="02040502050405020303" pitchFamily="18" charset="0"/>
              </a:rPr>
              <a:t>Дано: </a:t>
            </a:r>
            <a:r>
              <a:rPr lang="en-US" altLang="ru-RU" sz="2400" b="1" i="1" dirty="0">
                <a:latin typeface="Georgia" panose="02040502050405020303" pitchFamily="18" charset="0"/>
              </a:rPr>
              <a:t>D</a:t>
            </a:r>
            <a:r>
              <a:rPr lang="ru-RU" altLang="ru-RU" sz="2400" b="1" i="1" dirty="0">
                <a:latin typeface="Georgia" panose="02040502050405020303" pitchFamily="18" charset="0"/>
              </a:rPr>
              <a:t>      (АВС),</a:t>
            </a:r>
            <a:endParaRPr lang="ru-RU" altLang="ru-RU" sz="2400" b="1" i="1" dirty="0">
              <a:latin typeface="Georgia" panose="02040502050405020303" pitchFamily="18" charset="0"/>
            </a:endParaRPr>
          </a:p>
        </p:txBody>
      </p:sp>
      <p:graphicFrame>
        <p:nvGraphicFramePr>
          <p:cNvPr id="172050" name="Object 21"/>
          <p:cNvGraphicFramePr>
            <a:graphicFrameLocks noChangeAspect="1"/>
          </p:cNvGraphicFramePr>
          <p:nvPr/>
        </p:nvGraphicFramePr>
        <p:xfrm>
          <a:off x="5724525" y="908050"/>
          <a:ext cx="4095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2" imgW="127000" imgH="152400" progId="Equation.3">
                  <p:embed/>
                </p:oleObj>
              </mc:Choice>
              <mc:Fallback>
                <p:oleObj name="" r:id="rId2" imgW="127000" imgH="152400" progId="Equation.3">
                  <p:embed/>
                  <p:pic>
                    <p:nvPicPr>
                      <p:cNvPr id="0" name="Изображение 308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24525" y="908050"/>
                        <a:ext cx="409575" cy="504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051" name="Text Box 22"/>
          <p:cNvSpPr txBox="1"/>
          <p:nvPr/>
        </p:nvSpPr>
        <p:spPr>
          <a:xfrm>
            <a:off x="7288213" y="711200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b="1" i="1" dirty="0">
              <a:latin typeface="Georgia" panose="02040502050405020303" pitchFamily="18" charset="0"/>
            </a:endParaRPr>
          </a:p>
        </p:txBody>
      </p:sp>
      <p:sp>
        <p:nvSpPr>
          <p:cNvPr id="172052" name="Text Box 23"/>
          <p:cNvSpPr txBox="1"/>
          <p:nvPr/>
        </p:nvSpPr>
        <p:spPr>
          <a:xfrm>
            <a:off x="4335463" y="1431925"/>
            <a:ext cx="468312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latin typeface="Georgia" panose="02040502050405020303" pitchFamily="18" charset="0"/>
              </a:rPr>
              <a:t>АМ = М</a:t>
            </a:r>
            <a:r>
              <a:rPr lang="en-US" altLang="ru-RU" sz="2400" b="1" i="1" dirty="0">
                <a:latin typeface="Georgia" panose="02040502050405020303" pitchFamily="18" charset="0"/>
              </a:rPr>
              <a:t>D</a:t>
            </a:r>
            <a:r>
              <a:rPr lang="ru-RU" altLang="ru-RU" sz="2400" b="1" i="1" dirty="0">
                <a:latin typeface="Georgia" panose="02040502050405020303" pitchFamily="18" charset="0"/>
              </a:rPr>
              <a:t>; В</a:t>
            </a:r>
            <a:r>
              <a:rPr lang="en-US" altLang="ru-RU" sz="2400" b="1" i="1" dirty="0">
                <a:latin typeface="Georgia" panose="02040502050405020303" pitchFamily="18" charset="0"/>
              </a:rPr>
              <a:t>N = ND; CP = PD</a:t>
            </a:r>
            <a:endParaRPr lang="ru-RU" altLang="ru-RU" sz="2400" b="1" i="1" dirty="0">
              <a:latin typeface="Georgia" panose="02040502050405020303" pitchFamily="18" charset="0"/>
            </a:endParaRPr>
          </a:p>
        </p:txBody>
      </p:sp>
      <p:sp>
        <p:nvSpPr>
          <p:cNvPr id="172053" name="Oval 24"/>
          <p:cNvSpPr/>
          <p:nvPr/>
        </p:nvSpPr>
        <p:spPr>
          <a:xfrm>
            <a:off x="1187450" y="3284538"/>
            <a:ext cx="142875" cy="12223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/>
          </a:p>
        </p:txBody>
      </p:sp>
      <p:sp>
        <p:nvSpPr>
          <p:cNvPr id="172054" name="Oval 25"/>
          <p:cNvSpPr/>
          <p:nvPr/>
        </p:nvSpPr>
        <p:spPr>
          <a:xfrm>
            <a:off x="2339975" y="4149725"/>
            <a:ext cx="142875" cy="122238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/>
          </a:p>
        </p:txBody>
      </p:sp>
      <p:sp>
        <p:nvSpPr>
          <p:cNvPr id="172055" name="Oval 26"/>
          <p:cNvSpPr/>
          <p:nvPr/>
        </p:nvSpPr>
        <p:spPr>
          <a:xfrm>
            <a:off x="2987675" y="3284538"/>
            <a:ext cx="142875" cy="12223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/>
          </a:p>
        </p:txBody>
      </p:sp>
      <p:sp>
        <p:nvSpPr>
          <p:cNvPr id="172056" name="Freeform 28"/>
          <p:cNvSpPr/>
          <p:nvPr/>
        </p:nvSpPr>
        <p:spPr>
          <a:xfrm>
            <a:off x="2879725" y="4525963"/>
            <a:ext cx="1219200" cy="1524000"/>
          </a:xfrm>
          <a:custGeom>
            <a:avLst/>
            <a:gdLst>
              <a:gd name="txL" fmla="*/ 0 w 768"/>
              <a:gd name="txT" fmla="*/ 0 h 960"/>
              <a:gd name="txR" fmla="*/ 768 w 768"/>
              <a:gd name="txB" fmla="*/ 960 h 960"/>
            </a:gdLst>
            <a:ahLst/>
            <a:cxnLst>
              <a:cxn ang="0">
                <a:pos x="0" y="2147483647"/>
              </a:cxn>
              <a:cxn ang="0">
                <a:pos x="2147483647" y="0"/>
              </a:cxn>
            </a:cxnLst>
            <a:rect l="txL" t="txT" r="txR" b="txB"/>
            <a:pathLst>
              <a:path w="768" h="960">
                <a:moveTo>
                  <a:pt x="0" y="960"/>
                </a:moveTo>
                <a:lnTo>
                  <a:pt x="768" y="0"/>
                </a:lnTo>
              </a:path>
            </a:pathLst>
          </a:custGeom>
          <a:noFill/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172057" name="Freeform 29"/>
          <p:cNvSpPr/>
          <p:nvPr/>
        </p:nvSpPr>
        <p:spPr>
          <a:xfrm>
            <a:off x="762000" y="4525963"/>
            <a:ext cx="3322638" cy="46037"/>
          </a:xfrm>
          <a:custGeom>
            <a:avLst/>
            <a:gdLst>
              <a:gd name="txL" fmla="*/ 0 w 2093"/>
              <a:gd name="txT" fmla="*/ 0 h 29"/>
              <a:gd name="txR" fmla="*/ 2093 w 2093"/>
              <a:gd name="txB" fmla="*/ 29 h 29"/>
            </a:gdLst>
            <a:ahLst/>
            <a:cxnLst>
              <a:cxn ang="0">
                <a:pos x="0" y="2147483647"/>
              </a:cxn>
              <a:cxn ang="0">
                <a:pos x="2147483647" y="0"/>
              </a:cxn>
            </a:cxnLst>
            <a:rect l="txL" t="txT" r="txR" b="txB"/>
            <a:pathLst>
              <a:path w="2093" h="29">
                <a:moveTo>
                  <a:pt x="0" y="29"/>
                </a:moveTo>
                <a:lnTo>
                  <a:pt x="2093" y="0"/>
                </a:lnTo>
              </a:path>
            </a:pathLst>
          </a:custGeom>
          <a:noFill/>
          <a:ln w="9525" cap="flat" cmpd="sng">
            <a:solidFill>
              <a:schemeClr val="tx1">
                <a:alpha val="100000"/>
              </a:schemeClr>
            </a:solidFill>
            <a:prstDash val="lgDash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172058" name="Oval 30"/>
          <p:cNvSpPr/>
          <p:nvPr/>
        </p:nvSpPr>
        <p:spPr>
          <a:xfrm>
            <a:off x="2627313" y="5229225"/>
            <a:ext cx="142875" cy="122238"/>
          </a:xfrm>
          <a:prstGeom prst="ellipse">
            <a:avLst/>
          </a:prstGeom>
          <a:solidFill>
            <a:srgbClr val="008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/>
          </a:p>
        </p:txBody>
      </p:sp>
      <p:sp>
        <p:nvSpPr>
          <p:cNvPr id="172059" name="Text Box 31"/>
          <p:cNvSpPr txBox="1"/>
          <p:nvPr/>
        </p:nvSpPr>
        <p:spPr>
          <a:xfrm>
            <a:off x="4356100" y="1916113"/>
            <a:ext cx="140017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latin typeface="Georgia" panose="02040502050405020303" pitchFamily="18" charset="0"/>
              </a:rPr>
              <a:t>К     В</a:t>
            </a:r>
            <a:r>
              <a:rPr lang="en-US" altLang="ru-RU" sz="2400" b="1" i="1" dirty="0">
                <a:latin typeface="Georgia" panose="02040502050405020303" pitchFamily="18" charset="0"/>
              </a:rPr>
              <a:t>N</a:t>
            </a:r>
            <a:r>
              <a:rPr lang="ru-RU" altLang="ru-RU" sz="2400" b="1" i="1" dirty="0">
                <a:latin typeface="Georgia" panose="02040502050405020303" pitchFamily="18" charset="0"/>
              </a:rPr>
              <a:t>.</a:t>
            </a:r>
            <a:endParaRPr lang="ru-RU" altLang="ru-RU" sz="2400" b="1" i="1" dirty="0">
              <a:latin typeface="Georgia" panose="02040502050405020303" pitchFamily="18" charset="0"/>
            </a:endParaRPr>
          </a:p>
        </p:txBody>
      </p:sp>
      <p:graphicFrame>
        <p:nvGraphicFramePr>
          <p:cNvPr id="172060" name="Object 32"/>
          <p:cNvGraphicFramePr>
            <a:graphicFrameLocks noChangeAspect="1"/>
          </p:cNvGraphicFramePr>
          <p:nvPr/>
        </p:nvGraphicFramePr>
        <p:xfrm>
          <a:off x="4716463" y="1916113"/>
          <a:ext cx="41751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4" imgW="127000" imgH="127000" progId="Equation.3">
                  <p:embed/>
                </p:oleObj>
              </mc:Choice>
              <mc:Fallback>
                <p:oleObj name="" r:id="rId4" imgW="127000" imgH="127000" progId="Equation.3">
                  <p:embed/>
                  <p:pic>
                    <p:nvPicPr>
                      <p:cNvPr id="0" name="Изображение 308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16463" y="1916113"/>
                        <a:ext cx="417512" cy="428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061" name="Text Box 33"/>
          <p:cNvSpPr txBox="1"/>
          <p:nvPr/>
        </p:nvSpPr>
        <p:spPr>
          <a:xfrm>
            <a:off x="4408488" y="2295525"/>
            <a:ext cx="4160837" cy="8223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solidFill>
                  <a:schemeClr val="tx2"/>
                </a:solidFill>
                <a:latin typeface="Georgia" panose="02040502050405020303" pitchFamily="18" charset="0"/>
              </a:rPr>
              <a:t>Определить</a:t>
            </a:r>
            <a:r>
              <a:rPr lang="ru-RU" altLang="ru-RU" sz="24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  </a:t>
            </a:r>
            <a:r>
              <a:rPr lang="ru-RU" altLang="ru-RU" sz="2400" b="1" i="1" dirty="0">
                <a:latin typeface="Georgia" panose="02040502050405020303" pitchFamily="18" charset="0"/>
              </a:rPr>
              <a:t>взаимное </a:t>
            </a:r>
            <a:endParaRPr lang="ru-RU" altLang="ru-RU" sz="2400" b="1" i="1" dirty="0">
              <a:latin typeface="Georgia" panose="02040502050405020303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latin typeface="Georgia" panose="02040502050405020303" pitchFamily="18" charset="0"/>
              </a:rPr>
              <a:t>расположение прямых:</a:t>
            </a:r>
            <a:endParaRPr lang="ru-RU" alt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172062" name="Text Box 34"/>
          <p:cNvSpPr txBox="1"/>
          <p:nvPr/>
        </p:nvSpPr>
        <p:spPr>
          <a:xfrm>
            <a:off x="4264025" y="3159125"/>
            <a:ext cx="216852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solidFill>
                  <a:schemeClr val="tx2"/>
                </a:solidFill>
                <a:latin typeface="Georgia" panose="02040502050405020303" pitchFamily="18" charset="0"/>
              </a:rPr>
              <a:t>а)  </a:t>
            </a:r>
            <a:r>
              <a:rPr lang="en-US" altLang="ru-RU" sz="2400" b="1" i="1" dirty="0">
                <a:solidFill>
                  <a:schemeClr val="tx2"/>
                </a:solidFill>
                <a:latin typeface="Georgia" panose="02040502050405020303" pitchFamily="18" charset="0"/>
              </a:rPr>
              <a:t>ND  </a:t>
            </a:r>
            <a:r>
              <a:rPr lang="ru-RU" altLang="ru-RU" sz="2400" b="1" i="1" dirty="0">
                <a:solidFill>
                  <a:schemeClr val="tx2"/>
                </a:solidFill>
                <a:latin typeface="Georgia" panose="02040502050405020303" pitchFamily="18" charset="0"/>
              </a:rPr>
              <a:t>и</a:t>
            </a:r>
            <a:r>
              <a:rPr lang="en-US" altLang="ru-RU" sz="2400" b="1" i="1" dirty="0">
                <a:solidFill>
                  <a:schemeClr val="tx2"/>
                </a:solidFill>
                <a:latin typeface="Georgia" panose="02040502050405020303" pitchFamily="18" charset="0"/>
              </a:rPr>
              <a:t>  AB</a:t>
            </a:r>
            <a:endParaRPr lang="ru-RU" altLang="ru-RU" sz="2400" b="1" i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172063" name="Text Box 37"/>
          <p:cNvSpPr txBox="1"/>
          <p:nvPr/>
        </p:nvSpPr>
        <p:spPr>
          <a:xfrm>
            <a:off x="4284663" y="3573463"/>
            <a:ext cx="20955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solidFill>
                  <a:schemeClr val="tx2"/>
                </a:solidFill>
                <a:latin typeface="Georgia" panose="02040502050405020303" pitchFamily="18" charset="0"/>
              </a:rPr>
              <a:t>б)  РК  и  ВС</a:t>
            </a:r>
            <a:endParaRPr lang="ru-RU" altLang="ru-RU" sz="2400" b="1" i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172064" name="Text Box 38"/>
          <p:cNvSpPr txBox="1"/>
          <p:nvPr/>
        </p:nvSpPr>
        <p:spPr>
          <a:xfrm>
            <a:off x="4284663" y="4005263"/>
            <a:ext cx="22098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solidFill>
                  <a:schemeClr val="tx2"/>
                </a:solidFill>
                <a:latin typeface="Georgia" panose="02040502050405020303" pitchFamily="18" charset="0"/>
              </a:rPr>
              <a:t>в)  М</a:t>
            </a:r>
            <a:r>
              <a:rPr lang="en-US" altLang="ru-RU" sz="2400" b="1" i="1" dirty="0">
                <a:solidFill>
                  <a:schemeClr val="tx2"/>
                </a:solidFill>
                <a:latin typeface="Georgia" panose="02040502050405020303" pitchFamily="18" charset="0"/>
              </a:rPr>
              <a:t>N</a:t>
            </a:r>
            <a:r>
              <a:rPr lang="ru-RU" altLang="ru-RU" sz="2400" b="1" i="1" dirty="0">
                <a:solidFill>
                  <a:schemeClr val="tx2"/>
                </a:solidFill>
                <a:latin typeface="Georgia" panose="02040502050405020303" pitchFamily="18" charset="0"/>
              </a:rPr>
              <a:t>  и  </a:t>
            </a:r>
            <a:r>
              <a:rPr lang="en-US" altLang="ru-RU" sz="2400" b="1" i="1" dirty="0">
                <a:solidFill>
                  <a:schemeClr val="tx2"/>
                </a:solidFill>
                <a:latin typeface="Georgia" panose="02040502050405020303" pitchFamily="18" charset="0"/>
              </a:rPr>
              <a:t>AB</a:t>
            </a:r>
            <a:endParaRPr lang="ru-RU" altLang="ru-RU" sz="2400" b="1" i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172065" name="Freeform 40"/>
          <p:cNvSpPr/>
          <p:nvPr/>
        </p:nvSpPr>
        <p:spPr>
          <a:xfrm>
            <a:off x="762000" y="4572000"/>
            <a:ext cx="2133600" cy="1447800"/>
          </a:xfrm>
          <a:custGeom>
            <a:avLst/>
            <a:gdLst>
              <a:gd name="txL" fmla="*/ 0 w 1344"/>
              <a:gd name="txT" fmla="*/ 0 h 912"/>
              <a:gd name="txR" fmla="*/ 1344 w 1344"/>
              <a:gd name="txB" fmla="*/ 912 h 912"/>
            </a:gdLst>
            <a:ahLst/>
            <a:cxnLst>
              <a:cxn ang="0">
                <a:pos x="0" y="0"/>
              </a:cxn>
              <a:cxn ang="0">
                <a:pos x="2147483647" y="2147483647"/>
              </a:cxn>
            </a:cxnLst>
            <a:rect l="txL" t="txT" r="txR" b="txB"/>
            <a:pathLst>
              <a:path w="1344" h="912">
                <a:moveTo>
                  <a:pt x="0" y="0"/>
                </a:moveTo>
                <a:lnTo>
                  <a:pt x="1344" y="912"/>
                </a:lnTo>
              </a:path>
            </a:pathLst>
          </a:custGeom>
          <a:noFill/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113705" name="Freeform 41"/>
          <p:cNvSpPr/>
          <p:nvPr/>
        </p:nvSpPr>
        <p:spPr>
          <a:xfrm>
            <a:off x="777875" y="4587875"/>
            <a:ext cx="2101850" cy="1416050"/>
          </a:xfrm>
          <a:custGeom>
            <a:avLst/>
            <a:gdLst>
              <a:gd name="txL" fmla="*/ 0 w 1324"/>
              <a:gd name="txT" fmla="*/ 0 h 892"/>
              <a:gd name="txR" fmla="*/ 1324 w 1324"/>
              <a:gd name="txB" fmla="*/ 892 h 892"/>
            </a:gdLst>
            <a:ahLst/>
            <a:cxnLst>
              <a:cxn ang="0">
                <a:pos x="0" y="0"/>
              </a:cxn>
              <a:cxn ang="0">
                <a:pos x="2147483647" y="2147483647"/>
              </a:cxn>
            </a:cxnLst>
            <a:rect l="txL" t="txT" r="txR" b="txB"/>
            <a:pathLst>
              <a:path w="1324" h="892">
                <a:moveTo>
                  <a:pt x="0" y="0"/>
                </a:moveTo>
                <a:lnTo>
                  <a:pt x="1324" y="892"/>
                </a:lnTo>
              </a:path>
            </a:pathLst>
          </a:custGeom>
          <a:noFill/>
          <a:ln w="41275" cap="flat" cmpd="sng">
            <a:solidFill>
              <a:srgbClr val="9900C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113707" name="Freeform 43"/>
          <p:cNvSpPr/>
          <p:nvPr/>
        </p:nvSpPr>
        <p:spPr>
          <a:xfrm>
            <a:off x="1265238" y="3336925"/>
            <a:ext cx="1157287" cy="884238"/>
          </a:xfrm>
          <a:custGeom>
            <a:avLst/>
            <a:gdLst>
              <a:gd name="txL" fmla="*/ 0 w 729"/>
              <a:gd name="txT" fmla="*/ 0 h 557"/>
              <a:gd name="txR" fmla="*/ 729 w 729"/>
              <a:gd name="txB" fmla="*/ 557 h 557"/>
            </a:gdLst>
            <a:ahLst/>
            <a:cxnLst>
              <a:cxn ang="0">
                <a:pos x="0" y="0"/>
              </a:cxn>
              <a:cxn ang="0">
                <a:pos x="2147483647" y="2147483647"/>
              </a:cxn>
            </a:cxnLst>
            <a:rect l="txL" t="txT" r="txR" b="txB"/>
            <a:pathLst>
              <a:path w="729" h="557">
                <a:moveTo>
                  <a:pt x="0" y="0"/>
                </a:moveTo>
                <a:lnTo>
                  <a:pt x="729" y="557"/>
                </a:lnTo>
              </a:path>
            </a:pathLst>
          </a:custGeom>
          <a:noFill/>
          <a:ln w="41275" cap="flat" cmpd="sng">
            <a:solidFill>
              <a:srgbClr val="9900C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113708" name="Text Box 44"/>
          <p:cNvSpPr txBox="1"/>
          <p:nvPr/>
        </p:nvSpPr>
        <p:spPr>
          <a:xfrm>
            <a:off x="5292725" y="4437063"/>
            <a:ext cx="213518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solidFill>
                  <a:schemeClr val="tx2"/>
                </a:solidFill>
                <a:latin typeface="Georgia" panose="02040502050405020303" pitchFamily="18" charset="0"/>
              </a:rPr>
              <a:t>г)  МР  и  </a:t>
            </a:r>
            <a:r>
              <a:rPr lang="en-US" altLang="ru-RU" sz="2400" b="1" i="1" dirty="0">
                <a:solidFill>
                  <a:schemeClr val="tx2"/>
                </a:solidFill>
                <a:latin typeface="Georgia" panose="02040502050405020303" pitchFamily="18" charset="0"/>
              </a:rPr>
              <a:t>A</a:t>
            </a:r>
            <a:r>
              <a:rPr lang="ru-RU" altLang="ru-RU" sz="2400" b="1" i="1" dirty="0">
                <a:solidFill>
                  <a:schemeClr val="tx2"/>
                </a:solidFill>
                <a:latin typeface="Georgia" panose="02040502050405020303" pitchFamily="18" charset="0"/>
              </a:rPr>
              <a:t>С</a:t>
            </a:r>
            <a:endParaRPr lang="ru-RU" altLang="ru-RU" sz="2400" b="1" i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113709" name="Freeform 45"/>
          <p:cNvSpPr/>
          <p:nvPr/>
        </p:nvSpPr>
        <p:spPr>
          <a:xfrm>
            <a:off x="731838" y="4525963"/>
            <a:ext cx="3336925" cy="30162"/>
          </a:xfrm>
          <a:custGeom>
            <a:avLst/>
            <a:gdLst>
              <a:gd name="txL" fmla="*/ 0 w 2102"/>
              <a:gd name="txT" fmla="*/ 0 h 19"/>
              <a:gd name="txR" fmla="*/ 2102 w 2102"/>
              <a:gd name="txB" fmla="*/ 19 h 19"/>
            </a:gdLst>
            <a:ahLst/>
            <a:cxnLst>
              <a:cxn ang="0">
                <a:pos x="0" y="2147483647"/>
              </a:cxn>
              <a:cxn ang="0">
                <a:pos x="2147483647" y="0"/>
              </a:cxn>
            </a:cxnLst>
            <a:rect l="txL" t="txT" r="txR" b="txB"/>
            <a:pathLst>
              <a:path w="2102" h="19">
                <a:moveTo>
                  <a:pt x="0" y="19"/>
                </a:moveTo>
                <a:lnTo>
                  <a:pt x="2102" y="0"/>
                </a:lnTo>
              </a:path>
            </a:pathLst>
          </a:custGeom>
          <a:noFill/>
          <a:ln w="41275" cap="flat" cmpd="sng">
            <a:solidFill>
              <a:srgbClr val="800000">
                <a:alpha val="100000"/>
              </a:srgbClr>
            </a:solidFill>
            <a:prstDash val="lgDash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113710" name="Freeform 46"/>
          <p:cNvSpPr/>
          <p:nvPr/>
        </p:nvSpPr>
        <p:spPr>
          <a:xfrm>
            <a:off x="1279525" y="3336925"/>
            <a:ext cx="1768475" cy="15875"/>
          </a:xfrm>
          <a:custGeom>
            <a:avLst/>
            <a:gdLst>
              <a:gd name="txL" fmla="*/ 0 w 1114"/>
              <a:gd name="txT" fmla="*/ 0 h 10"/>
              <a:gd name="txR" fmla="*/ 1114 w 1114"/>
              <a:gd name="txB" fmla="*/ 10 h 10"/>
            </a:gdLst>
            <a:ahLst/>
            <a:cxnLst>
              <a:cxn ang="0">
                <a:pos x="0" y="0"/>
              </a:cxn>
              <a:cxn ang="0">
                <a:pos x="2147483647" y="2147483647"/>
              </a:cxn>
            </a:cxnLst>
            <a:rect l="txL" t="txT" r="txR" b="txB"/>
            <a:pathLst>
              <a:path w="1114" h="10">
                <a:moveTo>
                  <a:pt x="0" y="0"/>
                </a:moveTo>
                <a:lnTo>
                  <a:pt x="1114" y="10"/>
                </a:lnTo>
              </a:path>
            </a:pathLst>
          </a:custGeom>
          <a:noFill/>
          <a:ln w="41275" cap="flat" cmpd="sng">
            <a:solidFill>
              <a:srgbClr val="800000">
                <a:alpha val="100000"/>
              </a:srgbClr>
            </a:solidFill>
            <a:prstDash val="lgDash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113712" name="Text Box 48"/>
          <p:cNvSpPr txBox="1"/>
          <p:nvPr/>
        </p:nvSpPr>
        <p:spPr>
          <a:xfrm>
            <a:off x="5292725" y="4868863"/>
            <a:ext cx="213042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solidFill>
                  <a:schemeClr val="tx2"/>
                </a:solidFill>
                <a:latin typeface="Georgia" panose="02040502050405020303" pitchFamily="18" charset="0"/>
              </a:rPr>
              <a:t>д)  К</a:t>
            </a:r>
            <a:r>
              <a:rPr lang="en-US" altLang="ru-RU" sz="2400" b="1" i="1" dirty="0">
                <a:solidFill>
                  <a:schemeClr val="tx2"/>
                </a:solidFill>
                <a:latin typeface="Georgia" panose="02040502050405020303" pitchFamily="18" charset="0"/>
              </a:rPr>
              <a:t>N</a:t>
            </a:r>
            <a:r>
              <a:rPr lang="ru-RU" altLang="ru-RU" sz="2400" b="1" i="1" dirty="0">
                <a:solidFill>
                  <a:schemeClr val="tx2"/>
                </a:solidFill>
                <a:latin typeface="Georgia" panose="02040502050405020303" pitchFamily="18" charset="0"/>
              </a:rPr>
              <a:t>  и  </a:t>
            </a:r>
            <a:r>
              <a:rPr lang="en-US" altLang="ru-RU" sz="2400" b="1" i="1" dirty="0">
                <a:solidFill>
                  <a:schemeClr val="tx2"/>
                </a:solidFill>
                <a:latin typeface="Georgia" panose="02040502050405020303" pitchFamily="18" charset="0"/>
              </a:rPr>
              <a:t>A</a:t>
            </a:r>
            <a:r>
              <a:rPr lang="ru-RU" altLang="ru-RU" sz="2400" b="1" i="1" dirty="0">
                <a:solidFill>
                  <a:schemeClr val="tx2"/>
                </a:solidFill>
                <a:latin typeface="Georgia" panose="02040502050405020303" pitchFamily="18" charset="0"/>
              </a:rPr>
              <a:t>С</a:t>
            </a:r>
            <a:endParaRPr lang="ru-RU" altLang="ru-RU" sz="2400" b="1" i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113713" name="Freeform 49"/>
          <p:cNvSpPr/>
          <p:nvPr/>
        </p:nvSpPr>
        <p:spPr>
          <a:xfrm>
            <a:off x="2422525" y="4206875"/>
            <a:ext cx="290513" cy="1096963"/>
          </a:xfrm>
          <a:custGeom>
            <a:avLst/>
            <a:gdLst>
              <a:gd name="txL" fmla="*/ 0 w 183"/>
              <a:gd name="txT" fmla="*/ 0 h 691"/>
              <a:gd name="txR" fmla="*/ 183 w 183"/>
              <a:gd name="txB" fmla="*/ 691 h 691"/>
            </a:gdLst>
            <a:ahLst/>
            <a:cxnLst>
              <a:cxn ang="0">
                <a:pos x="0" y="0"/>
              </a:cxn>
              <a:cxn ang="0">
                <a:pos x="2147483647" y="2147483647"/>
              </a:cxn>
            </a:cxnLst>
            <a:rect l="txL" t="txT" r="txR" b="txB"/>
            <a:pathLst>
              <a:path w="183" h="691">
                <a:moveTo>
                  <a:pt x="0" y="0"/>
                </a:moveTo>
                <a:lnTo>
                  <a:pt x="183" y="691"/>
                </a:lnTo>
              </a:path>
            </a:pathLst>
          </a:custGeom>
          <a:noFill/>
          <a:ln w="44450" cap="flat" cmpd="sng">
            <a:solidFill>
              <a:srgbClr val="8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113715" name="Text Box 51"/>
          <p:cNvSpPr txBox="1"/>
          <p:nvPr/>
        </p:nvSpPr>
        <p:spPr>
          <a:xfrm>
            <a:off x="5292725" y="5300663"/>
            <a:ext cx="21844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solidFill>
                  <a:schemeClr val="tx2"/>
                </a:solidFill>
                <a:latin typeface="Georgia" panose="02040502050405020303" pitchFamily="18" charset="0"/>
              </a:rPr>
              <a:t>е)  М</a:t>
            </a:r>
            <a:r>
              <a:rPr lang="en-US" altLang="ru-RU" sz="2400" b="1" i="1" dirty="0">
                <a:solidFill>
                  <a:schemeClr val="tx2"/>
                </a:solidFill>
                <a:latin typeface="Georgia" panose="02040502050405020303" pitchFamily="18" charset="0"/>
              </a:rPr>
              <a:t>D</a:t>
            </a:r>
            <a:r>
              <a:rPr lang="ru-RU" altLang="ru-RU" sz="2400" b="1" i="1" dirty="0">
                <a:solidFill>
                  <a:schemeClr val="tx2"/>
                </a:solidFill>
                <a:latin typeface="Georgia" panose="02040502050405020303" pitchFamily="18" charset="0"/>
              </a:rPr>
              <a:t>  и  </a:t>
            </a:r>
            <a:r>
              <a:rPr lang="en-US" altLang="ru-RU" sz="2400" b="1" i="1" dirty="0">
                <a:solidFill>
                  <a:schemeClr val="tx2"/>
                </a:solidFill>
                <a:latin typeface="Georgia" panose="02040502050405020303" pitchFamily="18" charset="0"/>
              </a:rPr>
              <a:t>B</a:t>
            </a:r>
            <a:r>
              <a:rPr lang="ru-RU" altLang="ru-RU" sz="2400" b="1" i="1" dirty="0">
                <a:solidFill>
                  <a:schemeClr val="tx2"/>
                </a:solidFill>
                <a:latin typeface="Georgia" panose="02040502050405020303" pitchFamily="18" charset="0"/>
              </a:rPr>
              <a:t>С</a:t>
            </a:r>
            <a:endParaRPr lang="ru-RU" altLang="ru-RU" sz="2400" b="1" i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113716" name="Freeform 52"/>
          <p:cNvSpPr/>
          <p:nvPr/>
        </p:nvSpPr>
        <p:spPr>
          <a:xfrm>
            <a:off x="1249363" y="1965325"/>
            <a:ext cx="579437" cy="1357313"/>
          </a:xfrm>
          <a:custGeom>
            <a:avLst/>
            <a:gdLst>
              <a:gd name="txL" fmla="*/ 0 w 365"/>
              <a:gd name="txT" fmla="*/ 0 h 855"/>
              <a:gd name="txR" fmla="*/ 365 w 365"/>
              <a:gd name="txB" fmla="*/ 855 h 855"/>
            </a:gdLst>
            <a:ahLst/>
            <a:cxnLst>
              <a:cxn ang="0">
                <a:pos x="2147483647" y="0"/>
              </a:cxn>
              <a:cxn ang="0">
                <a:pos x="0" y="2147483647"/>
              </a:cxn>
            </a:cxnLst>
            <a:rect l="txL" t="txT" r="txR" b="txB"/>
            <a:pathLst>
              <a:path w="365" h="855">
                <a:moveTo>
                  <a:pt x="365" y="0"/>
                </a:moveTo>
                <a:lnTo>
                  <a:pt x="0" y="855"/>
                </a:lnTo>
              </a:path>
            </a:pathLst>
          </a:custGeom>
          <a:noFill/>
          <a:ln w="44450" cap="flat" cmpd="sng">
            <a:solidFill>
              <a:srgbClr val="FF00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113717" name="Freeform 53"/>
          <p:cNvSpPr/>
          <p:nvPr/>
        </p:nvSpPr>
        <p:spPr>
          <a:xfrm>
            <a:off x="2911475" y="4511675"/>
            <a:ext cx="1203325" cy="1508125"/>
          </a:xfrm>
          <a:custGeom>
            <a:avLst/>
            <a:gdLst>
              <a:gd name="txL" fmla="*/ 0 w 758"/>
              <a:gd name="txT" fmla="*/ 0 h 950"/>
              <a:gd name="txR" fmla="*/ 758 w 758"/>
              <a:gd name="txB" fmla="*/ 950 h 950"/>
            </a:gdLst>
            <a:ahLst/>
            <a:cxnLst>
              <a:cxn ang="0">
                <a:pos x="0" y="2147483647"/>
              </a:cxn>
              <a:cxn ang="0">
                <a:pos x="2147483647" y="0"/>
              </a:cxn>
            </a:cxnLst>
            <a:rect l="txL" t="txT" r="txR" b="txB"/>
            <a:pathLst>
              <a:path w="758" h="950">
                <a:moveTo>
                  <a:pt x="0" y="950"/>
                </a:moveTo>
                <a:lnTo>
                  <a:pt x="758" y="0"/>
                </a:lnTo>
              </a:path>
            </a:pathLst>
          </a:custGeom>
          <a:noFill/>
          <a:ln w="44450" cap="flat" cmpd="sng">
            <a:solidFill>
              <a:srgbClr val="FF00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13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13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3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3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3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3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13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1000"/>
                                        <p:tgtEl>
                                          <p:spTgt spid="113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1000"/>
                                        <p:tgtEl>
                                          <p:spTgt spid="113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13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00"/>
                            </p:stCondLst>
                            <p:childTnLst>
                              <p:par>
                                <p:cTn id="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13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3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3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3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3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13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"/>
                            </p:stCondLst>
                            <p:childTnLst>
                              <p:par>
                                <p:cTn id="4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1000"/>
                                        <p:tgtEl>
                                          <p:spTgt spid="113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00"/>
                            </p:stCondLst>
                            <p:childTnLst>
                              <p:par>
                                <p:cTn id="5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2" dur="1000"/>
                                        <p:tgtEl>
                                          <p:spTgt spid="113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3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3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3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3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1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"/>
                            </p:stCondLst>
                            <p:childTnLst>
                              <p:par>
                                <p:cTn id="6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1000"/>
                                        <p:tgtEl>
                                          <p:spTgt spid="113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1000"/>
                                        <p:tgtEl>
                                          <p:spTgt spid="113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100"/>
                            </p:stCondLst>
                            <p:childTnLst>
                              <p:par>
                                <p:cTn id="7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1000"/>
                                        <p:tgtEl>
                                          <p:spTgt spid="113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100"/>
                            </p:stCondLst>
                            <p:childTnLst>
                              <p:par>
                                <p:cTn id="7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6" dur="1000"/>
                                        <p:tgtEl>
                                          <p:spTgt spid="113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708" grpId="0"/>
      <p:bldP spid="113712" grpId="0"/>
      <p:bldP spid="1137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4690" name="Rectangle 2"/>
          <p:cNvSpPr>
            <a:spLocks noGrp="1"/>
          </p:cNvSpPr>
          <p:nvPr>
            <p:ph type="title"/>
          </p:nvPr>
        </p:nvSpPr>
        <p:spPr>
          <a:xfrm>
            <a:off x="457200" y="277813"/>
            <a:ext cx="8686800" cy="630237"/>
          </a:xfrm>
          <a:ln/>
        </p:spPr>
        <p:txBody>
          <a:bodyPr vert="horz" wrap="square" lIns="91440" tIns="45720" rIns="91440" bIns="45720" anchor="t" anchorCtr="0"/>
          <a:p>
            <a:pPr algn="ctr" eaLnBrk="1" hangingPunct="1"/>
            <a:r>
              <a:rPr lang="ru-RU" altLang="ru-RU" sz="3200" b="1" i="1" dirty="0">
                <a:latin typeface="Georgia" panose="02040502050405020303" pitchFamily="18" charset="0"/>
              </a:rPr>
              <a:t>Задача №93 </a:t>
            </a:r>
            <a:endParaRPr lang="ru-RU" altLang="ru-RU" sz="3200" b="1" i="1" dirty="0">
              <a:latin typeface="Georgia" panose="02040502050405020303" pitchFamily="18" charset="0"/>
            </a:endParaRPr>
          </a:p>
        </p:txBody>
      </p:sp>
      <p:pic>
        <p:nvPicPr>
          <p:cNvPr id="114692" name="Picture 4" descr="AN00790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68475" cy="1844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4693" name="AutoShape 5"/>
          <p:cNvSpPr/>
          <p:nvPr/>
        </p:nvSpPr>
        <p:spPr>
          <a:xfrm>
            <a:off x="4211638" y="1989138"/>
            <a:ext cx="4537075" cy="1995487"/>
          </a:xfrm>
          <a:prstGeom prst="star16">
            <a:avLst>
              <a:gd name="adj" fmla="val 46009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/>
          </a:p>
          <a:p>
            <a:pPr marL="0" lv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/>
          </a:p>
          <a:p>
            <a:pPr marL="0" lv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/>
          </a:p>
          <a:p>
            <a:pPr marL="0" lv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ru-RU" sz="2800" b="1" i="1" dirty="0">
                <a:cs typeface="Arial" panose="020B0604020202020204" pitchFamily="34" charset="0"/>
              </a:rPr>
              <a:t>α</a:t>
            </a:r>
            <a:endParaRPr lang="el-GR" altLang="ru-RU" sz="2800" b="1" i="1" dirty="0">
              <a:ea typeface="Arial" panose="020B0604020202020204" pitchFamily="34" charset="0"/>
            </a:endParaRPr>
          </a:p>
        </p:txBody>
      </p:sp>
      <p:sp>
        <p:nvSpPr>
          <p:cNvPr id="114694" name="Line 6"/>
          <p:cNvSpPr/>
          <p:nvPr/>
        </p:nvSpPr>
        <p:spPr>
          <a:xfrm flipV="1">
            <a:off x="4643438" y="2492375"/>
            <a:ext cx="3384550" cy="288925"/>
          </a:xfrm>
          <a:prstGeom prst="line">
            <a:avLst/>
          </a:prstGeom>
          <a:ln w="412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4695" name="Line 7"/>
          <p:cNvSpPr/>
          <p:nvPr/>
        </p:nvSpPr>
        <p:spPr>
          <a:xfrm flipV="1">
            <a:off x="5003800" y="3141663"/>
            <a:ext cx="3384550" cy="288925"/>
          </a:xfrm>
          <a:prstGeom prst="line">
            <a:avLst/>
          </a:prstGeom>
          <a:ln w="412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4696" name="Text Box 8"/>
          <p:cNvSpPr txBox="1"/>
          <p:nvPr/>
        </p:nvSpPr>
        <p:spPr>
          <a:xfrm>
            <a:off x="7235825" y="2060575"/>
            <a:ext cx="3619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800" b="1" i="1" dirty="0">
                <a:latin typeface="Times New Roman" panose="02020603050405020304" pitchFamily="18" charset="0"/>
              </a:rPr>
              <a:t>a</a:t>
            </a:r>
            <a:endParaRPr lang="ru-RU" altLang="ru-RU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114697" name="Text Box 9"/>
          <p:cNvSpPr txBox="1"/>
          <p:nvPr/>
        </p:nvSpPr>
        <p:spPr>
          <a:xfrm>
            <a:off x="7956550" y="2708275"/>
            <a:ext cx="3619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800" b="1" i="1" dirty="0">
                <a:latin typeface="Times New Roman" panose="02020603050405020304" pitchFamily="18" charset="0"/>
              </a:rPr>
              <a:t>b</a:t>
            </a:r>
            <a:endParaRPr lang="ru-RU" altLang="ru-RU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114698" name="Freeform 10"/>
          <p:cNvSpPr/>
          <p:nvPr/>
        </p:nvSpPr>
        <p:spPr>
          <a:xfrm>
            <a:off x="6172200" y="476250"/>
            <a:ext cx="407988" cy="2160588"/>
          </a:xfrm>
          <a:custGeom>
            <a:avLst/>
            <a:gdLst>
              <a:gd name="txL" fmla="*/ 0 w 257"/>
              <a:gd name="txT" fmla="*/ 0 h 1361"/>
              <a:gd name="txR" fmla="*/ 257 w 257"/>
              <a:gd name="txB" fmla="*/ 1361 h 1361"/>
            </a:gdLst>
            <a:ahLst/>
            <a:cxnLst>
              <a:cxn ang="0">
                <a:pos x="0" y="2147483647"/>
              </a:cxn>
              <a:cxn ang="0">
                <a:pos x="2147483647" y="0"/>
              </a:cxn>
            </a:cxnLst>
            <a:rect l="txL" t="txT" r="txR" b="txB"/>
            <a:pathLst>
              <a:path w="257" h="1361">
                <a:moveTo>
                  <a:pt x="0" y="1361"/>
                </a:moveTo>
                <a:lnTo>
                  <a:pt x="257" y="0"/>
                </a:lnTo>
              </a:path>
            </a:pathLst>
          </a:custGeom>
          <a:noFill/>
          <a:ln w="38100" cap="flat" cmpd="sng">
            <a:solidFill>
              <a:srgbClr val="0000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114699" name="Freeform 11"/>
          <p:cNvSpPr/>
          <p:nvPr/>
        </p:nvSpPr>
        <p:spPr>
          <a:xfrm>
            <a:off x="5592763" y="3932238"/>
            <a:ext cx="320675" cy="1570037"/>
          </a:xfrm>
          <a:custGeom>
            <a:avLst/>
            <a:gdLst>
              <a:gd name="txL" fmla="*/ 0 w 202"/>
              <a:gd name="txT" fmla="*/ 0 h 989"/>
              <a:gd name="txR" fmla="*/ 202 w 202"/>
              <a:gd name="txB" fmla="*/ 989 h 989"/>
            </a:gdLst>
            <a:ahLst/>
            <a:cxnLst>
              <a:cxn ang="0">
                <a:pos x="0" y="2147483647"/>
              </a:cxn>
              <a:cxn ang="0">
                <a:pos x="2147483647" y="0"/>
              </a:cxn>
            </a:cxnLst>
            <a:rect l="txL" t="txT" r="txR" b="txB"/>
            <a:pathLst>
              <a:path w="202" h="989">
                <a:moveTo>
                  <a:pt x="0" y="989"/>
                </a:moveTo>
                <a:lnTo>
                  <a:pt x="202" y="0"/>
                </a:lnTo>
              </a:path>
            </a:pathLst>
          </a:custGeom>
          <a:noFill/>
          <a:ln w="38100" cap="flat" cmpd="sng">
            <a:solidFill>
              <a:srgbClr val="0000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114700" name="Freeform 12"/>
          <p:cNvSpPr/>
          <p:nvPr/>
        </p:nvSpPr>
        <p:spPr>
          <a:xfrm>
            <a:off x="5867400" y="2492375"/>
            <a:ext cx="330200" cy="1655763"/>
          </a:xfrm>
          <a:custGeom>
            <a:avLst/>
            <a:gdLst>
              <a:gd name="txL" fmla="*/ 0 w 208"/>
              <a:gd name="txT" fmla="*/ 0 h 1043"/>
              <a:gd name="txR" fmla="*/ 208 w 208"/>
              <a:gd name="txB" fmla="*/ 1043 h 1043"/>
            </a:gdLst>
            <a:ahLst/>
            <a:cxnLst>
              <a:cxn ang="0">
                <a:pos x="0" y="2147483647"/>
              </a:cxn>
              <a:cxn ang="0">
                <a:pos x="2147483647" y="0"/>
              </a:cxn>
            </a:cxnLst>
            <a:rect l="txL" t="txT" r="txR" b="txB"/>
            <a:pathLst>
              <a:path w="208" h="1043">
                <a:moveTo>
                  <a:pt x="0" y="1043"/>
                </a:moveTo>
                <a:lnTo>
                  <a:pt x="208" y="0"/>
                </a:lnTo>
              </a:path>
            </a:pathLst>
          </a:custGeom>
          <a:noFill/>
          <a:ln w="38100" cap="flat" cmpd="sng">
            <a:solidFill>
              <a:srgbClr val="0000FF">
                <a:alpha val="100000"/>
              </a:srgbClr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114701" name="Oval 13"/>
          <p:cNvSpPr/>
          <p:nvPr/>
        </p:nvSpPr>
        <p:spPr>
          <a:xfrm>
            <a:off x="6084888" y="2565400"/>
            <a:ext cx="142875" cy="142875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/>
          </a:p>
        </p:txBody>
      </p:sp>
      <p:sp>
        <p:nvSpPr>
          <p:cNvPr id="114703" name="Text Box 15"/>
          <p:cNvSpPr txBox="1"/>
          <p:nvPr/>
        </p:nvSpPr>
        <p:spPr>
          <a:xfrm>
            <a:off x="5651500" y="2133600"/>
            <a:ext cx="500063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latin typeface="Times New Roman" panose="02020603050405020304" pitchFamily="18" charset="0"/>
              </a:rPr>
              <a:t>М</a:t>
            </a:r>
            <a:endParaRPr lang="ru-RU" altLang="ru-RU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114704" name="Text Box 16"/>
          <p:cNvSpPr txBox="1"/>
          <p:nvPr/>
        </p:nvSpPr>
        <p:spPr>
          <a:xfrm>
            <a:off x="6516688" y="476250"/>
            <a:ext cx="44132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800" b="1" i="1" dirty="0">
                <a:latin typeface="Times New Roman" panose="02020603050405020304" pitchFamily="18" charset="0"/>
              </a:rPr>
              <a:t>N</a:t>
            </a:r>
            <a:endParaRPr lang="ru-RU" altLang="ru-RU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114705" name="Text Box 17"/>
          <p:cNvSpPr txBox="1"/>
          <p:nvPr/>
        </p:nvSpPr>
        <p:spPr>
          <a:xfrm>
            <a:off x="231775" y="2030413"/>
            <a:ext cx="1970088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latin typeface="Georgia" panose="02040502050405020303" pitchFamily="18" charset="0"/>
              </a:rPr>
              <a:t>Дано: </a:t>
            </a:r>
            <a:r>
              <a:rPr lang="en-US" altLang="ru-RU" sz="2800" b="1" i="1" dirty="0">
                <a:latin typeface="Times New Roman" panose="02020603050405020304" pitchFamily="18" charset="0"/>
              </a:rPr>
              <a:t>a</a:t>
            </a:r>
            <a:r>
              <a:rPr lang="ru-RU" altLang="ru-RU" sz="2400" b="1" i="1" dirty="0">
                <a:latin typeface="Georgia" panose="02040502050405020303" pitchFamily="18" charset="0"/>
              </a:rPr>
              <a:t> </a:t>
            </a:r>
            <a:r>
              <a:rPr lang="en-US" altLang="ru-RU" sz="2400" b="1" i="1" dirty="0">
                <a:latin typeface="Georgia" panose="02040502050405020303" pitchFamily="18" charset="0"/>
              </a:rPr>
              <a:t>||</a:t>
            </a:r>
            <a:r>
              <a:rPr lang="ru-RU" altLang="ru-RU" sz="2400" b="1" i="1" dirty="0">
                <a:latin typeface="Georgia" panose="02040502050405020303" pitchFamily="18" charset="0"/>
              </a:rPr>
              <a:t> </a:t>
            </a:r>
            <a:r>
              <a:rPr lang="en-US" altLang="ru-RU" sz="2800" b="1" i="1" dirty="0">
                <a:latin typeface="Times New Roman" panose="02020603050405020304" pitchFamily="18" charset="0"/>
              </a:rPr>
              <a:t>b</a:t>
            </a:r>
            <a:endParaRPr lang="en-US" altLang="ru-RU" sz="2400" b="1" i="1" dirty="0">
              <a:latin typeface="Georgia" panose="02040502050405020303" pitchFamily="18" charset="0"/>
            </a:endParaRPr>
          </a:p>
        </p:txBody>
      </p:sp>
      <p:sp>
        <p:nvSpPr>
          <p:cNvPr id="114706" name="Text Box 18"/>
          <p:cNvSpPr txBox="1"/>
          <p:nvPr/>
        </p:nvSpPr>
        <p:spPr>
          <a:xfrm>
            <a:off x="1187450" y="2565400"/>
            <a:ext cx="191611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 b="1" i="1" dirty="0">
                <a:latin typeface="Georgia" panose="02040502050405020303" pitchFamily="18" charset="0"/>
              </a:rPr>
              <a:t>MN </a:t>
            </a:r>
            <a:r>
              <a:rPr lang="en-US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∩ a = </a:t>
            </a:r>
            <a:r>
              <a:rPr lang="en-US" altLang="ru-RU" sz="2400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M</a:t>
            </a:r>
            <a:endParaRPr lang="en-US" altLang="ru-RU" sz="2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707" name="Text Box 19"/>
          <p:cNvSpPr txBox="1"/>
          <p:nvPr/>
        </p:nvSpPr>
        <p:spPr>
          <a:xfrm>
            <a:off x="231775" y="3087688"/>
            <a:ext cx="4313238" cy="1187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solidFill>
                  <a:srgbClr val="0000FF"/>
                </a:solidFill>
                <a:latin typeface="Georgia" panose="02040502050405020303" pitchFamily="18" charset="0"/>
              </a:rPr>
              <a:t>Определить</a:t>
            </a:r>
            <a:endParaRPr lang="ru-RU" altLang="ru-RU" sz="2400" b="1" i="1" dirty="0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latin typeface="Georgia" panose="02040502050405020303" pitchFamily="18" charset="0"/>
              </a:rPr>
              <a:t>взаимное расположение</a:t>
            </a:r>
            <a:endParaRPr lang="ru-RU" altLang="ru-RU" sz="2400" b="1" i="1" dirty="0">
              <a:latin typeface="Georgia" panose="02040502050405020303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latin typeface="Georgia" panose="02040502050405020303" pitchFamily="18" charset="0"/>
              </a:rPr>
              <a:t>прямых  </a:t>
            </a:r>
            <a:r>
              <a:rPr lang="en-US" altLang="ru-RU" sz="2400" b="1" i="1" dirty="0">
                <a:latin typeface="Georgia" panose="02040502050405020303" pitchFamily="18" charset="0"/>
              </a:rPr>
              <a:t>MN  u  b</a:t>
            </a:r>
            <a:r>
              <a:rPr lang="ru-RU" altLang="ru-RU" sz="2400" b="1" i="1" dirty="0">
                <a:latin typeface="Georgia" panose="02040502050405020303" pitchFamily="18" charset="0"/>
              </a:rPr>
              <a:t>.</a:t>
            </a:r>
            <a:endParaRPr lang="ru-RU" altLang="ru-RU" sz="2400" b="1" i="1" dirty="0">
              <a:latin typeface="Georgia" panose="02040502050405020303" pitchFamily="18" charset="0"/>
            </a:endParaRPr>
          </a:p>
        </p:txBody>
      </p:sp>
      <p:sp>
        <p:nvSpPr>
          <p:cNvPr id="114708" name="AutoShape 20"/>
          <p:cNvSpPr/>
          <p:nvPr/>
        </p:nvSpPr>
        <p:spPr>
          <a:xfrm>
            <a:off x="2268538" y="5373688"/>
            <a:ext cx="6875462" cy="1130300"/>
          </a:xfrm>
          <a:prstGeom prst="irregularSeal1">
            <a:avLst/>
          </a:prstGeom>
          <a:solidFill>
            <a:srgbClr val="FF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latin typeface="Georgia" panose="02040502050405020303" pitchFamily="18" charset="0"/>
              </a:rPr>
              <a:t>Скрещивающиеся.</a:t>
            </a:r>
            <a:endParaRPr lang="ru-RU" altLang="ru-RU" sz="2400" b="1" i="1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14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49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49"/>
                            </p:stCondLst>
                            <p:childTnLst>
                              <p:par>
                                <p:cTn id="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14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49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49"/>
                            </p:stCondLst>
                            <p:childTnLst>
                              <p:par>
                                <p:cTn id="5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4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4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449"/>
                            </p:stCondLst>
                            <p:childTnLst>
                              <p:par>
                                <p:cTn id="7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10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10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449"/>
                            </p:stCondLst>
                            <p:childTnLst>
                              <p:par>
                                <p:cTn id="7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114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14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  <p:bldP spid="114693" grpId="0" animBg="1"/>
      <p:bldP spid="114696" grpId="0"/>
      <p:bldP spid="114697" grpId="0"/>
      <p:bldP spid="114701" grpId="0" animBg="1"/>
      <p:bldP spid="114703" grpId="0"/>
      <p:bldP spid="114704" grpId="0"/>
      <p:bldP spid="114705" grpId="0"/>
      <p:bldP spid="114706" grpId="0"/>
      <p:bldP spid="114707" grpId="0"/>
      <p:bldP spid="11470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55650" name="Rectangle 3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274320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  <a:buNone/>
            </a:pPr>
            <a:r>
              <a:rPr lang="ru-RU" altLang="ru-RU" sz="2800" dirty="0"/>
              <a:t>Представление о </a:t>
            </a:r>
            <a:r>
              <a:rPr lang="ru-RU" altLang="ru-RU" sz="2800" b="1" dirty="0"/>
              <a:t>плоскости </a:t>
            </a:r>
            <a:r>
              <a:rPr lang="ru-RU" altLang="ru-RU" sz="2800" dirty="0"/>
              <a:t>дает гладкая поверхность стола или стены.</a:t>
            </a:r>
            <a:endParaRPr lang="ru-RU" altLang="ru-RU"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ru-RU" altLang="ru-RU" sz="2800" dirty="0"/>
              <a:t>С точки зрения геометрии </a:t>
            </a:r>
            <a:r>
              <a:rPr lang="ru-RU" altLang="ru-RU" sz="2800" b="1" dirty="0">
                <a:solidFill>
                  <a:srgbClr val="FF0000"/>
                </a:solidFill>
              </a:rPr>
              <a:t>плоскость</a:t>
            </a:r>
            <a:r>
              <a:rPr lang="ru-RU" altLang="ru-RU" sz="2800" dirty="0">
                <a:solidFill>
                  <a:srgbClr val="FF0000"/>
                </a:solidFill>
              </a:rPr>
              <a:t> следует представлять как простирающуюся неограниченно во все стороны.</a:t>
            </a:r>
            <a:endParaRPr lang="ru-RU" altLang="ru-RU" sz="2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ru-RU" altLang="ru-RU" sz="2800" b="1" dirty="0"/>
          </a:p>
          <a:p>
            <a:pPr algn="ctr" eaLnBrk="1" hangingPunct="1">
              <a:lnSpc>
                <a:spcPct val="90000"/>
              </a:lnSpc>
              <a:buNone/>
            </a:pPr>
            <a:r>
              <a:rPr lang="ru-RU" altLang="ru-RU" sz="2800" b="1" dirty="0"/>
              <a:t>Плоскость изображается:</a:t>
            </a:r>
            <a:endParaRPr lang="ru-RU" altLang="ru-RU" sz="2800" b="1" dirty="0"/>
          </a:p>
        </p:txBody>
      </p:sp>
      <p:pic>
        <p:nvPicPr>
          <p:cNvPr id="155651" name="Picture 6" descr="Плоскость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4419600"/>
            <a:ext cx="3962400" cy="22098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55652" name="Picture 7" descr="Плоскость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4419600"/>
            <a:ext cx="3786188" cy="22098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55653" name="Text Box 8"/>
          <p:cNvSpPr txBox="1"/>
          <p:nvPr/>
        </p:nvSpPr>
        <p:spPr>
          <a:xfrm>
            <a:off x="533400" y="4495800"/>
            <a:ext cx="3292475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0000"/>
                </a:solidFill>
              </a:rPr>
              <a:t>      В виде параллелограмма</a:t>
            </a: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155654" name="Text Box 9"/>
          <p:cNvSpPr txBox="1"/>
          <p:nvPr/>
        </p:nvSpPr>
        <p:spPr>
          <a:xfrm>
            <a:off x="5546725" y="4456113"/>
            <a:ext cx="2625725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0000"/>
                </a:solidFill>
              </a:rPr>
              <a:t>В виде овала(облачка)</a:t>
            </a: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155655" name="TextBox 1"/>
          <p:cNvSpPr txBox="1"/>
          <p:nvPr/>
        </p:nvSpPr>
        <p:spPr>
          <a:xfrm>
            <a:off x="1784350" y="373063"/>
            <a:ext cx="5105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altLang="ru-RU" sz="2800" b="1" dirty="0">
                <a:solidFill>
                  <a:srgbClr val="1E4649"/>
                </a:solidFill>
              </a:rPr>
              <a:t>1. </a:t>
            </a:r>
            <a:r>
              <a:rPr lang="ru-RU" altLang="ru-RU" sz="2800" b="1" u="sng" dirty="0">
                <a:solidFill>
                  <a:srgbClr val="1E4649"/>
                </a:solidFill>
              </a:rPr>
              <a:t>Понятие плоскости.</a:t>
            </a:r>
            <a:endParaRPr lang="ru-RU" altLang="ru-RU" sz="2800" b="1" u="sng" dirty="0">
              <a:solidFill>
                <a:srgbClr val="1E4649"/>
              </a:solidFill>
            </a:endParaRPr>
          </a:p>
        </p:txBody>
      </p:sp>
    </p:spTree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82" name="Text Box 4"/>
          <p:cNvSpPr txBox="1"/>
          <p:nvPr/>
        </p:nvSpPr>
        <p:spPr>
          <a:xfrm>
            <a:off x="1447800" y="3962400"/>
            <a:ext cx="60198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ru-RU" altLang="ru-RU" dirty="0">
                <a:solidFill>
                  <a:srgbClr val="FF3300"/>
                </a:solidFill>
              </a:rPr>
              <a:t>Определение.</a:t>
            </a:r>
            <a:r>
              <a:rPr lang="ru-RU" altLang="ru-RU" dirty="0">
                <a:solidFill>
                  <a:srgbClr val="FF7C80"/>
                </a:solidFill>
              </a:rPr>
              <a:t> </a:t>
            </a:r>
            <a:r>
              <a:rPr lang="ru-RU" altLang="ru-RU" dirty="0">
                <a:solidFill>
                  <a:srgbClr val="33CC33"/>
                </a:solidFill>
              </a:rPr>
              <a:t>Прямая называется параллельной плоскости, если</a:t>
            </a:r>
            <a:endParaRPr lang="ru-RU" altLang="ru-RU" dirty="0">
              <a:solidFill>
                <a:srgbClr val="33CC33"/>
              </a:solidFill>
            </a:endParaRPr>
          </a:p>
        </p:txBody>
      </p:sp>
      <p:sp>
        <p:nvSpPr>
          <p:cNvPr id="2057" name="Text Box 9"/>
          <p:cNvSpPr txBox="1"/>
          <p:nvPr/>
        </p:nvSpPr>
        <p:spPr>
          <a:xfrm>
            <a:off x="1447800" y="4953000"/>
            <a:ext cx="73152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ru-RU" altLang="ru-RU" dirty="0">
                <a:solidFill>
                  <a:srgbClr val="33CC33"/>
                </a:solidFill>
              </a:rPr>
              <a:t>она не имеет с ней ни одной общей точки.</a:t>
            </a:r>
            <a:endParaRPr lang="ru-RU" altLang="ru-RU" dirty="0">
              <a:solidFill>
                <a:srgbClr val="000000"/>
              </a:solidFill>
            </a:endParaRPr>
          </a:p>
        </p:txBody>
      </p:sp>
      <p:pic>
        <p:nvPicPr>
          <p:cNvPr id="174084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0800" y="1219200"/>
            <a:ext cx="4017963" cy="2141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085" name="Rectangle 12"/>
          <p:cNvSpPr>
            <a:spLocks noGrp="1"/>
          </p:cNvSpPr>
          <p:nvPr>
            <p:ph type="title" idx="4294967295"/>
          </p:nvPr>
        </p:nvSpPr>
        <p:spPr>
          <a:xfrm>
            <a:off x="685800" y="152400"/>
            <a:ext cx="7772400" cy="5334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ПАРАЛЛЕЛЬНОСТЬ ПРЯМОЙ И ПЛОСКОСТИ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7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5" name="Text Box 3"/>
          <p:cNvSpPr txBox="1"/>
          <p:nvPr/>
        </p:nvSpPr>
        <p:spPr>
          <a:xfrm>
            <a:off x="304800" y="4267200"/>
            <a:ext cx="8686800" cy="2041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ru-RU" altLang="ru-RU" dirty="0">
                <a:solidFill>
                  <a:srgbClr val="FF3300"/>
                </a:solidFill>
              </a:rPr>
              <a:t>Теорема.</a:t>
            </a:r>
            <a:r>
              <a:rPr lang="ru-RU" altLang="ru-RU" dirty="0">
                <a:solidFill>
                  <a:srgbClr val="FF7C80"/>
                </a:solidFill>
              </a:rPr>
              <a:t> </a:t>
            </a:r>
            <a:r>
              <a:rPr lang="ru-RU" altLang="ru-RU" dirty="0">
                <a:solidFill>
                  <a:srgbClr val="33CC33"/>
                </a:solidFill>
              </a:rPr>
              <a:t>Если прямая, не лежащая в плоскости, параллельна некоторой прямой, лежащей в этой плоскости, то прямая параллельна самой плоскости.</a:t>
            </a:r>
            <a:endParaRPr lang="ru-RU" altLang="ru-RU" dirty="0">
              <a:solidFill>
                <a:srgbClr val="33CC33"/>
              </a:solidFill>
            </a:endParaRPr>
          </a:p>
        </p:txBody>
      </p:sp>
      <p:pic>
        <p:nvPicPr>
          <p:cNvPr id="175107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0" y="1676400"/>
            <a:ext cx="4017963" cy="2141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5108" name="Rectangle 6"/>
          <p:cNvSpPr>
            <a:spLocks noGrp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ПРИЗНАК ПАРАЛЛЕЛЬНОСТИ ПРЯМОЙ И ПЛОСКОСТИ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76130" name="Group 1026"/>
          <p:cNvGrpSpPr/>
          <p:nvPr/>
        </p:nvGrpSpPr>
        <p:grpSpPr>
          <a:xfrm>
            <a:off x="228600" y="1676400"/>
            <a:ext cx="8763000" cy="3627438"/>
            <a:chOff x="144" y="1056"/>
            <a:chExt cx="5520" cy="2285"/>
          </a:xfrm>
        </p:grpSpPr>
        <p:sp>
          <p:nvSpPr>
            <p:cNvPr id="176132" name="Text Box 1027"/>
            <p:cNvSpPr txBox="1"/>
            <p:nvPr/>
          </p:nvSpPr>
          <p:spPr>
            <a:xfrm>
              <a:off x="1920" y="1056"/>
              <a:ext cx="2016" cy="374"/>
            </a:xfrm>
            <a:prstGeom prst="rect">
              <a:avLst/>
            </a:prstGeom>
            <a:solidFill>
              <a:srgbClr val="FFFFCC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ru-RU" altLang="ru-RU" sz="2400" dirty="0">
                  <a:solidFill>
                    <a:srgbClr val="33CC33"/>
                  </a:solidFill>
                </a:rPr>
                <a:t>Прямая и плоскость</a:t>
              </a:r>
              <a:endParaRPr lang="ru-RU" altLang="ru-RU" sz="2400" dirty="0">
                <a:solidFill>
                  <a:srgbClr val="33CC33"/>
                </a:solidFill>
              </a:endParaRPr>
            </a:p>
          </p:txBody>
        </p:sp>
        <p:sp>
          <p:nvSpPr>
            <p:cNvPr id="176133" name="Text Box 1028"/>
            <p:cNvSpPr txBox="1"/>
            <p:nvPr/>
          </p:nvSpPr>
          <p:spPr>
            <a:xfrm>
              <a:off x="384" y="1872"/>
              <a:ext cx="2448" cy="509"/>
            </a:xfrm>
            <a:prstGeom prst="rect">
              <a:avLst/>
            </a:prstGeom>
            <a:solidFill>
              <a:srgbClr val="FFFFCC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ru-RU" altLang="ru-RU" sz="1400" dirty="0">
                  <a:solidFill>
                    <a:srgbClr val="000000"/>
                  </a:solidFill>
                </a:rPr>
                <a:t>    </a:t>
              </a:r>
              <a:r>
                <a:rPr lang="ru-RU" altLang="ru-RU" sz="2400" dirty="0">
                  <a:solidFill>
                    <a:srgbClr val="33CC33"/>
                  </a:solidFill>
                </a:rPr>
                <a:t>Имеют общие точки</a:t>
              </a:r>
              <a:endParaRPr lang="ru-RU" altLang="ru-RU" sz="2400" dirty="0">
                <a:solidFill>
                  <a:srgbClr val="33CC33"/>
                </a:solidFill>
              </a:endParaRPr>
            </a:p>
          </p:txBody>
        </p:sp>
        <p:sp>
          <p:nvSpPr>
            <p:cNvPr id="176134" name="Text Box 1029"/>
            <p:cNvSpPr txBox="1"/>
            <p:nvPr/>
          </p:nvSpPr>
          <p:spPr>
            <a:xfrm>
              <a:off x="3024" y="1872"/>
              <a:ext cx="2256" cy="509"/>
            </a:xfrm>
            <a:prstGeom prst="rect">
              <a:avLst/>
            </a:prstGeom>
            <a:solidFill>
              <a:srgbClr val="FFFFCC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ru-RU" altLang="ru-RU" sz="1400" dirty="0">
                  <a:solidFill>
                    <a:srgbClr val="000000"/>
                  </a:solidFill>
                </a:rPr>
                <a:t> </a:t>
              </a:r>
              <a:r>
                <a:rPr lang="ru-RU" altLang="ru-RU" sz="2400" dirty="0">
                  <a:solidFill>
                    <a:srgbClr val="33CC33"/>
                  </a:solidFill>
                </a:rPr>
                <a:t>Не имеют общих точек</a:t>
              </a:r>
              <a:endParaRPr lang="ru-RU" altLang="ru-RU" sz="2400" dirty="0">
                <a:solidFill>
                  <a:srgbClr val="33CC33"/>
                </a:solidFill>
              </a:endParaRPr>
            </a:p>
            <a:p>
              <a:pPr marL="0" lvl="0" indent="0" algn="ctr">
                <a:spcBef>
                  <a:spcPct val="0"/>
                </a:spcBef>
                <a:buNone/>
              </a:pPr>
              <a:r>
                <a:rPr lang="ru-RU" altLang="ru-RU" sz="2400" dirty="0">
                  <a:solidFill>
                    <a:srgbClr val="33CC33"/>
                  </a:solidFill>
                </a:rPr>
                <a:t>  (параллельны)</a:t>
              </a:r>
              <a:endParaRPr lang="ru-RU" altLang="ru-RU" sz="2400" dirty="0">
                <a:solidFill>
                  <a:srgbClr val="33CC33"/>
                </a:solidFill>
              </a:endParaRPr>
            </a:p>
          </p:txBody>
        </p:sp>
        <p:sp>
          <p:nvSpPr>
            <p:cNvPr id="176135" name="Line 1030"/>
            <p:cNvSpPr/>
            <p:nvPr/>
          </p:nvSpPr>
          <p:spPr>
            <a:xfrm flipH="1">
              <a:off x="1584" y="1440"/>
              <a:ext cx="1296" cy="43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76136" name="Line 1031"/>
            <p:cNvSpPr/>
            <p:nvPr/>
          </p:nvSpPr>
          <p:spPr>
            <a:xfrm>
              <a:off x="2880" y="1440"/>
              <a:ext cx="1248" cy="43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76137" name="Line 1032"/>
            <p:cNvSpPr/>
            <p:nvPr/>
          </p:nvSpPr>
          <p:spPr>
            <a:xfrm>
              <a:off x="1648" y="2387"/>
              <a:ext cx="2576" cy="44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76138" name="Text Box 1033"/>
            <p:cNvSpPr txBox="1"/>
            <p:nvPr/>
          </p:nvSpPr>
          <p:spPr>
            <a:xfrm>
              <a:off x="144" y="2832"/>
              <a:ext cx="2448" cy="509"/>
            </a:xfrm>
            <a:prstGeom prst="rect">
              <a:avLst/>
            </a:prstGeom>
            <a:solidFill>
              <a:srgbClr val="FFFFCC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ru-RU" altLang="ru-RU" sz="1400" dirty="0">
                  <a:solidFill>
                    <a:srgbClr val="000000"/>
                  </a:solidFill>
                </a:rPr>
                <a:t>    </a:t>
              </a:r>
              <a:r>
                <a:rPr lang="ru-RU" altLang="ru-RU" sz="2400" dirty="0">
                  <a:solidFill>
                    <a:srgbClr val="33CC33"/>
                  </a:solidFill>
                </a:rPr>
                <a:t>Имеют одну общую точку (пересекаются)</a:t>
              </a:r>
              <a:endParaRPr lang="ru-RU" altLang="ru-RU" sz="2400" dirty="0">
                <a:solidFill>
                  <a:srgbClr val="33CC33"/>
                </a:solidFill>
              </a:endParaRPr>
            </a:p>
          </p:txBody>
        </p:sp>
        <p:sp>
          <p:nvSpPr>
            <p:cNvPr id="176139" name="Text Box 1034"/>
            <p:cNvSpPr txBox="1"/>
            <p:nvPr/>
          </p:nvSpPr>
          <p:spPr>
            <a:xfrm>
              <a:off x="2688" y="2832"/>
              <a:ext cx="2976" cy="509"/>
            </a:xfrm>
            <a:prstGeom prst="rect">
              <a:avLst/>
            </a:prstGeom>
            <a:solidFill>
              <a:srgbClr val="FFFFCC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ru-RU" altLang="ru-RU" sz="1400" dirty="0">
                  <a:solidFill>
                    <a:srgbClr val="000000"/>
                  </a:solidFill>
                </a:rPr>
                <a:t>    </a:t>
              </a:r>
              <a:r>
                <a:rPr lang="ru-RU" altLang="ru-RU" sz="2400" dirty="0">
                  <a:solidFill>
                    <a:srgbClr val="33CC33"/>
                  </a:solidFill>
                </a:rPr>
                <a:t>Имеют более одной общей точки (прямая лежит в плоскости)</a:t>
              </a:r>
              <a:endParaRPr lang="ru-RU" altLang="ru-RU" sz="2400" dirty="0">
                <a:solidFill>
                  <a:srgbClr val="33CC33"/>
                </a:solidFill>
              </a:endParaRPr>
            </a:p>
          </p:txBody>
        </p:sp>
        <p:sp>
          <p:nvSpPr>
            <p:cNvPr id="176140" name="Line 1035"/>
            <p:cNvSpPr/>
            <p:nvPr/>
          </p:nvSpPr>
          <p:spPr>
            <a:xfrm flipH="1">
              <a:off x="1632" y="2400"/>
              <a:ext cx="0" cy="43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176131" name="Rectangle 1036"/>
          <p:cNvSpPr>
            <a:spLocks noGrp="1"/>
          </p:cNvSpPr>
          <p:nvPr>
            <p:ph type="title" idx="4294967295"/>
          </p:nvPr>
        </p:nvSpPr>
        <p:spPr>
          <a:xfrm>
            <a:off x="609600" y="152400"/>
            <a:ext cx="7772400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ВЗАИМНОЕ РАСПОЛОЖЕНИЕ ПРЯМОЙ И ПЛОСКОСТИ В ПРОСТРАНСТВЕ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7154" name="Text Box 7"/>
          <p:cNvSpPr txBox="1"/>
          <p:nvPr/>
        </p:nvSpPr>
        <p:spPr>
          <a:xfrm>
            <a:off x="533400" y="685800"/>
            <a:ext cx="8229600" cy="1373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ru-RU" altLang="ru-RU" sz="2800" dirty="0">
                <a:solidFill>
                  <a:srgbClr val="33CC33"/>
                </a:solidFill>
                <a:cs typeface="Times New Roman" panose="02020603050405020304" pitchFamily="18" charset="0"/>
              </a:rPr>
              <a:t>Верно ли утверждение о том, что две прямые, параллельные одной и той же плоскости, параллельны между собой?</a:t>
            </a:r>
            <a:endParaRPr lang="ru-RU" altLang="ru-RU" sz="2800" dirty="0">
              <a:solidFill>
                <a:srgbClr val="33CC33"/>
              </a:solidFill>
              <a:ea typeface="Times New Roman" panose="02020603050405020304" pitchFamily="18" charset="0"/>
            </a:endParaRPr>
          </a:p>
        </p:txBody>
      </p:sp>
      <p:sp>
        <p:nvSpPr>
          <p:cNvPr id="10249" name="Text Box 9"/>
          <p:cNvSpPr txBox="1"/>
          <p:nvPr/>
        </p:nvSpPr>
        <p:spPr>
          <a:xfrm>
            <a:off x="533400" y="5029200"/>
            <a:ext cx="4038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ru-RU" altLang="ru-RU" sz="2800" dirty="0">
                <a:solidFill>
                  <a:srgbClr val="FF3300"/>
                </a:solidFill>
              </a:rPr>
              <a:t>Ответ:</a:t>
            </a:r>
            <a:r>
              <a:rPr lang="ru-RU" altLang="ru-RU" sz="2800" dirty="0">
                <a:solidFill>
                  <a:srgbClr val="000000"/>
                </a:solidFill>
              </a:rPr>
              <a:t> </a:t>
            </a:r>
            <a:r>
              <a:rPr lang="ru-RU" altLang="ru-RU" sz="2800" dirty="0">
                <a:solidFill>
                  <a:srgbClr val="33CC33"/>
                </a:solidFill>
              </a:rPr>
              <a:t>Нет.</a:t>
            </a:r>
            <a:endParaRPr lang="ru-RU" altLang="ru-RU" sz="2800" dirty="0">
              <a:solidFill>
                <a:srgbClr val="33CC33"/>
              </a:solidFill>
            </a:endParaRPr>
          </a:p>
        </p:txBody>
      </p:sp>
      <p:sp>
        <p:nvSpPr>
          <p:cNvPr id="177156" name="Rectangle 11"/>
          <p:cNvSpPr>
            <a:spLocks noGrp="1"/>
          </p:cNvSpPr>
          <p:nvPr>
            <p:ph type="title" idx="4294967295"/>
          </p:nvPr>
        </p:nvSpPr>
        <p:spPr>
          <a:xfrm>
            <a:off x="685800" y="228600"/>
            <a:ext cx="7772400" cy="381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sz="3200" dirty="0">
                <a:solidFill>
                  <a:srgbClr val="FF3300"/>
                </a:solidFill>
              </a:rPr>
              <a:t>Вопрос 1</a:t>
            </a:r>
            <a:endParaRPr lang="ru-RU" alt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9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8178" name="Text Box 2"/>
          <p:cNvSpPr txBox="1"/>
          <p:nvPr/>
        </p:nvSpPr>
        <p:spPr>
          <a:xfrm>
            <a:off x="533400" y="685800"/>
            <a:ext cx="8229600" cy="1373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ru-RU" altLang="ru-RU" sz="2800" dirty="0">
                <a:solidFill>
                  <a:srgbClr val="33CC33"/>
                </a:solidFill>
                <a:cs typeface="Times New Roman" panose="02020603050405020304" pitchFamily="18" charset="0"/>
              </a:rPr>
              <a:t>Верно ли утверждение: "Прямая, параллельная плоскости, параллельна любой прямой, лежащей в этой плоскости"?</a:t>
            </a:r>
            <a:endParaRPr lang="ru-RU" altLang="ru-RU" sz="2800" dirty="0">
              <a:solidFill>
                <a:srgbClr val="33CC33"/>
              </a:solidFill>
              <a:ea typeface="Times New Roman" panose="02020603050405020304" pitchFamily="18" charset="0"/>
            </a:endParaRPr>
          </a:p>
        </p:txBody>
      </p:sp>
      <p:sp>
        <p:nvSpPr>
          <p:cNvPr id="33795" name="Text Box 3"/>
          <p:cNvSpPr txBox="1"/>
          <p:nvPr/>
        </p:nvSpPr>
        <p:spPr>
          <a:xfrm>
            <a:off x="533400" y="5029200"/>
            <a:ext cx="4038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ru-RU" altLang="ru-RU" sz="2800" dirty="0">
                <a:solidFill>
                  <a:srgbClr val="FF3300"/>
                </a:solidFill>
              </a:rPr>
              <a:t>Ответ:</a:t>
            </a:r>
            <a:r>
              <a:rPr lang="ru-RU" altLang="ru-RU" sz="2800" dirty="0">
                <a:solidFill>
                  <a:srgbClr val="000000"/>
                </a:solidFill>
              </a:rPr>
              <a:t> </a:t>
            </a:r>
            <a:r>
              <a:rPr lang="ru-RU" altLang="ru-RU" sz="2800" dirty="0">
                <a:solidFill>
                  <a:srgbClr val="33CC33"/>
                </a:solidFill>
              </a:rPr>
              <a:t>Нет.</a:t>
            </a:r>
            <a:endParaRPr lang="ru-RU" altLang="ru-RU" sz="2800" dirty="0">
              <a:solidFill>
                <a:srgbClr val="33CC33"/>
              </a:solidFill>
            </a:endParaRPr>
          </a:p>
        </p:txBody>
      </p:sp>
      <p:sp>
        <p:nvSpPr>
          <p:cNvPr id="178180" name="Rectangle 4"/>
          <p:cNvSpPr>
            <a:spLocks noGrp="1"/>
          </p:cNvSpPr>
          <p:nvPr>
            <p:ph type="title" idx="4294967295"/>
          </p:nvPr>
        </p:nvSpPr>
        <p:spPr>
          <a:xfrm>
            <a:off x="685800" y="228600"/>
            <a:ext cx="7772400" cy="381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sz="3200" dirty="0">
                <a:solidFill>
                  <a:srgbClr val="FF3300"/>
                </a:solidFill>
              </a:rPr>
              <a:t>Вопрос 2</a:t>
            </a:r>
            <a:endParaRPr lang="ru-RU" alt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9202" name="Text Box 2"/>
          <p:cNvSpPr txBox="1"/>
          <p:nvPr/>
        </p:nvSpPr>
        <p:spPr>
          <a:xfrm>
            <a:off x="533400" y="685800"/>
            <a:ext cx="8229600" cy="1373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ru-RU" altLang="ru-RU" sz="2800" dirty="0">
                <a:solidFill>
                  <a:srgbClr val="33CC33"/>
                </a:solidFill>
                <a:cs typeface="Times New Roman" panose="02020603050405020304" pitchFamily="18" charset="0"/>
              </a:rPr>
              <a:t>Одна из двух параллельных прямых параллельна плоскости. Верно ли утверждение, что и вторая прямая параллельна этой плоскости?</a:t>
            </a:r>
            <a:endParaRPr lang="ru-RU" altLang="ru-RU" sz="2800" dirty="0">
              <a:solidFill>
                <a:srgbClr val="33CC33"/>
              </a:solidFill>
              <a:ea typeface="Times New Roman" panose="02020603050405020304" pitchFamily="18" charset="0"/>
            </a:endParaRPr>
          </a:p>
        </p:txBody>
      </p:sp>
      <p:sp>
        <p:nvSpPr>
          <p:cNvPr id="35843" name="Text Box 3"/>
          <p:cNvSpPr txBox="1"/>
          <p:nvPr/>
        </p:nvSpPr>
        <p:spPr>
          <a:xfrm>
            <a:off x="533400" y="5029200"/>
            <a:ext cx="4038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ru-RU" altLang="ru-RU" sz="2800" dirty="0">
                <a:solidFill>
                  <a:srgbClr val="FF3300"/>
                </a:solidFill>
              </a:rPr>
              <a:t>Ответ:</a:t>
            </a:r>
            <a:r>
              <a:rPr lang="ru-RU" altLang="ru-RU" sz="2800" dirty="0">
                <a:solidFill>
                  <a:srgbClr val="000000"/>
                </a:solidFill>
              </a:rPr>
              <a:t> </a:t>
            </a:r>
            <a:r>
              <a:rPr lang="ru-RU" altLang="ru-RU" sz="2800" dirty="0">
                <a:solidFill>
                  <a:srgbClr val="33CC33"/>
                </a:solidFill>
              </a:rPr>
              <a:t>Нет.</a:t>
            </a:r>
            <a:endParaRPr lang="ru-RU" altLang="ru-RU" sz="2800" dirty="0">
              <a:solidFill>
                <a:srgbClr val="33CC33"/>
              </a:solidFill>
            </a:endParaRPr>
          </a:p>
        </p:txBody>
      </p:sp>
      <p:sp>
        <p:nvSpPr>
          <p:cNvPr id="179204" name="Rectangle 4"/>
          <p:cNvSpPr>
            <a:spLocks noGrp="1"/>
          </p:cNvSpPr>
          <p:nvPr>
            <p:ph type="title" idx="4294967295"/>
          </p:nvPr>
        </p:nvSpPr>
        <p:spPr>
          <a:xfrm>
            <a:off x="685800" y="228600"/>
            <a:ext cx="7772400" cy="381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sz="3200" dirty="0">
                <a:solidFill>
                  <a:srgbClr val="FF3300"/>
                </a:solidFill>
              </a:rPr>
              <a:t>Вопрос 3</a:t>
            </a:r>
            <a:endParaRPr lang="ru-RU" alt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0226" name="Text Box 2"/>
          <p:cNvSpPr txBox="1"/>
          <p:nvPr/>
        </p:nvSpPr>
        <p:spPr>
          <a:xfrm>
            <a:off x="533400" y="685800"/>
            <a:ext cx="8229600" cy="180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ru-RU" altLang="ru-RU" sz="2800" dirty="0">
                <a:solidFill>
                  <a:srgbClr val="33CC33"/>
                </a:solidFill>
                <a:cs typeface="Times New Roman" panose="02020603050405020304" pitchFamily="18" charset="0"/>
              </a:rPr>
              <a:t>Даны две параллельные прямые. Через каждую из них проведена плоскость. Эти две плоскости пересекаются. Как расположена их линия пересечения относительно данных прямых?</a:t>
            </a:r>
            <a:endParaRPr lang="ru-RU" altLang="ru-RU" sz="2800" dirty="0">
              <a:solidFill>
                <a:srgbClr val="33CC33"/>
              </a:solidFill>
              <a:ea typeface="Times New Roman" panose="02020603050405020304" pitchFamily="18" charset="0"/>
            </a:endParaRPr>
          </a:p>
        </p:txBody>
      </p:sp>
      <p:sp>
        <p:nvSpPr>
          <p:cNvPr id="37891" name="Text Box 3"/>
          <p:cNvSpPr txBox="1"/>
          <p:nvPr/>
        </p:nvSpPr>
        <p:spPr>
          <a:xfrm>
            <a:off x="533400" y="5029200"/>
            <a:ext cx="4038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ru-RU" altLang="ru-RU" sz="2800" dirty="0">
                <a:solidFill>
                  <a:srgbClr val="FF3300"/>
                </a:solidFill>
              </a:rPr>
              <a:t>Ответ:</a:t>
            </a:r>
            <a:r>
              <a:rPr lang="ru-RU" altLang="ru-RU" sz="2800" dirty="0">
                <a:solidFill>
                  <a:srgbClr val="33CC33"/>
                </a:solidFill>
              </a:rPr>
              <a:t> Параллельна.</a:t>
            </a:r>
            <a:endParaRPr lang="ru-RU" altLang="ru-RU" sz="2800" dirty="0">
              <a:solidFill>
                <a:srgbClr val="33CC33"/>
              </a:solidFill>
            </a:endParaRPr>
          </a:p>
        </p:txBody>
      </p:sp>
      <p:sp>
        <p:nvSpPr>
          <p:cNvPr id="180228" name="Rectangle 4"/>
          <p:cNvSpPr>
            <a:spLocks noGrp="1"/>
          </p:cNvSpPr>
          <p:nvPr>
            <p:ph type="title" idx="4294967295"/>
          </p:nvPr>
        </p:nvSpPr>
        <p:spPr>
          <a:xfrm>
            <a:off x="685800" y="228600"/>
            <a:ext cx="7772400" cy="381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sz="3200" dirty="0">
                <a:solidFill>
                  <a:srgbClr val="FF3300"/>
                </a:solidFill>
              </a:rPr>
              <a:t>Вопрос 4</a:t>
            </a:r>
            <a:endParaRPr lang="ru-RU" alt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1250" name="Text Box 2"/>
          <p:cNvSpPr txBox="1"/>
          <p:nvPr/>
        </p:nvSpPr>
        <p:spPr>
          <a:xfrm>
            <a:off x="533400" y="685800"/>
            <a:ext cx="8229600" cy="1373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ru-RU" altLang="ru-RU" sz="2800" dirty="0">
                <a:solidFill>
                  <a:srgbClr val="33CC33"/>
                </a:solidFill>
                <a:cs typeface="Times New Roman" panose="02020603050405020304" pitchFamily="18" charset="0"/>
              </a:rPr>
              <a:t>Даны две пересекающиеся плоскости. Существует ли плоскость, пересекающая две данные плоскости по параллельным прямым?</a:t>
            </a:r>
            <a:endParaRPr lang="en-US" altLang="ru-RU" sz="2800" dirty="0">
              <a:solidFill>
                <a:srgbClr val="33CC33"/>
              </a:solidFill>
              <a:ea typeface="Times New Roman" panose="02020603050405020304" pitchFamily="18" charset="0"/>
            </a:endParaRPr>
          </a:p>
        </p:txBody>
      </p:sp>
      <p:sp>
        <p:nvSpPr>
          <p:cNvPr id="39939" name="Text Box 3"/>
          <p:cNvSpPr txBox="1"/>
          <p:nvPr/>
        </p:nvSpPr>
        <p:spPr>
          <a:xfrm>
            <a:off x="533400" y="5029200"/>
            <a:ext cx="4038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ru-RU" altLang="ru-RU" sz="2800" dirty="0">
                <a:solidFill>
                  <a:srgbClr val="FF3300"/>
                </a:solidFill>
              </a:rPr>
              <a:t>Ответ:</a:t>
            </a:r>
            <a:r>
              <a:rPr lang="ru-RU" altLang="ru-RU" sz="2800" dirty="0">
                <a:solidFill>
                  <a:srgbClr val="33CC33"/>
                </a:solidFill>
              </a:rPr>
              <a:t> Да.</a:t>
            </a:r>
            <a:endParaRPr lang="ru-RU" altLang="ru-RU" sz="2800" dirty="0">
              <a:solidFill>
                <a:srgbClr val="33CC33"/>
              </a:solidFill>
            </a:endParaRPr>
          </a:p>
        </p:txBody>
      </p:sp>
      <p:sp>
        <p:nvSpPr>
          <p:cNvPr id="181252" name="Rectangle 4"/>
          <p:cNvSpPr>
            <a:spLocks noGrp="1"/>
          </p:cNvSpPr>
          <p:nvPr>
            <p:ph type="title" idx="4294967295"/>
          </p:nvPr>
        </p:nvSpPr>
        <p:spPr>
          <a:xfrm>
            <a:off x="685800" y="228600"/>
            <a:ext cx="7772400" cy="381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sz="3200" dirty="0">
                <a:solidFill>
                  <a:srgbClr val="FF3300"/>
                </a:solidFill>
              </a:rPr>
              <a:t>Вопрос 5</a:t>
            </a:r>
            <a:endParaRPr lang="ru-RU" alt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2274" name="Text Box 2"/>
          <p:cNvSpPr txBox="1"/>
          <p:nvPr/>
        </p:nvSpPr>
        <p:spPr>
          <a:xfrm>
            <a:off x="533400" y="685800"/>
            <a:ext cx="8229600" cy="2227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ru-RU" altLang="ru-RU" sz="2800" dirty="0">
                <a:solidFill>
                  <a:srgbClr val="33CC33"/>
                </a:solidFill>
                <a:cs typeface="Times New Roman" panose="02020603050405020304" pitchFamily="18" charset="0"/>
              </a:rPr>
              <a:t>Сторона </a:t>
            </a:r>
            <a:r>
              <a:rPr lang="en-US" altLang="ru-RU" sz="2800" i="1" dirty="0">
                <a:solidFill>
                  <a:srgbClr val="33CC33"/>
                </a:solidFill>
                <a:cs typeface="Times New Roman" panose="02020603050405020304" pitchFamily="18" charset="0"/>
              </a:rPr>
              <a:t>AF </a:t>
            </a:r>
            <a:r>
              <a:rPr lang="ru-RU" altLang="ru-RU" sz="2800" dirty="0">
                <a:solidFill>
                  <a:srgbClr val="33CC33"/>
                </a:solidFill>
                <a:cs typeface="Times New Roman" panose="02020603050405020304" pitchFamily="18" charset="0"/>
              </a:rPr>
              <a:t>правильного шестиугольника </a:t>
            </a:r>
            <a:r>
              <a:rPr lang="en-US" altLang="ru-RU" sz="2800" i="1" dirty="0">
                <a:solidFill>
                  <a:srgbClr val="33CC33"/>
                </a:solidFill>
                <a:cs typeface="Times New Roman" panose="02020603050405020304" pitchFamily="18" charset="0"/>
              </a:rPr>
              <a:t>ABCDEF</a:t>
            </a:r>
            <a:r>
              <a:rPr lang="ru-RU" altLang="ru-RU" sz="2800" dirty="0">
                <a:solidFill>
                  <a:srgbClr val="33CC33"/>
                </a:solidFill>
                <a:cs typeface="Times New Roman" panose="02020603050405020304" pitchFamily="18" charset="0"/>
              </a:rPr>
              <a:t> лежит в плоскости α, не совпадающей с плоскостью шестиугольника. Как расположены остальные стороны </a:t>
            </a:r>
            <a:r>
              <a:rPr lang="en-US" altLang="ru-RU" sz="2800" i="1" dirty="0">
                <a:solidFill>
                  <a:srgbClr val="33CC33"/>
                </a:solidFill>
                <a:cs typeface="Times New Roman" panose="02020603050405020304" pitchFamily="18" charset="0"/>
              </a:rPr>
              <a:t>ABCDEF</a:t>
            </a:r>
            <a:r>
              <a:rPr lang="ru-RU" altLang="ru-RU" sz="2800" dirty="0">
                <a:solidFill>
                  <a:srgbClr val="33CC33"/>
                </a:solidFill>
                <a:cs typeface="Times New Roman" panose="02020603050405020304" pitchFamily="18" charset="0"/>
              </a:rPr>
              <a:t> относительно плоскости α?</a:t>
            </a:r>
            <a:endParaRPr lang="ru-RU" altLang="ru-RU" sz="2800" dirty="0">
              <a:solidFill>
                <a:srgbClr val="33CC33"/>
              </a:solidFill>
              <a:ea typeface="Times New Roman" panose="02020603050405020304" pitchFamily="18" charset="0"/>
            </a:endParaRPr>
          </a:p>
        </p:txBody>
      </p:sp>
      <p:sp>
        <p:nvSpPr>
          <p:cNvPr id="41987" name="Text Box 3"/>
          <p:cNvSpPr txBox="1"/>
          <p:nvPr/>
        </p:nvSpPr>
        <p:spPr>
          <a:xfrm>
            <a:off x="533400" y="5029200"/>
            <a:ext cx="83058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ru-RU" altLang="ru-RU" sz="2800" dirty="0">
                <a:solidFill>
                  <a:srgbClr val="FF3300"/>
                </a:solidFill>
              </a:rPr>
              <a:t>Ответ:</a:t>
            </a:r>
            <a:r>
              <a:rPr lang="ru-RU" altLang="ru-RU" sz="2800" dirty="0">
                <a:solidFill>
                  <a:srgbClr val="33CC33"/>
                </a:solidFill>
              </a:rPr>
              <a:t> </a:t>
            </a:r>
            <a:r>
              <a:rPr lang="en-US" altLang="ru-RU" sz="2800" i="1" dirty="0">
                <a:solidFill>
                  <a:srgbClr val="33CC33"/>
                </a:solidFill>
              </a:rPr>
              <a:t>AB</a:t>
            </a:r>
            <a:r>
              <a:rPr lang="en-US" altLang="ru-RU" sz="2800" dirty="0">
                <a:solidFill>
                  <a:srgbClr val="33CC33"/>
                </a:solidFill>
              </a:rPr>
              <a:t>, </a:t>
            </a:r>
            <a:r>
              <a:rPr lang="en-US" altLang="ru-RU" sz="2800" i="1" dirty="0">
                <a:solidFill>
                  <a:srgbClr val="33CC33"/>
                </a:solidFill>
              </a:rPr>
              <a:t>BC</a:t>
            </a:r>
            <a:r>
              <a:rPr lang="en-US" altLang="ru-RU" sz="2800" dirty="0">
                <a:solidFill>
                  <a:srgbClr val="33CC33"/>
                </a:solidFill>
              </a:rPr>
              <a:t>, </a:t>
            </a:r>
            <a:r>
              <a:rPr lang="en-US" altLang="ru-RU" sz="2800" i="1" dirty="0">
                <a:solidFill>
                  <a:srgbClr val="33CC33"/>
                </a:solidFill>
              </a:rPr>
              <a:t>DE</a:t>
            </a:r>
            <a:r>
              <a:rPr lang="en-US" altLang="ru-RU" sz="2800" dirty="0">
                <a:solidFill>
                  <a:srgbClr val="33CC33"/>
                </a:solidFill>
              </a:rPr>
              <a:t>, </a:t>
            </a:r>
            <a:r>
              <a:rPr lang="en-US" altLang="ru-RU" sz="2800" i="1" dirty="0">
                <a:solidFill>
                  <a:srgbClr val="33CC33"/>
                </a:solidFill>
              </a:rPr>
              <a:t>EF </a:t>
            </a:r>
            <a:r>
              <a:rPr lang="ru-RU" altLang="ru-RU" sz="2800" dirty="0">
                <a:solidFill>
                  <a:srgbClr val="33CC33"/>
                </a:solidFill>
              </a:rPr>
              <a:t>пересекают плоскость; </a:t>
            </a:r>
            <a:r>
              <a:rPr lang="en-US" altLang="ru-RU" sz="2800" i="1" dirty="0">
                <a:solidFill>
                  <a:srgbClr val="33CC33"/>
                </a:solidFill>
              </a:rPr>
              <a:t>CD </a:t>
            </a:r>
            <a:r>
              <a:rPr lang="ru-RU" altLang="ru-RU" sz="2800" dirty="0">
                <a:solidFill>
                  <a:srgbClr val="33CC33"/>
                </a:solidFill>
              </a:rPr>
              <a:t>параллельна плоскости.</a:t>
            </a:r>
            <a:endParaRPr lang="ru-RU" altLang="ru-RU" sz="2800" dirty="0">
              <a:solidFill>
                <a:srgbClr val="33CC33"/>
              </a:solidFill>
            </a:endParaRPr>
          </a:p>
        </p:txBody>
      </p:sp>
      <p:sp>
        <p:nvSpPr>
          <p:cNvPr id="182276" name="Rectangle 4"/>
          <p:cNvSpPr>
            <a:spLocks noGrp="1"/>
          </p:cNvSpPr>
          <p:nvPr>
            <p:ph type="title" idx="4294967295"/>
          </p:nvPr>
        </p:nvSpPr>
        <p:spPr>
          <a:xfrm>
            <a:off x="685800" y="228600"/>
            <a:ext cx="7772400" cy="381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sz="3200" dirty="0">
                <a:solidFill>
                  <a:srgbClr val="FF3300"/>
                </a:solidFill>
              </a:rPr>
              <a:t>Упражнение 1</a:t>
            </a:r>
            <a:endParaRPr lang="ru-RU" altLang="ru-RU" sz="3200" dirty="0"/>
          </a:p>
        </p:txBody>
      </p:sp>
      <p:pic>
        <p:nvPicPr>
          <p:cNvPr id="182277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6600" y="2708275"/>
            <a:ext cx="1905000" cy="2057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charRg st="0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charRg st="0" end="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Text Box 2"/>
          <p:cNvSpPr txBox="1"/>
          <p:nvPr/>
        </p:nvSpPr>
        <p:spPr>
          <a:xfrm>
            <a:off x="4495800" y="5029200"/>
            <a:ext cx="2362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ru-RU" altLang="ru-RU" sz="2400" dirty="0">
                <a:solidFill>
                  <a:srgbClr val="33CC33"/>
                </a:solidFill>
              </a:rPr>
              <a:t>б</a:t>
            </a:r>
            <a:r>
              <a:rPr lang="en-US" altLang="ru-RU" sz="2400" dirty="0">
                <a:solidFill>
                  <a:srgbClr val="33CC33"/>
                </a:solidFill>
              </a:rPr>
              <a:t>)</a:t>
            </a:r>
            <a:r>
              <a:rPr lang="ru-RU" altLang="ru-RU" sz="2400" dirty="0">
                <a:solidFill>
                  <a:srgbClr val="33CC33"/>
                </a:solidFill>
              </a:rPr>
              <a:t> </a:t>
            </a:r>
            <a:r>
              <a:rPr lang="en-US" altLang="ru-RU" sz="2400" i="1" dirty="0">
                <a:solidFill>
                  <a:srgbClr val="33CC33"/>
                </a:solidFill>
              </a:rPr>
              <a:t>CDD</a:t>
            </a:r>
            <a:r>
              <a:rPr lang="en-US" altLang="ru-RU" sz="2400" baseline="-25000" dirty="0">
                <a:solidFill>
                  <a:srgbClr val="33CC33"/>
                </a:solidFill>
              </a:rPr>
              <a:t>1</a:t>
            </a:r>
            <a:r>
              <a:rPr lang="ru-RU" altLang="ru-RU" sz="2400" dirty="0">
                <a:solidFill>
                  <a:srgbClr val="33CC33"/>
                </a:solidFill>
              </a:rPr>
              <a:t>, </a:t>
            </a:r>
            <a:r>
              <a:rPr lang="en-US" altLang="ru-RU" sz="2400" i="1" dirty="0">
                <a:solidFill>
                  <a:srgbClr val="33CC33"/>
                </a:solidFill>
              </a:rPr>
              <a:t>A</a:t>
            </a:r>
            <a:r>
              <a:rPr lang="en-US" altLang="ru-RU" sz="2400" baseline="-25000" dirty="0">
                <a:solidFill>
                  <a:srgbClr val="33CC33"/>
                </a:solidFill>
              </a:rPr>
              <a:t>1</a:t>
            </a:r>
            <a:r>
              <a:rPr lang="en-US" altLang="ru-RU" sz="2400" i="1" dirty="0">
                <a:solidFill>
                  <a:srgbClr val="33CC33"/>
                </a:solidFill>
              </a:rPr>
              <a:t>C</a:t>
            </a:r>
            <a:r>
              <a:rPr lang="en-US" altLang="ru-RU" sz="2400" baseline="-25000" dirty="0">
                <a:solidFill>
                  <a:srgbClr val="33CC33"/>
                </a:solidFill>
              </a:rPr>
              <a:t>1</a:t>
            </a:r>
            <a:r>
              <a:rPr lang="en-US" altLang="ru-RU" sz="2400" i="1" dirty="0">
                <a:solidFill>
                  <a:srgbClr val="33CC33"/>
                </a:solidFill>
              </a:rPr>
              <a:t>D</a:t>
            </a:r>
            <a:r>
              <a:rPr lang="ru-RU" altLang="ru-RU" sz="2400" dirty="0">
                <a:solidFill>
                  <a:srgbClr val="33CC33"/>
                </a:solidFill>
              </a:rPr>
              <a:t>;</a:t>
            </a:r>
            <a:endParaRPr lang="ru-RU" altLang="ru-RU" sz="2400" dirty="0">
              <a:solidFill>
                <a:srgbClr val="33CC33"/>
              </a:solidFill>
            </a:endParaRPr>
          </a:p>
        </p:txBody>
      </p:sp>
      <p:sp>
        <p:nvSpPr>
          <p:cNvPr id="183299" name="Text Box 3"/>
          <p:cNvSpPr txBox="1"/>
          <p:nvPr/>
        </p:nvSpPr>
        <p:spPr>
          <a:xfrm>
            <a:off x="533400" y="685800"/>
            <a:ext cx="8229600" cy="1373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ru-RU" altLang="ru-RU" sz="2800" dirty="0">
                <a:solidFill>
                  <a:srgbClr val="33CC33"/>
                </a:solidFill>
              </a:rPr>
              <a:t>В кубе </a:t>
            </a:r>
            <a:r>
              <a:rPr lang="en-US" altLang="ru-RU" sz="2800" i="1" dirty="0">
                <a:solidFill>
                  <a:srgbClr val="33CC33"/>
                </a:solidFill>
              </a:rPr>
              <a:t>A</a:t>
            </a:r>
            <a:r>
              <a:rPr lang="en-US" altLang="ru-RU" sz="2800" dirty="0">
                <a:solidFill>
                  <a:srgbClr val="33CC33"/>
                </a:solidFill>
              </a:rPr>
              <a:t>…</a:t>
            </a:r>
            <a:r>
              <a:rPr lang="en-US" altLang="ru-RU" sz="2800" i="1" dirty="0">
                <a:solidFill>
                  <a:srgbClr val="33CC33"/>
                </a:solidFill>
              </a:rPr>
              <a:t>D</a:t>
            </a:r>
            <a:r>
              <a:rPr lang="en-US" altLang="ru-RU" sz="2800" baseline="-25000" dirty="0">
                <a:solidFill>
                  <a:srgbClr val="33CC33"/>
                </a:solidFill>
              </a:rPr>
              <a:t>1</a:t>
            </a:r>
            <a:r>
              <a:rPr lang="en-US" altLang="ru-RU" sz="2800" dirty="0">
                <a:solidFill>
                  <a:srgbClr val="33CC33"/>
                </a:solidFill>
              </a:rPr>
              <a:t> </a:t>
            </a:r>
            <a:r>
              <a:rPr lang="ru-RU" altLang="ru-RU" sz="2800" dirty="0">
                <a:solidFill>
                  <a:srgbClr val="33CC33"/>
                </a:solidFill>
              </a:rPr>
              <a:t>укажите плоскости, проходящие через вершины куба, параллельные прямой: а) </a:t>
            </a:r>
            <a:r>
              <a:rPr lang="en-US" altLang="ru-RU" sz="2800" i="1" dirty="0">
                <a:solidFill>
                  <a:srgbClr val="33CC33"/>
                </a:solidFill>
              </a:rPr>
              <a:t>AA</a:t>
            </a:r>
            <a:r>
              <a:rPr lang="en-US" altLang="ru-RU" sz="2800" baseline="-25000" dirty="0">
                <a:solidFill>
                  <a:srgbClr val="33CC33"/>
                </a:solidFill>
              </a:rPr>
              <a:t>1</a:t>
            </a:r>
            <a:r>
              <a:rPr lang="ru-RU" altLang="ru-RU" sz="2800" dirty="0">
                <a:solidFill>
                  <a:srgbClr val="33CC33"/>
                </a:solidFill>
              </a:rPr>
              <a:t>; б) </a:t>
            </a:r>
            <a:r>
              <a:rPr lang="en-US" altLang="ru-RU" sz="2800" i="1" dirty="0">
                <a:solidFill>
                  <a:srgbClr val="33CC33"/>
                </a:solidFill>
              </a:rPr>
              <a:t>AB</a:t>
            </a:r>
            <a:r>
              <a:rPr lang="en-US" altLang="ru-RU" sz="2800" baseline="-25000" dirty="0">
                <a:solidFill>
                  <a:srgbClr val="33CC33"/>
                </a:solidFill>
              </a:rPr>
              <a:t>1</a:t>
            </a:r>
            <a:r>
              <a:rPr lang="en-US" altLang="ru-RU" sz="2800" dirty="0">
                <a:solidFill>
                  <a:srgbClr val="33CC33"/>
                </a:solidFill>
              </a:rPr>
              <a:t>; </a:t>
            </a:r>
            <a:r>
              <a:rPr lang="ru-RU" altLang="ru-RU" sz="2800" dirty="0">
                <a:solidFill>
                  <a:srgbClr val="33CC33"/>
                </a:solidFill>
              </a:rPr>
              <a:t>в) </a:t>
            </a:r>
            <a:r>
              <a:rPr lang="en-US" altLang="ru-RU" sz="2800" i="1" dirty="0">
                <a:solidFill>
                  <a:srgbClr val="33CC33"/>
                </a:solidFill>
              </a:rPr>
              <a:t>AC</a:t>
            </a:r>
            <a:r>
              <a:rPr lang="en-US" altLang="ru-RU" sz="2800" baseline="-25000" dirty="0">
                <a:solidFill>
                  <a:srgbClr val="33CC33"/>
                </a:solidFill>
              </a:rPr>
              <a:t>1</a:t>
            </a:r>
            <a:r>
              <a:rPr lang="en-US" altLang="ru-RU" sz="2800" dirty="0">
                <a:solidFill>
                  <a:srgbClr val="33CC33"/>
                </a:solidFill>
              </a:rPr>
              <a:t>.</a:t>
            </a:r>
            <a:endParaRPr lang="ru-RU" altLang="ru-RU" sz="2800" dirty="0">
              <a:solidFill>
                <a:srgbClr val="33CC33"/>
              </a:solidFill>
            </a:endParaRPr>
          </a:p>
        </p:txBody>
      </p:sp>
      <p:pic>
        <p:nvPicPr>
          <p:cNvPr id="183300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9400" y="1676400"/>
            <a:ext cx="2971800" cy="2805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9" name="Text Box 5"/>
          <p:cNvSpPr txBox="1"/>
          <p:nvPr/>
        </p:nvSpPr>
        <p:spPr>
          <a:xfrm>
            <a:off x="533400" y="5029200"/>
            <a:ext cx="4038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ru-RU" altLang="ru-RU" sz="2400" dirty="0">
                <a:solidFill>
                  <a:srgbClr val="FF3300"/>
                </a:solidFill>
              </a:rPr>
              <a:t>Ответ:</a:t>
            </a:r>
            <a:r>
              <a:rPr lang="ru-RU" altLang="ru-RU" sz="2400" dirty="0">
                <a:solidFill>
                  <a:srgbClr val="000000"/>
                </a:solidFill>
              </a:rPr>
              <a:t> </a:t>
            </a:r>
            <a:r>
              <a:rPr lang="ru-RU" altLang="ru-RU" sz="2400" dirty="0">
                <a:solidFill>
                  <a:srgbClr val="33CC33"/>
                </a:solidFill>
              </a:rPr>
              <a:t>а</a:t>
            </a:r>
            <a:r>
              <a:rPr lang="en-US" altLang="ru-RU" sz="2400" dirty="0">
                <a:solidFill>
                  <a:srgbClr val="33CC33"/>
                </a:solidFill>
              </a:rPr>
              <a:t>)</a:t>
            </a:r>
            <a:r>
              <a:rPr lang="ru-RU" altLang="ru-RU" sz="2400" dirty="0">
                <a:solidFill>
                  <a:srgbClr val="33CC33"/>
                </a:solidFill>
              </a:rPr>
              <a:t> </a:t>
            </a:r>
            <a:r>
              <a:rPr lang="en-US" altLang="ru-RU" sz="2400" i="1" dirty="0">
                <a:solidFill>
                  <a:srgbClr val="33CC33"/>
                </a:solidFill>
              </a:rPr>
              <a:t>BCC</a:t>
            </a:r>
            <a:r>
              <a:rPr lang="en-US" altLang="ru-RU" sz="2400" baseline="-25000" dirty="0">
                <a:solidFill>
                  <a:srgbClr val="33CC33"/>
                </a:solidFill>
              </a:rPr>
              <a:t>1</a:t>
            </a:r>
            <a:r>
              <a:rPr lang="en-US" altLang="ru-RU" sz="2400" dirty="0">
                <a:solidFill>
                  <a:srgbClr val="33CC33"/>
                </a:solidFill>
              </a:rPr>
              <a:t>, </a:t>
            </a:r>
            <a:r>
              <a:rPr lang="en-US" altLang="ru-RU" sz="2400" i="1" dirty="0">
                <a:solidFill>
                  <a:srgbClr val="33CC33"/>
                </a:solidFill>
              </a:rPr>
              <a:t>CDD</a:t>
            </a:r>
            <a:r>
              <a:rPr lang="en-US" altLang="ru-RU" sz="2400" baseline="-25000" dirty="0">
                <a:solidFill>
                  <a:srgbClr val="33CC33"/>
                </a:solidFill>
              </a:rPr>
              <a:t>1</a:t>
            </a:r>
            <a:r>
              <a:rPr lang="en-US" altLang="ru-RU" sz="2400" dirty="0">
                <a:solidFill>
                  <a:srgbClr val="33CC33"/>
                </a:solidFill>
              </a:rPr>
              <a:t>,</a:t>
            </a:r>
            <a:r>
              <a:rPr lang="ru-RU" altLang="ru-RU" sz="2400" i="1" dirty="0">
                <a:solidFill>
                  <a:srgbClr val="33CC33"/>
                </a:solidFill>
              </a:rPr>
              <a:t> </a:t>
            </a:r>
            <a:r>
              <a:rPr lang="en-US" altLang="ru-RU" sz="2400" i="1" dirty="0">
                <a:solidFill>
                  <a:srgbClr val="33CC33"/>
                </a:solidFill>
              </a:rPr>
              <a:t>BDD</a:t>
            </a:r>
            <a:r>
              <a:rPr lang="en-US" altLang="ru-RU" sz="2400" baseline="-25000" dirty="0">
                <a:solidFill>
                  <a:srgbClr val="33CC33"/>
                </a:solidFill>
              </a:rPr>
              <a:t>1</a:t>
            </a:r>
            <a:r>
              <a:rPr lang="ru-RU" altLang="ru-RU" sz="2400" dirty="0">
                <a:solidFill>
                  <a:srgbClr val="33CC33"/>
                </a:solidFill>
              </a:rPr>
              <a:t>;</a:t>
            </a:r>
            <a:endParaRPr lang="ru-RU" altLang="ru-RU" sz="2400" dirty="0">
              <a:solidFill>
                <a:srgbClr val="33CC33"/>
              </a:solidFill>
            </a:endParaRPr>
          </a:p>
        </p:txBody>
      </p:sp>
      <p:sp>
        <p:nvSpPr>
          <p:cNvPr id="31750" name="Text Box 6"/>
          <p:cNvSpPr txBox="1"/>
          <p:nvPr/>
        </p:nvSpPr>
        <p:spPr>
          <a:xfrm>
            <a:off x="6858000" y="5029200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ru-RU" altLang="ru-RU" sz="2400" dirty="0">
                <a:solidFill>
                  <a:srgbClr val="33CC33"/>
                </a:solidFill>
              </a:rPr>
              <a:t>в</a:t>
            </a:r>
            <a:r>
              <a:rPr lang="en-US" altLang="ru-RU" sz="2400" dirty="0">
                <a:solidFill>
                  <a:srgbClr val="33CC33"/>
                </a:solidFill>
              </a:rPr>
              <a:t>)</a:t>
            </a:r>
            <a:r>
              <a:rPr lang="ru-RU" altLang="ru-RU" sz="2400" dirty="0">
                <a:solidFill>
                  <a:srgbClr val="33CC33"/>
                </a:solidFill>
              </a:rPr>
              <a:t> нет.</a:t>
            </a:r>
            <a:endParaRPr lang="ru-RU" altLang="ru-RU" sz="2400" dirty="0">
              <a:solidFill>
                <a:srgbClr val="33CC33"/>
              </a:solidFill>
            </a:endParaRPr>
          </a:p>
        </p:txBody>
      </p:sp>
      <p:sp>
        <p:nvSpPr>
          <p:cNvPr id="183303" name="Rectangle 7"/>
          <p:cNvSpPr>
            <a:spLocks noGrp="1"/>
          </p:cNvSpPr>
          <p:nvPr>
            <p:ph type="title" idx="4294967295"/>
          </p:nvPr>
        </p:nvSpPr>
        <p:spPr>
          <a:xfrm>
            <a:off x="685800" y="228600"/>
            <a:ext cx="7772400" cy="381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sz="3200" dirty="0">
                <a:solidFill>
                  <a:srgbClr val="FF3300"/>
                </a:solidFill>
              </a:rPr>
              <a:t>Упражнение 2</a:t>
            </a:r>
            <a:endParaRPr lang="ru-RU" alt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9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6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750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/>
      <p:bldP spid="31749" grpId="0" build="p"/>
      <p:bldP spid="3175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56674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267200" cy="472440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  <a:buClrTx/>
              <a:buSzTx/>
              <a:buFontTx/>
            </a:pPr>
            <a:r>
              <a:rPr lang="ru-RU" altLang="ru-RU" sz="2400" dirty="0"/>
              <a:t>Через любые три точки, не лежащие на одной прямой, можно провести плоскость, и притом только одну.</a:t>
            </a:r>
            <a:endParaRPr lang="ru-RU" altLang="ru-RU" sz="2400" dirty="0"/>
          </a:p>
          <a:p>
            <a:pPr eaLnBrk="1" hangingPunct="1">
              <a:lnSpc>
                <a:spcPct val="80000"/>
              </a:lnSpc>
              <a:buClrTx/>
              <a:buSzTx/>
              <a:buFontTx/>
            </a:pPr>
            <a:r>
              <a:rPr lang="ru-RU" altLang="ru-RU" sz="2400" dirty="0"/>
              <a:t>Если две точки прямой лежат в плоскости, то все точки прямой лежат в этой плоскости.</a:t>
            </a:r>
            <a:endParaRPr lang="ru-RU" altLang="ru-RU" sz="2400" dirty="0"/>
          </a:p>
          <a:p>
            <a:pPr eaLnBrk="1" hangingPunct="1">
              <a:lnSpc>
                <a:spcPct val="80000"/>
              </a:lnSpc>
              <a:buClrTx/>
              <a:buSzTx/>
              <a:buFontTx/>
            </a:pPr>
            <a:r>
              <a:rPr lang="ru-RU" altLang="ru-RU" sz="2400" dirty="0"/>
              <a:t>Если две плоскости имеют общую точку, то они имеют общую прямую, на которой лежат все общие точки этих плоскостей.  </a:t>
            </a:r>
            <a:endParaRPr lang="ru-RU" altLang="ru-RU" sz="2400" dirty="0"/>
          </a:p>
        </p:txBody>
      </p:sp>
      <p:pic>
        <p:nvPicPr>
          <p:cNvPr id="156675" name="Picture 33" descr="Безымянный"/>
          <p:cNvPicPr>
            <a:picLocks noChangeAspect="1"/>
          </p:cNvPicPr>
          <p:nvPr>
            <p:ph sz="quarter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5334000" y="1600200"/>
            <a:ext cx="2892425" cy="1219200"/>
          </a:xfrm>
          <a:ln>
            <a:solidFill>
              <a:schemeClr val="accent2">
                <a:alpha val="100000"/>
              </a:schemeClr>
            </a:solidFill>
            <a:miter lim="800000"/>
            <a:headEnd/>
            <a:tailEnd/>
          </a:ln>
        </p:spPr>
      </p:pic>
      <p:pic>
        <p:nvPicPr>
          <p:cNvPr id="156676" name="Picture 34" descr="Безымянный1"/>
          <p:cNvPicPr>
            <a:picLocks noChangeAspect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0" y="3124200"/>
            <a:ext cx="2663825" cy="1243013"/>
          </a:xfrm>
          <a:ln>
            <a:solidFill>
              <a:schemeClr val="accent2">
                <a:alpha val="100000"/>
              </a:schemeClr>
            </a:solidFill>
            <a:miter lim="800000"/>
            <a:headEnd/>
            <a:tailEnd/>
          </a:ln>
        </p:spPr>
      </p:pic>
      <p:pic>
        <p:nvPicPr>
          <p:cNvPr id="156677" name="Picture 35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419600"/>
            <a:ext cx="4114800" cy="22098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56678" name="Text Box 36"/>
          <p:cNvSpPr txBox="1"/>
          <p:nvPr/>
        </p:nvSpPr>
        <p:spPr>
          <a:xfrm>
            <a:off x="5715000" y="3733800"/>
            <a:ext cx="3365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0000"/>
                </a:solidFill>
              </a:rPr>
              <a:t>А</a:t>
            </a: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156679" name="Text Box 37"/>
          <p:cNvSpPr txBox="1"/>
          <p:nvPr/>
        </p:nvSpPr>
        <p:spPr>
          <a:xfrm>
            <a:off x="7162800" y="3200400"/>
            <a:ext cx="3365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0000"/>
                </a:solidFill>
              </a:rPr>
              <a:t>В</a:t>
            </a: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156680" name="Text Box 38"/>
          <p:cNvSpPr txBox="1"/>
          <p:nvPr/>
        </p:nvSpPr>
        <p:spPr>
          <a:xfrm>
            <a:off x="6172200" y="1676400"/>
            <a:ext cx="3365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0000"/>
                </a:solidFill>
              </a:rPr>
              <a:t>А</a:t>
            </a: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156681" name="Text Box 39"/>
          <p:cNvSpPr txBox="1"/>
          <p:nvPr/>
        </p:nvSpPr>
        <p:spPr>
          <a:xfrm>
            <a:off x="7467600" y="1676400"/>
            <a:ext cx="3365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0000"/>
                </a:solidFill>
              </a:rPr>
              <a:t>В</a:t>
            </a: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156682" name="Text Box 40"/>
          <p:cNvSpPr txBox="1"/>
          <p:nvPr/>
        </p:nvSpPr>
        <p:spPr>
          <a:xfrm>
            <a:off x="6172200" y="2286000"/>
            <a:ext cx="34925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0000"/>
                </a:solidFill>
              </a:rPr>
              <a:t>С</a:t>
            </a: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156683" name="Text Box 41"/>
          <p:cNvSpPr txBox="1"/>
          <p:nvPr/>
        </p:nvSpPr>
        <p:spPr>
          <a:xfrm>
            <a:off x="6705600" y="5105400"/>
            <a:ext cx="268288" cy="2746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ru-RU" sz="1200" dirty="0">
                <a:solidFill>
                  <a:srgbClr val="FFFFFF"/>
                </a:solidFill>
              </a:rPr>
              <a:t>а</a:t>
            </a:r>
            <a:endParaRPr lang="ru-RU" altLang="ru-RU" sz="1200" dirty="0">
              <a:solidFill>
                <a:srgbClr val="FFFFFF"/>
              </a:solidFill>
            </a:endParaRPr>
          </a:p>
        </p:txBody>
      </p:sp>
      <p:sp>
        <p:nvSpPr>
          <p:cNvPr id="156684" name="Text Box 42"/>
          <p:cNvSpPr txBox="1"/>
          <p:nvPr/>
        </p:nvSpPr>
        <p:spPr>
          <a:xfrm>
            <a:off x="6400800" y="5257800"/>
            <a:ext cx="3365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FFFFFF"/>
                </a:solidFill>
              </a:rPr>
              <a:t>А</a:t>
            </a:r>
            <a:endParaRPr lang="ru-RU" altLang="ru-RU" sz="1800" dirty="0">
              <a:solidFill>
                <a:srgbClr val="FFFFFF"/>
              </a:solidFill>
            </a:endParaRPr>
          </a:p>
        </p:txBody>
      </p:sp>
      <p:sp>
        <p:nvSpPr>
          <p:cNvPr id="156685" name="Oval 43"/>
          <p:cNvSpPr/>
          <p:nvPr/>
        </p:nvSpPr>
        <p:spPr>
          <a:xfrm flipH="1" flipV="1">
            <a:off x="6705600" y="5562600"/>
            <a:ext cx="76200" cy="76200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graphicFrame>
        <p:nvGraphicFramePr>
          <p:cNvPr id="156686" name="Object 45"/>
          <p:cNvGraphicFramePr>
            <a:graphicFrameLocks noChangeAspect="1"/>
          </p:cNvGraphicFramePr>
          <p:nvPr/>
        </p:nvGraphicFramePr>
        <p:xfrm>
          <a:off x="7467600" y="5181600"/>
          <a:ext cx="228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4" imgW="152400" imgH="203200" progId="Equation.3">
                  <p:embed/>
                </p:oleObj>
              </mc:Choice>
              <mc:Fallback>
                <p:oleObj name="" r:id="rId4" imgW="152400" imgH="203200" progId="Equation.3">
                  <p:embed/>
                  <p:pic>
                    <p:nvPicPr>
                      <p:cNvPr id="0" name="Изображение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67600" y="5181600"/>
                        <a:ext cx="228600" cy="304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87" name="Object 47"/>
          <p:cNvGraphicFramePr>
            <a:graphicFrameLocks noChangeAspect="1"/>
          </p:cNvGraphicFramePr>
          <p:nvPr/>
        </p:nvGraphicFramePr>
        <p:xfrm>
          <a:off x="7391400" y="2438400"/>
          <a:ext cx="22860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6" imgW="152400" imgH="139700" progId="Equation.3">
                  <p:embed/>
                </p:oleObj>
              </mc:Choice>
              <mc:Fallback>
                <p:oleObj name="" r:id="rId6" imgW="152400" imgH="139700" progId="Equation.3">
                  <p:embed/>
                  <p:pic>
                    <p:nvPicPr>
                      <p:cNvPr id="0" name="Изображение 307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91400" y="2438400"/>
                        <a:ext cx="228600" cy="2095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88" name="Object 48"/>
          <p:cNvGraphicFramePr>
            <a:graphicFrameLocks noChangeAspect="1"/>
          </p:cNvGraphicFramePr>
          <p:nvPr/>
        </p:nvGraphicFramePr>
        <p:xfrm>
          <a:off x="7239000" y="3962400"/>
          <a:ext cx="22860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8" imgW="152400" imgH="139700" progId="Equation.3">
                  <p:embed/>
                </p:oleObj>
              </mc:Choice>
              <mc:Fallback>
                <p:oleObj name="" r:id="rId8" imgW="152400" imgH="139700" progId="Equation.3">
                  <p:embed/>
                  <p:pic>
                    <p:nvPicPr>
                      <p:cNvPr id="0" name="Изображение 307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39000" y="3962400"/>
                        <a:ext cx="228600" cy="2095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689" name="Rectangle 53"/>
          <p:cNvSpPr/>
          <p:nvPr/>
        </p:nvSpPr>
        <p:spPr>
          <a:xfrm>
            <a:off x="6477000" y="4572000"/>
            <a:ext cx="325438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ru-RU" sz="1800" b="1" i="1" dirty="0">
                <a:solidFill>
                  <a:srgbClr val="FFFFFF"/>
                </a:solidFill>
              </a:rPr>
              <a:t>α</a:t>
            </a:r>
            <a:endParaRPr lang="ru-RU" altLang="ru-RU" sz="1800" b="1" i="1" dirty="0">
              <a:solidFill>
                <a:srgbClr val="FFFFFF"/>
              </a:solidFill>
            </a:endParaRPr>
          </a:p>
        </p:txBody>
      </p:sp>
      <p:sp>
        <p:nvSpPr>
          <p:cNvPr id="156690" name="TextBox 20"/>
          <p:cNvSpPr txBox="1"/>
          <p:nvPr/>
        </p:nvSpPr>
        <p:spPr>
          <a:xfrm>
            <a:off x="1784350" y="373063"/>
            <a:ext cx="5105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altLang="ru-RU" sz="2800" b="1" dirty="0">
                <a:solidFill>
                  <a:srgbClr val="1E4649"/>
                </a:solidFill>
              </a:rPr>
              <a:t>2. </a:t>
            </a:r>
            <a:r>
              <a:rPr lang="ru-RU" altLang="ru-RU" sz="2800" b="1" u="sng" dirty="0">
                <a:solidFill>
                  <a:srgbClr val="1E4649"/>
                </a:solidFill>
              </a:rPr>
              <a:t>Аксиомы стереометрии.</a:t>
            </a:r>
            <a:endParaRPr lang="ru-RU" altLang="ru-RU" sz="2800" b="1" u="sng" dirty="0">
              <a:solidFill>
                <a:srgbClr val="1E4649"/>
              </a:solidFill>
            </a:endParaRPr>
          </a:p>
        </p:txBody>
      </p:sp>
    </p:spTree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22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0" y="2057400"/>
            <a:ext cx="3835400" cy="3100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Text Box 5"/>
          <p:cNvSpPr txBox="1"/>
          <p:nvPr/>
        </p:nvSpPr>
        <p:spPr>
          <a:xfrm>
            <a:off x="5334000" y="5334000"/>
            <a:ext cx="2209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ru-RU" altLang="ru-RU" sz="2400" dirty="0">
                <a:solidFill>
                  <a:srgbClr val="33CC33"/>
                </a:solidFill>
              </a:rPr>
              <a:t>в) </a:t>
            </a:r>
            <a:r>
              <a:rPr lang="en-US" altLang="ru-RU" sz="2400" i="1" dirty="0">
                <a:solidFill>
                  <a:srgbClr val="33CC33"/>
                </a:solidFill>
              </a:rPr>
              <a:t>BCC</a:t>
            </a:r>
            <a:r>
              <a:rPr lang="en-US" altLang="ru-RU" sz="2400" baseline="-25000" dirty="0">
                <a:solidFill>
                  <a:srgbClr val="33CC33"/>
                </a:solidFill>
              </a:rPr>
              <a:t>1</a:t>
            </a:r>
            <a:r>
              <a:rPr lang="en-US" altLang="ru-RU" sz="2400" dirty="0">
                <a:solidFill>
                  <a:srgbClr val="33CC33"/>
                </a:solidFill>
              </a:rPr>
              <a:t>, </a:t>
            </a:r>
            <a:r>
              <a:rPr lang="en-US" altLang="ru-RU" sz="2400" i="1" dirty="0">
                <a:solidFill>
                  <a:srgbClr val="33CC33"/>
                </a:solidFill>
              </a:rPr>
              <a:t>EFF</a:t>
            </a:r>
            <a:r>
              <a:rPr lang="en-US" altLang="ru-RU" sz="2400" baseline="-25000" dirty="0">
                <a:solidFill>
                  <a:srgbClr val="33CC33"/>
                </a:solidFill>
              </a:rPr>
              <a:t>1</a:t>
            </a:r>
            <a:r>
              <a:rPr lang="en-US" altLang="ru-RU" sz="2400" dirty="0">
                <a:solidFill>
                  <a:srgbClr val="33CC33"/>
                </a:solidFill>
              </a:rPr>
              <a:t>;</a:t>
            </a:r>
            <a:endParaRPr lang="ru-RU" altLang="ru-RU" sz="2400" dirty="0">
              <a:solidFill>
                <a:srgbClr val="33CC33"/>
              </a:solidFill>
            </a:endParaRPr>
          </a:p>
        </p:txBody>
      </p:sp>
      <p:sp>
        <p:nvSpPr>
          <p:cNvPr id="184324" name="Text Box 9"/>
          <p:cNvSpPr txBox="1"/>
          <p:nvPr/>
        </p:nvSpPr>
        <p:spPr>
          <a:xfrm>
            <a:off x="755650" y="685800"/>
            <a:ext cx="8159750" cy="1373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ru-RU" altLang="ru-RU" sz="2800" dirty="0">
                <a:solidFill>
                  <a:srgbClr val="33CC33"/>
                </a:solidFill>
              </a:rPr>
              <a:t>В правильной шестиугольной призме назовите плоскости, проходящие через ребра призмы и параллельные прямой: а) </a:t>
            </a:r>
            <a:r>
              <a:rPr lang="en-US" altLang="ru-RU" sz="2800" i="1" dirty="0">
                <a:solidFill>
                  <a:srgbClr val="33CC33"/>
                </a:solidFill>
              </a:rPr>
              <a:t>AB</a:t>
            </a:r>
            <a:r>
              <a:rPr lang="en-US" altLang="ru-RU" sz="2800" baseline="-25000" dirty="0">
                <a:solidFill>
                  <a:srgbClr val="33CC33"/>
                </a:solidFill>
              </a:rPr>
              <a:t>1</a:t>
            </a:r>
            <a:r>
              <a:rPr lang="ru-RU" altLang="ru-RU" sz="2800" dirty="0">
                <a:solidFill>
                  <a:srgbClr val="33CC33"/>
                </a:solidFill>
              </a:rPr>
              <a:t>;</a:t>
            </a:r>
            <a:r>
              <a:rPr lang="en-US" altLang="ru-RU" sz="2800" dirty="0">
                <a:solidFill>
                  <a:srgbClr val="33CC33"/>
                </a:solidFill>
              </a:rPr>
              <a:t> </a:t>
            </a:r>
            <a:r>
              <a:rPr lang="ru-RU" altLang="ru-RU" sz="2800" dirty="0">
                <a:solidFill>
                  <a:srgbClr val="33CC33"/>
                </a:solidFill>
              </a:rPr>
              <a:t>б) </a:t>
            </a:r>
            <a:r>
              <a:rPr lang="en-US" altLang="ru-RU" sz="2800" i="1" dirty="0">
                <a:solidFill>
                  <a:srgbClr val="33CC33"/>
                </a:solidFill>
              </a:rPr>
              <a:t>AC</a:t>
            </a:r>
            <a:r>
              <a:rPr lang="en-US" altLang="ru-RU" sz="2800" baseline="-25000" dirty="0">
                <a:solidFill>
                  <a:srgbClr val="33CC33"/>
                </a:solidFill>
              </a:rPr>
              <a:t>1</a:t>
            </a:r>
            <a:r>
              <a:rPr lang="en-US" altLang="ru-RU" sz="2800" dirty="0">
                <a:solidFill>
                  <a:srgbClr val="33CC33"/>
                </a:solidFill>
              </a:rPr>
              <a:t>; </a:t>
            </a:r>
            <a:r>
              <a:rPr lang="ru-RU" altLang="ru-RU" sz="2800" dirty="0">
                <a:solidFill>
                  <a:srgbClr val="33CC33"/>
                </a:solidFill>
              </a:rPr>
              <a:t>в) </a:t>
            </a:r>
            <a:r>
              <a:rPr lang="en-US" altLang="ru-RU" sz="2800" i="1" dirty="0">
                <a:solidFill>
                  <a:srgbClr val="33CC33"/>
                </a:solidFill>
              </a:rPr>
              <a:t>AD</a:t>
            </a:r>
            <a:r>
              <a:rPr lang="en-US" altLang="ru-RU" sz="2800" baseline="-25000" dirty="0">
                <a:solidFill>
                  <a:srgbClr val="33CC33"/>
                </a:solidFill>
              </a:rPr>
              <a:t>1</a:t>
            </a:r>
            <a:r>
              <a:rPr lang="en-US" altLang="ru-RU" sz="2800" dirty="0">
                <a:solidFill>
                  <a:srgbClr val="33CC33"/>
                </a:solidFill>
              </a:rPr>
              <a:t>.</a:t>
            </a:r>
            <a:endParaRPr lang="ru-RU" altLang="ru-RU" sz="2800" dirty="0">
              <a:solidFill>
                <a:srgbClr val="33CC33"/>
              </a:solidFill>
            </a:endParaRPr>
          </a:p>
        </p:txBody>
      </p:sp>
      <p:sp>
        <p:nvSpPr>
          <p:cNvPr id="16395" name="Text Box 11"/>
          <p:cNvSpPr txBox="1"/>
          <p:nvPr/>
        </p:nvSpPr>
        <p:spPr>
          <a:xfrm>
            <a:off x="4114800" y="5334000"/>
            <a:ext cx="1295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ru-RU" altLang="ru-RU" sz="2400" dirty="0">
                <a:solidFill>
                  <a:srgbClr val="33CC33"/>
                </a:solidFill>
              </a:rPr>
              <a:t>б) </a:t>
            </a:r>
            <a:r>
              <a:rPr lang="en-US" altLang="ru-RU" sz="2400" i="1" dirty="0">
                <a:solidFill>
                  <a:srgbClr val="33CC33"/>
                </a:solidFill>
              </a:rPr>
              <a:t>DFF</a:t>
            </a:r>
            <a:r>
              <a:rPr lang="en-US" altLang="ru-RU" sz="2400" baseline="-25000" dirty="0">
                <a:solidFill>
                  <a:srgbClr val="33CC33"/>
                </a:solidFill>
              </a:rPr>
              <a:t>1</a:t>
            </a:r>
            <a:r>
              <a:rPr lang="en-US" altLang="ru-RU" sz="2400" dirty="0">
                <a:solidFill>
                  <a:srgbClr val="33CC33"/>
                </a:solidFill>
              </a:rPr>
              <a:t>;</a:t>
            </a:r>
            <a:endParaRPr lang="ru-RU" altLang="ru-RU" sz="2400" dirty="0">
              <a:solidFill>
                <a:srgbClr val="33CC33"/>
              </a:solidFill>
            </a:endParaRPr>
          </a:p>
        </p:txBody>
      </p:sp>
      <p:sp>
        <p:nvSpPr>
          <p:cNvPr id="16396" name="Text Box 12"/>
          <p:cNvSpPr txBox="1"/>
          <p:nvPr/>
        </p:nvSpPr>
        <p:spPr>
          <a:xfrm>
            <a:off x="1219200" y="5334000"/>
            <a:ext cx="3124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ru-RU" altLang="ru-RU" sz="2400" dirty="0">
                <a:solidFill>
                  <a:srgbClr val="FF3300"/>
                </a:solidFill>
              </a:rPr>
              <a:t>Ответ:</a:t>
            </a:r>
            <a:r>
              <a:rPr lang="ru-RU" altLang="ru-RU" sz="2400" dirty="0">
                <a:solidFill>
                  <a:srgbClr val="000000"/>
                </a:solidFill>
              </a:rPr>
              <a:t> </a:t>
            </a:r>
            <a:r>
              <a:rPr lang="ru-RU" altLang="ru-RU" sz="2400" dirty="0">
                <a:solidFill>
                  <a:srgbClr val="33CC33"/>
                </a:solidFill>
              </a:rPr>
              <a:t>а) </a:t>
            </a:r>
            <a:r>
              <a:rPr lang="en-US" altLang="ru-RU" sz="2400" i="1" dirty="0">
                <a:solidFill>
                  <a:srgbClr val="33CC33"/>
                </a:solidFill>
              </a:rPr>
              <a:t>DEE</a:t>
            </a:r>
            <a:r>
              <a:rPr lang="en-US" altLang="ru-RU" sz="2400" baseline="-25000" dirty="0">
                <a:solidFill>
                  <a:srgbClr val="33CC33"/>
                </a:solidFill>
              </a:rPr>
              <a:t>1</a:t>
            </a:r>
            <a:r>
              <a:rPr lang="en-US" altLang="ru-RU" sz="2400" dirty="0">
                <a:solidFill>
                  <a:srgbClr val="33CC33"/>
                </a:solidFill>
              </a:rPr>
              <a:t>, </a:t>
            </a:r>
            <a:r>
              <a:rPr lang="en-US" altLang="ru-RU" sz="2400" i="1" dirty="0">
                <a:solidFill>
                  <a:srgbClr val="33CC33"/>
                </a:solidFill>
              </a:rPr>
              <a:t>CFF</a:t>
            </a:r>
            <a:r>
              <a:rPr lang="en-US" altLang="ru-RU" sz="2400" baseline="-25000" dirty="0">
                <a:solidFill>
                  <a:srgbClr val="33CC33"/>
                </a:solidFill>
              </a:rPr>
              <a:t>1</a:t>
            </a:r>
            <a:r>
              <a:rPr lang="ru-RU" altLang="ru-RU" sz="2400" dirty="0">
                <a:solidFill>
                  <a:srgbClr val="33CC33"/>
                </a:solidFill>
              </a:rPr>
              <a:t>;</a:t>
            </a:r>
            <a:endParaRPr lang="ru-RU" altLang="ru-RU" sz="2400" dirty="0">
              <a:solidFill>
                <a:srgbClr val="33CC33"/>
              </a:solidFill>
            </a:endParaRPr>
          </a:p>
        </p:txBody>
      </p:sp>
      <p:sp>
        <p:nvSpPr>
          <p:cNvPr id="184327" name="Rectangle 13"/>
          <p:cNvSpPr>
            <a:spLocks noGrp="1"/>
          </p:cNvSpPr>
          <p:nvPr>
            <p:ph type="title" idx="4294967295"/>
          </p:nvPr>
        </p:nvSpPr>
        <p:spPr>
          <a:xfrm>
            <a:off x="685800" y="152400"/>
            <a:ext cx="7772400" cy="381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sz="3200" dirty="0">
                <a:solidFill>
                  <a:srgbClr val="FF3300"/>
                </a:solidFill>
              </a:rPr>
              <a:t>Упражнение 3</a:t>
            </a:r>
            <a:endParaRPr lang="ru-RU" alt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5" grpId="0"/>
      <p:bldP spid="1639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Text Box 2"/>
          <p:cNvSpPr txBox="1"/>
          <p:nvPr/>
        </p:nvSpPr>
        <p:spPr>
          <a:xfrm>
            <a:off x="2133600" y="5181600"/>
            <a:ext cx="1828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ru-RU" altLang="ru-RU" sz="2400" dirty="0">
                <a:solidFill>
                  <a:srgbClr val="FF3300"/>
                </a:solidFill>
              </a:rPr>
              <a:t>Ответ: </a:t>
            </a:r>
            <a:r>
              <a:rPr lang="ru-RU" altLang="ru-RU" sz="2400" dirty="0">
                <a:solidFill>
                  <a:srgbClr val="33CC33"/>
                </a:solidFill>
              </a:rPr>
              <a:t>а) 10;</a:t>
            </a:r>
            <a:endParaRPr lang="ru-RU" altLang="ru-RU" sz="2400" dirty="0">
              <a:solidFill>
                <a:srgbClr val="33CC33"/>
              </a:solidFill>
            </a:endParaRPr>
          </a:p>
        </p:txBody>
      </p:sp>
      <p:pic>
        <p:nvPicPr>
          <p:cNvPr id="185347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0" y="1981200"/>
            <a:ext cx="3835400" cy="3100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5348" name="Text Box 5"/>
          <p:cNvSpPr txBox="1"/>
          <p:nvPr/>
        </p:nvSpPr>
        <p:spPr>
          <a:xfrm>
            <a:off x="611188" y="685800"/>
            <a:ext cx="8304212" cy="1373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ru-RU" altLang="ru-RU" sz="2800" dirty="0">
                <a:solidFill>
                  <a:srgbClr val="33CC33"/>
                </a:solidFill>
              </a:rPr>
              <a:t>Сколько плоскостей проходит через вершины правильной шестиугольной призмы, параллельных прямой: а) </a:t>
            </a:r>
            <a:r>
              <a:rPr lang="en-US" altLang="ru-RU" sz="2800" i="1" dirty="0">
                <a:solidFill>
                  <a:srgbClr val="33CC33"/>
                </a:solidFill>
              </a:rPr>
              <a:t>AA</a:t>
            </a:r>
            <a:r>
              <a:rPr lang="en-US" altLang="ru-RU" sz="2800" baseline="-25000" dirty="0">
                <a:solidFill>
                  <a:srgbClr val="33CC33"/>
                </a:solidFill>
              </a:rPr>
              <a:t>1</a:t>
            </a:r>
            <a:r>
              <a:rPr lang="ru-RU" altLang="ru-RU" sz="2800" dirty="0">
                <a:solidFill>
                  <a:srgbClr val="33CC33"/>
                </a:solidFill>
              </a:rPr>
              <a:t>; б) </a:t>
            </a:r>
            <a:r>
              <a:rPr lang="en-US" altLang="ru-RU" sz="2800" i="1" dirty="0">
                <a:solidFill>
                  <a:srgbClr val="33CC33"/>
                </a:solidFill>
              </a:rPr>
              <a:t>AB</a:t>
            </a:r>
            <a:r>
              <a:rPr lang="ru-RU" altLang="ru-RU" sz="2800" dirty="0">
                <a:solidFill>
                  <a:srgbClr val="33CC33"/>
                </a:solidFill>
              </a:rPr>
              <a:t>? </a:t>
            </a:r>
            <a:endParaRPr lang="ru-RU" altLang="ru-RU" sz="2800" dirty="0">
              <a:solidFill>
                <a:srgbClr val="33CC33"/>
              </a:solidFill>
            </a:endParaRPr>
          </a:p>
        </p:txBody>
      </p:sp>
      <p:sp>
        <p:nvSpPr>
          <p:cNvPr id="19464" name="Text Box 8"/>
          <p:cNvSpPr txBox="1"/>
          <p:nvPr/>
        </p:nvSpPr>
        <p:spPr>
          <a:xfrm>
            <a:off x="3886200" y="5181600"/>
            <a:ext cx="762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ru-RU" altLang="ru-RU" sz="2400" dirty="0">
                <a:solidFill>
                  <a:srgbClr val="33CC33"/>
                </a:solidFill>
              </a:rPr>
              <a:t>б) 6.</a:t>
            </a:r>
            <a:endParaRPr lang="ru-RU" altLang="ru-RU" sz="2400" dirty="0">
              <a:solidFill>
                <a:srgbClr val="33CC33"/>
              </a:solidFill>
            </a:endParaRPr>
          </a:p>
        </p:txBody>
      </p:sp>
      <p:sp>
        <p:nvSpPr>
          <p:cNvPr id="185350" name="Rectangle 9"/>
          <p:cNvSpPr>
            <a:spLocks noGrp="1"/>
          </p:cNvSpPr>
          <p:nvPr>
            <p:ph type="title" idx="4294967295"/>
          </p:nvPr>
        </p:nvSpPr>
        <p:spPr>
          <a:xfrm>
            <a:off x="685800" y="304800"/>
            <a:ext cx="7772400" cy="381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sz="3200" dirty="0">
                <a:solidFill>
                  <a:srgbClr val="FF3300"/>
                </a:solidFill>
              </a:rPr>
              <a:t>Упражнение 4</a:t>
            </a:r>
            <a:endParaRPr lang="ru-RU" alt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6370" name="Text Box 3"/>
          <p:cNvSpPr txBox="1"/>
          <p:nvPr/>
        </p:nvSpPr>
        <p:spPr>
          <a:xfrm>
            <a:off x="914400" y="685800"/>
            <a:ext cx="72390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ru-RU" altLang="ru-RU" sz="2800" dirty="0">
                <a:solidFill>
                  <a:srgbClr val="33CC33"/>
                </a:solidFill>
              </a:rPr>
              <a:t>Сколько имеется пар параллельных прямых и плоскостей, содержащих ребра куба </a:t>
            </a:r>
            <a:r>
              <a:rPr lang="en-US" altLang="ru-RU" sz="2800" i="1" dirty="0">
                <a:solidFill>
                  <a:srgbClr val="33CC33"/>
                </a:solidFill>
              </a:rPr>
              <a:t>A…D</a:t>
            </a:r>
            <a:r>
              <a:rPr lang="en-US" altLang="ru-RU" sz="2800" baseline="-25000" dirty="0">
                <a:solidFill>
                  <a:srgbClr val="33CC33"/>
                </a:solidFill>
              </a:rPr>
              <a:t>1</a:t>
            </a:r>
            <a:r>
              <a:rPr lang="ru-RU" altLang="ru-RU" sz="2800" dirty="0">
                <a:solidFill>
                  <a:srgbClr val="33CC33"/>
                </a:solidFill>
              </a:rPr>
              <a:t>? </a:t>
            </a:r>
            <a:endParaRPr lang="ru-RU" altLang="ru-RU" sz="2800" dirty="0">
              <a:solidFill>
                <a:srgbClr val="33CC33"/>
              </a:solidFill>
            </a:endParaRPr>
          </a:p>
        </p:txBody>
      </p:sp>
      <p:pic>
        <p:nvPicPr>
          <p:cNvPr id="186371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5600" y="1676400"/>
            <a:ext cx="2971800" cy="2805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Text Box 5"/>
          <p:cNvSpPr txBox="1"/>
          <p:nvPr/>
        </p:nvSpPr>
        <p:spPr>
          <a:xfrm>
            <a:off x="1066800" y="4495800"/>
            <a:ext cx="7162800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ru-RU" altLang="ru-RU" sz="2400" dirty="0">
                <a:solidFill>
                  <a:srgbClr val="FF3300"/>
                </a:solidFill>
              </a:rPr>
              <a:t>Решение: </a:t>
            </a:r>
            <a:r>
              <a:rPr lang="ru-RU" altLang="ru-RU" sz="2400" dirty="0">
                <a:solidFill>
                  <a:srgbClr val="33CC33"/>
                </a:solidFill>
              </a:rPr>
              <a:t>Для каждого ребра имеется две грани, ей параллельные У куба имеется 12 ребер. Следовательно, искомое число пар параллельных прямых и плоскостей равно 24.</a:t>
            </a:r>
            <a:endParaRPr lang="ru-RU" altLang="ru-RU" sz="2400" dirty="0">
              <a:solidFill>
                <a:srgbClr val="33CC33"/>
              </a:solidFill>
            </a:endParaRPr>
          </a:p>
        </p:txBody>
      </p:sp>
      <p:sp>
        <p:nvSpPr>
          <p:cNvPr id="186373" name="Rectangle 9"/>
          <p:cNvSpPr>
            <a:spLocks noGrp="1"/>
          </p:cNvSpPr>
          <p:nvPr>
            <p:ph type="title" idx="4294967295"/>
          </p:nvPr>
        </p:nvSpPr>
        <p:spPr>
          <a:xfrm>
            <a:off x="685800" y="152400"/>
            <a:ext cx="7772400" cy="4572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sz="3200" dirty="0">
                <a:solidFill>
                  <a:srgbClr val="FF3300"/>
                </a:solidFill>
              </a:rPr>
              <a:t>Упражнение</a:t>
            </a:r>
            <a:r>
              <a:rPr lang="en-US" altLang="ru-RU" sz="3200" dirty="0">
                <a:solidFill>
                  <a:srgbClr val="FF3300"/>
                </a:solidFill>
              </a:rPr>
              <a:t> </a:t>
            </a:r>
            <a:r>
              <a:rPr lang="ru-RU" altLang="ru-RU" sz="3200" dirty="0">
                <a:solidFill>
                  <a:srgbClr val="FF3300"/>
                </a:solidFill>
              </a:rPr>
              <a:t>5</a:t>
            </a:r>
            <a:endParaRPr lang="ru-RU" alt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7394" name="Text Box 2"/>
          <p:cNvSpPr txBox="1"/>
          <p:nvPr/>
        </p:nvSpPr>
        <p:spPr>
          <a:xfrm>
            <a:off x="990600" y="762000"/>
            <a:ext cx="69342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ru-RU" altLang="ru-RU" sz="2800" dirty="0">
                <a:solidFill>
                  <a:srgbClr val="33CC33"/>
                </a:solidFill>
              </a:rPr>
              <a:t>Сколько имеется пар параллельных прямых и плоскостей, содержащих ребра октаэдра? </a:t>
            </a:r>
            <a:endParaRPr lang="ru-RU" altLang="ru-RU" sz="2800" dirty="0">
              <a:solidFill>
                <a:srgbClr val="33CC33"/>
              </a:solidFill>
            </a:endParaRPr>
          </a:p>
        </p:txBody>
      </p:sp>
      <p:sp>
        <p:nvSpPr>
          <p:cNvPr id="13317" name="Text Box 5"/>
          <p:cNvSpPr txBox="1"/>
          <p:nvPr/>
        </p:nvSpPr>
        <p:spPr>
          <a:xfrm>
            <a:off x="1143000" y="4953000"/>
            <a:ext cx="7162800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ru-RU" altLang="ru-RU" sz="2400" dirty="0">
                <a:solidFill>
                  <a:srgbClr val="FF3300"/>
                </a:solidFill>
              </a:rPr>
              <a:t>Решение: </a:t>
            </a:r>
            <a:r>
              <a:rPr lang="ru-RU" altLang="ru-RU" sz="2400" dirty="0">
                <a:solidFill>
                  <a:srgbClr val="33CC33"/>
                </a:solidFill>
              </a:rPr>
              <a:t>Для каждого ребра имеется две грани, ей параллельные. У октаэдра 12 ребер. Следовательно, искомое число пар параллельных прямых и плоскостей равно 24.</a:t>
            </a:r>
            <a:endParaRPr lang="ru-RU" altLang="ru-RU" sz="2400" dirty="0">
              <a:solidFill>
                <a:srgbClr val="33CC33"/>
              </a:solidFill>
            </a:endParaRPr>
          </a:p>
        </p:txBody>
      </p:sp>
      <p:pic>
        <p:nvPicPr>
          <p:cNvPr id="187396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5600" y="1828800"/>
            <a:ext cx="2960688" cy="3132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7397" name="Rectangle 12"/>
          <p:cNvSpPr>
            <a:spLocks noGrp="1"/>
          </p:cNvSpPr>
          <p:nvPr>
            <p:ph type="title" idx="4294967295"/>
          </p:nvPr>
        </p:nvSpPr>
        <p:spPr>
          <a:xfrm>
            <a:off x="685800" y="228600"/>
            <a:ext cx="7772400" cy="4572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sz="3200" dirty="0">
                <a:solidFill>
                  <a:srgbClr val="FF3300"/>
                </a:solidFill>
              </a:rPr>
              <a:t>Упражнение</a:t>
            </a:r>
            <a:r>
              <a:rPr lang="en-US" altLang="ru-RU" sz="3200" dirty="0">
                <a:solidFill>
                  <a:srgbClr val="FF3300"/>
                </a:solidFill>
              </a:rPr>
              <a:t> </a:t>
            </a:r>
            <a:r>
              <a:rPr lang="ru-RU" altLang="ru-RU" sz="3200" dirty="0">
                <a:solidFill>
                  <a:srgbClr val="FF3300"/>
                </a:solidFill>
              </a:rPr>
              <a:t>6</a:t>
            </a:r>
            <a:endParaRPr lang="ru-RU" alt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8418" name="Text Box 2"/>
          <p:cNvSpPr txBox="1"/>
          <p:nvPr/>
        </p:nvSpPr>
        <p:spPr>
          <a:xfrm>
            <a:off x="1066800" y="685800"/>
            <a:ext cx="71628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ru-RU" altLang="ru-RU" sz="2800" dirty="0">
                <a:solidFill>
                  <a:srgbClr val="33CC33"/>
                </a:solidFill>
              </a:rPr>
              <a:t>Сколько имеется пар параллельных прямых и плоскостей, содержащих ребра икосаэдра</a:t>
            </a:r>
            <a:r>
              <a:rPr lang="en-US" altLang="ru-RU" sz="2800" dirty="0">
                <a:solidFill>
                  <a:srgbClr val="33CC33"/>
                </a:solidFill>
              </a:rPr>
              <a:t>.</a:t>
            </a:r>
            <a:r>
              <a:rPr lang="ru-RU" altLang="ru-RU" sz="2800" dirty="0">
                <a:solidFill>
                  <a:srgbClr val="33CC33"/>
                </a:solidFill>
              </a:rPr>
              <a:t> </a:t>
            </a:r>
            <a:endParaRPr lang="ru-RU" altLang="ru-RU" sz="2800" dirty="0">
              <a:solidFill>
                <a:srgbClr val="33CC33"/>
              </a:solidFill>
            </a:endParaRPr>
          </a:p>
        </p:txBody>
      </p:sp>
      <p:sp>
        <p:nvSpPr>
          <p:cNvPr id="14340" name="Text Box 4"/>
          <p:cNvSpPr txBox="1"/>
          <p:nvPr/>
        </p:nvSpPr>
        <p:spPr>
          <a:xfrm>
            <a:off x="1143000" y="4953000"/>
            <a:ext cx="7162800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ru-RU" altLang="ru-RU" sz="2400" dirty="0">
                <a:solidFill>
                  <a:srgbClr val="FF3300"/>
                </a:solidFill>
              </a:rPr>
              <a:t>Решение: </a:t>
            </a:r>
            <a:r>
              <a:rPr lang="ru-RU" altLang="ru-RU" sz="2400" dirty="0">
                <a:solidFill>
                  <a:srgbClr val="33CC33"/>
                </a:solidFill>
              </a:rPr>
              <a:t>Для каждого ребра имеется две грани, ей параллельные. У икосаэдра 30 ребер. Следовательно, искомое число пар параллельных прямых и плоскостей равно 60.</a:t>
            </a:r>
            <a:endParaRPr lang="ru-RU" altLang="ru-RU" sz="2400" dirty="0">
              <a:solidFill>
                <a:srgbClr val="33CC33"/>
              </a:solidFill>
            </a:endParaRPr>
          </a:p>
        </p:txBody>
      </p:sp>
      <p:pic>
        <p:nvPicPr>
          <p:cNvPr id="188420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5600" y="1600200"/>
            <a:ext cx="2992438" cy="3321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8421" name="Rectangle 11"/>
          <p:cNvSpPr>
            <a:spLocks noGrp="1"/>
          </p:cNvSpPr>
          <p:nvPr>
            <p:ph type="title" idx="4294967295"/>
          </p:nvPr>
        </p:nvSpPr>
        <p:spPr>
          <a:xfrm>
            <a:off x="685800" y="304800"/>
            <a:ext cx="7772400" cy="3048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sz="3200" dirty="0">
                <a:solidFill>
                  <a:srgbClr val="FF3300"/>
                </a:solidFill>
              </a:rPr>
              <a:t>Упражнение</a:t>
            </a:r>
            <a:r>
              <a:rPr lang="en-US" altLang="ru-RU" sz="3200" dirty="0">
                <a:solidFill>
                  <a:srgbClr val="FF3300"/>
                </a:solidFill>
              </a:rPr>
              <a:t> </a:t>
            </a:r>
            <a:r>
              <a:rPr lang="ru-RU" altLang="ru-RU" sz="3200" dirty="0">
                <a:solidFill>
                  <a:srgbClr val="FF3300"/>
                </a:solidFill>
              </a:rPr>
              <a:t>7</a:t>
            </a:r>
            <a:endParaRPr lang="ru-RU" altLang="ru-RU" sz="32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9442" name="Text Box 2"/>
          <p:cNvSpPr txBox="1"/>
          <p:nvPr/>
        </p:nvSpPr>
        <p:spPr>
          <a:xfrm>
            <a:off x="1066800" y="533400"/>
            <a:ext cx="72390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ru-RU" altLang="ru-RU" sz="2800" dirty="0">
                <a:solidFill>
                  <a:srgbClr val="33CC33"/>
                </a:solidFill>
              </a:rPr>
              <a:t>Сколько имеется пар параллельных прямых и плоскостей, содержащих ребра додекаэдра</a:t>
            </a:r>
            <a:r>
              <a:rPr lang="en-US" altLang="ru-RU" sz="2800" dirty="0">
                <a:solidFill>
                  <a:srgbClr val="33CC33"/>
                </a:solidFill>
              </a:rPr>
              <a:t>.</a:t>
            </a:r>
            <a:r>
              <a:rPr lang="ru-RU" altLang="ru-RU" sz="2800" dirty="0">
                <a:solidFill>
                  <a:srgbClr val="33CC33"/>
                </a:solidFill>
              </a:rPr>
              <a:t> </a:t>
            </a:r>
            <a:endParaRPr lang="ru-RU" altLang="ru-RU" sz="2800" dirty="0">
              <a:solidFill>
                <a:srgbClr val="33CC33"/>
              </a:solidFill>
            </a:endParaRPr>
          </a:p>
        </p:txBody>
      </p:sp>
      <p:sp>
        <p:nvSpPr>
          <p:cNvPr id="15364" name="Text Box 4"/>
          <p:cNvSpPr txBox="1"/>
          <p:nvPr/>
        </p:nvSpPr>
        <p:spPr>
          <a:xfrm>
            <a:off x="1066800" y="4876800"/>
            <a:ext cx="7162800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ru-RU" altLang="ru-RU" sz="2400" dirty="0">
                <a:solidFill>
                  <a:srgbClr val="FF3300"/>
                </a:solidFill>
              </a:rPr>
              <a:t>Решение: </a:t>
            </a:r>
            <a:r>
              <a:rPr lang="ru-RU" altLang="ru-RU" sz="2400" dirty="0">
                <a:solidFill>
                  <a:srgbClr val="33CC33"/>
                </a:solidFill>
              </a:rPr>
              <a:t>Для каждого ребра имеется две грани, ей параллельные. У додекаэдра 30 ребер. Следовательно, искомое число пар параллельных прямых и плоскостей равно 60.</a:t>
            </a:r>
            <a:endParaRPr lang="ru-RU" altLang="ru-RU" sz="2400" dirty="0">
              <a:solidFill>
                <a:srgbClr val="33CC33"/>
              </a:solidFill>
            </a:endParaRPr>
          </a:p>
        </p:txBody>
      </p:sp>
      <p:pic>
        <p:nvPicPr>
          <p:cNvPr id="189444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9400" y="1600200"/>
            <a:ext cx="3205163" cy="3227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9445" name="Rectangle 9"/>
          <p:cNvSpPr>
            <a:spLocks noGrp="1"/>
          </p:cNvSpPr>
          <p:nvPr>
            <p:ph type="title" idx="4294967295"/>
          </p:nvPr>
        </p:nvSpPr>
        <p:spPr>
          <a:xfrm>
            <a:off x="685800" y="152400"/>
            <a:ext cx="7772400" cy="381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sz="3200" dirty="0">
                <a:solidFill>
                  <a:srgbClr val="FF3300"/>
                </a:solidFill>
              </a:rPr>
              <a:t>Упражнение</a:t>
            </a:r>
            <a:r>
              <a:rPr lang="en-US" altLang="ru-RU" sz="3200" dirty="0">
                <a:solidFill>
                  <a:srgbClr val="FF3300"/>
                </a:solidFill>
              </a:rPr>
              <a:t> </a:t>
            </a:r>
            <a:r>
              <a:rPr lang="ru-RU" altLang="ru-RU" sz="3200" dirty="0">
                <a:solidFill>
                  <a:srgbClr val="FF3300"/>
                </a:solidFill>
              </a:rPr>
              <a:t>8</a:t>
            </a:r>
            <a:endParaRPr lang="ru-RU" altLang="ru-RU" sz="32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0466" name="Text Box 2"/>
          <p:cNvSpPr txBox="1"/>
          <p:nvPr/>
        </p:nvSpPr>
        <p:spPr>
          <a:xfrm>
            <a:off x="1066800" y="533400"/>
            <a:ext cx="7239000" cy="1373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ru-RU" altLang="ru-RU" sz="2800" dirty="0">
                <a:solidFill>
                  <a:srgbClr val="33CC33"/>
                </a:solidFill>
                <a:cs typeface="Times New Roman" panose="02020603050405020304" pitchFamily="18" charset="0"/>
              </a:rPr>
              <a:t>Даны две скрещивающиеся прямые.  Как через одну из них провести плоскость, параллельную другой?</a:t>
            </a:r>
            <a:endParaRPr lang="ru-RU" altLang="ru-RU" sz="2800" dirty="0">
              <a:solidFill>
                <a:srgbClr val="33CC33"/>
              </a:solidFill>
              <a:ea typeface="Times New Roman" panose="02020603050405020304" pitchFamily="18" charset="0"/>
            </a:endParaRPr>
          </a:p>
        </p:txBody>
      </p:sp>
      <p:sp>
        <p:nvSpPr>
          <p:cNvPr id="44035" name="Text Box 3"/>
          <p:cNvSpPr txBox="1"/>
          <p:nvPr/>
        </p:nvSpPr>
        <p:spPr>
          <a:xfrm>
            <a:off x="304800" y="4876800"/>
            <a:ext cx="8686800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ru-RU" altLang="ru-RU" sz="2400" dirty="0">
                <a:solidFill>
                  <a:srgbClr val="FF3300"/>
                </a:solidFill>
              </a:rPr>
              <a:t>Решение: </a:t>
            </a:r>
            <a:r>
              <a:rPr lang="ru-RU" altLang="ru-RU" sz="2400" dirty="0">
                <a:solidFill>
                  <a:srgbClr val="33CC33"/>
                </a:solidFill>
              </a:rPr>
              <a:t>Через точку одной прямой провести прямую, параллельную второй данной прямой. Затем через полученные пересекающиеся прямые провести плоскость. Она будет параллельна второй данной прямой.</a:t>
            </a:r>
            <a:endParaRPr lang="ru-RU" altLang="ru-RU" sz="2400" dirty="0">
              <a:solidFill>
                <a:srgbClr val="33CC33"/>
              </a:solidFill>
            </a:endParaRPr>
          </a:p>
        </p:txBody>
      </p:sp>
      <p:sp>
        <p:nvSpPr>
          <p:cNvPr id="190468" name="Rectangle 5"/>
          <p:cNvSpPr>
            <a:spLocks noGrp="1"/>
          </p:cNvSpPr>
          <p:nvPr>
            <p:ph type="title" idx="4294967295"/>
          </p:nvPr>
        </p:nvSpPr>
        <p:spPr>
          <a:xfrm>
            <a:off x="685800" y="152400"/>
            <a:ext cx="7772400" cy="381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sz="3200" dirty="0">
                <a:solidFill>
                  <a:srgbClr val="FF3300"/>
                </a:solidFill>
              </a:rPr>
              <a:t>Упражнение</a:t>
            </a:r>
            <a:r>
              <a:rPr lang="en-US" altLang="ru-RU" sz="3200" dirty="0">
                <a:solidFill>
                  <a:srgbClr val="FF3300"/>
                </a:solidFill>
              </a:rPr>
              <a:t> </a:t>
            </a:r>
            <a:r>
              <a:rPr lang="ru-RU" altLang="ru-RU" sz="3200" dirty="0">
                <a:solidFill>
                  <a:srgbClr val="FF3300"/>
                </a:solidFill>
              </a:rPr>
              <a:t>9</a:t>
            </a:r>
            <a:endParaRPr lang="ru-RU" altLang="ru-RU" sz="32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1490" name="Text Box 2"/>
          <p:cNvSpPr txBox="1"/>
          <p:nvPr/>
        </p:nvSpPr>
        <p:spPr>
          <a:xfrm>
            <a:off x="228600" y="533400"/>
            <a:ext cx="8686800" cy="180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ru-RU" altLang="ru-RU" sz="2800" dirty="0">
                <a:solidFill>
                  <a:srgbClr val="33CC33"/>
                </a:solidFill>
                <a:cs typeface="Times New Roman" panose="02020603050405020304" pitchFamily="18" charset="0"/>
              </a:rPr>
              <a:t>В основании четырехугольной пирамиды </a:t>
            </a:r>
            <a:r>
              <a:rPr lang="en-US" altLang="ru-RU" sz="2800" i="1" dirty="0">
                <a:solidFill>
                  <a:srgbClr val="33CC33"/>
                </a:solidFill>
                <a:cs typeface="Times New Roman" panose="02020603050405020304" pitchFamily="18" charset="0"/>
              </a:rPr>
              <a:t>SABCD</a:t>
            </a:r>
            <a:r>
              <a:rPr lang="en-US" altLang="ru-RU" sz="2800" dirty="0">
                <a:solidFill>
                  <a:srgbClr val="33CC33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33CC33"/>
                </a:solidFill>
                <a:cs typeface="Times New Roman" panose="02020603050405020304" pitchFamily="18" charset="0"/>
              </a:rPr>
              <a:t>лежит параллелограмм. Каково взаимное расположение прямой пересечения плоскостей граней </a:t>
            </a:r>
            <a:r>
              <a:rPr lang="en-US" altLang="ru-RU" sz="2800" i="1" dirty="0">
                <a:solidFill>
                  <a:srgbClr val="33CC33"/>
                </a:solidFill>
                <a:cs typeface="Times New Roman" panose="02020603050405020304" pitchFamily="18" charset="0"/>
              </a:rPr>
              <a:t>SAB</a:t>
            </a:r>
            <a:r>
              <a:rPr lang="ru-RU" altLang="ru-RU" sz="2800" dirty="0">
                <a:solidFill>
                  <a:srgbClr val="33CC33"/>
                </a:solidFill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solidFill>
                  <a:srgbClr val="33CC33"/>
                </a:solidFill>
                <a:cs typeface="Times New Roman" panose="02020603050405020304" pitchFamily="18" charset="0"/>
              </a:rPr>
              <a:t>SCD</a:t>
            </a:r>
            <a:r>
              <a:rPr lang="ru-RU" altLang="ru-RU" sz="2800" dirty="0">
                <a:solidFill>
                  <a:srgbClr val="33CC33"/>
                </a:solidFill>
                <a:cs typeface="Times New Roman" panose="02020603050405020304" pitchFamily="18" charset="0"/>
              </a:rPr>
              <a:t> и плоскости основания </a:t>
            </a:r>
            <a:r>
              <a:rPr lang="en-US" altLang="ru-RU" sz="2800" i="1" dirty="0">
                <a:solidFill>
                  <a:srgbClr val="33CC33"/>
                </a:solidFill>
                <a:cs typeface="Times New Roman" panose="02020603050405020304" pitchFamily="18" charset="0"/>
              </a:rPr>
              <a:t>ABCD</a:t>
            </a:r>
            <a:r>
              <a:rPr lang="ru-RU" altLang="ru-RU" sz="2800" dirty="0">
                <a:solidFill>
                  <a:srgbClr val="33CC33"/>
                </a:solidFill>
                <a:cs typeface="Times New Roman" panose="02020603050405020304" pitchFamily="18" charset="0"/>
              </a:rPr>
              <a:t>?</a:t>
            </a:r>
            <a:endParaRPr lang="en-US" altLang="ru-RU" sz="2800" dirty="0">
              <a:solidFill>
                <a:srgbClr val="33CC33"/>
              </a:solidFill>
              <a:ea typeface="Times New Roman" panose="02020603050405020304" pitchFamily="18" charset="0"/>
            </a:endParaRPr>
          </a:p>
        </p:txBody>
      </p:sp>
      <p:sp>
        <p:nvSpPr>
          <p:cNvPr id="46083" name="Text Box 3"/>
          <p:cNvSpPr txBox="1"/>
          <p:nvPr/>
        </p:nvSpPr>
        <p:spPr>
          <a:xfrm>
            <a:off x="304800" y="4876800"/>
            <a:ext cx="8686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ru-RU" altLang="ru-RU" sz="2400" dirty="0">
                <a:solidFill>
                  <a:srgbClr val="FF3300"/>
                </a:solidFill>
              </a:rPr>
              <a:t>Ответ: </a:t>
            </a:r>
            <a:r>
              <a:rPr lang="ru-RU" altLang="ru-RU" sz="2400" dirty="0">
                <a:solidFill>
                  <a:srgbClr val="33CC33"/>
                </a:solidFill>
              </a:rPr>
              <a:t>Параллельны.</a:t>
            </a:r>
            <a:endParaRPr lang="ru-RU" altLang="ru-RU" sz="2400" dirty="0">
              <a:solidFill>
                <a:srgbClr val="33CC33"/>
              </a:solidFill>
            </a:endParaRPr>
          </a:p>
        </p:txBody>
      </p:sp>
      <p:sp>
        <p:nvSpPr>
          <p:cNvPr id="191492" name="Rectangle 4"/>
          <p:cNvSpPr>
            <a:spLocks noGrp="1"/>
          </p:cNvSpPr>
          <p:nvPr>
            <p:ph type="title" idx="4294967295"/>
          </p:nvPr>
        </p:nvSpPr>
        <p:spPr>
          <a:xfrm>
            <a:off x="685800" y="152400"/>
            <a:ext cx="7772400" cy="381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sz="3200" dirty="0">
                <a:solidFill>
                  <a:srgbClr val="FF3300"/>
                </a:solidFill>
              </a:rPr>
              <a:t>Упражнение</a:t>
            </a:r>
            <a:r>
              <a:rPr lang="en-US" altLang="ru-RU" sz="3200" dirty="0">
                <a:solidFill>
                  <a:srgbClr val="FF3300"/>
                </a:solidFill>
              </a:rPr>
              <a:t> </a:t>
            </a:r>
            <a:r>
              <a:rPr lang="ru-RU" altLang="ru-RU" sz="3200" dirty="0">
                <a:solidFill>
                  <a:srgbClr val="FF3300"/>
                </a:solidFill>
              </a:rPr>
              <a:t>10</a:t>
            </a:r>
            <a:endParaRPr lang="ru-RU" altLang="ru-RU" sz="32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57698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304925"/>
            <a:ext cx="4038600" cy="4525963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</a:pPr>
            <a:r>
              <a:rPr lang="ru-RU" altLang="ru-RU" sz="2800" b="1" dirty="0">
                <a:solidFill>
                  <a:schemeClr val="accent2"/>
                </a:solidFill>
              </a:rPr>
              <a:t>Через прямую и не лежащую на ней точку проходит плоскость, и притом только одна.</a:t>
            </a:r>
            <a:endParaRPr lang="ru-RU" altLang="ru-RU" sz="2800" b="1" dirty="0">
              <a:solidFill>
                <a:schemeClr val="accent2"/>
              </a:solidFill>
            </a:endParaRPr>
          </a:p>
          <a:p>
            <a:pPr eaLnBrk="1" hangingPunct="1">
              <a:buClrTx/>
              <a:buSzTx/>
              <a:buFontTx/>
            </a:pPr>
            <a:r>
              <a:rPr lang="ru-RU" altLang="ru-RU" sz="2800" b="1" dirty="0">
                <a:solidFill>
                  <a:srgbClr val="669900"/>
                </a:solidFill>
              </a:rPr>
              <a:t>Через две пересекающиеся прямые проходит</a:t>
            </a:r>
            <a:r>
              <a:rPr lang="en-US" altLang="ru-RU" sz="2800" b="1" dirty="0">
                <a:solidFill>
                  <a:srgbClr val="669900"/>
                </a:solidFill>
              </a:rPr>
              <a:t> </a:t>
            </a:r>
            <a:r>
              <a:rPr lang="ru-RU" altLang="ru-RU" sz="2800" b="1" dirty="0">
                <a:solidFill>
                  <a:srgbClr val="669900"/>
                </a:solidFill>
              </a:rPr>
              <a:t>плоскость, и притом только одна.</a:t>
            </a:r>
            <a:endParaRPr lang="ru-RU" altLang="ru-RU" sz="2800" b="1" dirty="0">
              <a:solidFill>
                <a:srgbClr val="669900"/>
              </a:solidFill>
            </a:endParaRPr>
          </a:p>
        </p:txBody>
      </p:sp>
      <p:pic>
        <p:nvPicPr>
          <p:cNvPr id="157699" name="Picture 7" descr="Безымянный"/>
          <p:cNvPicPr>
            <a:picLocks noChangeAspect="1"/>
          </p:cNvPicPr>
          <p:nvPr>
            <p:ph sz="quarter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4953000" y="1524000"/>
            <a:ext cx="3581400" cy="2185988"/>
          </a:xfrm>
          <a:ln>
            <a:solidFill>
              <a:schemeClr val="accent2">
                <a:alpha val="100000"/>
              </a:schemeClr>
            </a:solidFill>
            <a:miter lim="800000"/>
            <a:headEnd/>
            <a:tailEnd/>
          </a:ln>
        </p:spPr>
      </p:pic>
      <p:pic>
        <p:nvPicPr>
          <p:cNvPr id="157700" name="Picture 8" descr="Безымянный2"/>
          <p:cNvPicPr>
            <a:picLocks noChangeAspect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4800600" y="3962400"/>
            <a:ext cx="3581400" cy="2187575"/>
          </a:xfrm>
          <a:ln>
            <a:solidFill>
              <a:schemeClr val="accent2">
                <a:alpha val="100000"/>
              </a:schemeClr>
            </a:solidFill>
            <a:miter lim="800000"/>
            <a:headEnd/>
            <a:tailEnd/>
          </a:ln>
        </p:spPr>
      </p:pic>
      <p:sp>
        <p:nvSpPr>
          <p:cNvPr id="157701" name="Text Box 9"/>
          <p:cNvSpPr txBox="1"/>
          <p:nvPr/>
        </p:nvSpPr>
        <p:spPr>
          <a:xfrm>
            <a:off x="6296025" y="5003800"/>
            <a:ext cx="3619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0000"/>
                </a:solidFill>
              </a:rPr>
              <a:t>О</a:t>
            </a: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157702" name="Text Box 10"/>
          <p:cNvSpPr txBox="1"/>
          <p:nvPr/>
        </p:nvSpPr>
        <p:spPr>
          <a:xfrm>
            <a:off x="5797550" y="4186238"/>
            <a:ext cx="3111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0000"/>
                </a:solidFill>
              </a:rPr>
              <a:t>а</a:t>
            </a: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157703" name="Text Box 11"/>
          <p:cNvSpPr txBox="1"/>
          <p:nvPr/>
        </p:nvSpPr>
        <p:spPr>
          <a:xfrm>
            <a:off x="7389813" y="4064000"/>
            <a:ext cx="307975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0000"/>
                </a:solidFill>
              </a:rPr>
              <a:t>в</a:t>
            </a: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157704" name="Text Box 12"/>
          <p:cNvSpPr txBox="1"/>
          <p:nvPr/>
        </p:nvSpPr>
        <p:spPr>
          <a:xfrm>
            <a:off x="5486400" y="2819400"/>
            <a:ext cx="311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0000"/>
                </a:solidFill>
              </a:rPr>
              <a:t>а</a:t>
            </a: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157705" name="Text Box 13"/>
          <p:cNvSpPr txBox="1"/>
          <p:nvPr/>
        </p:nvSpPr>
        <p:spPr>
          <a:xfrm>
            <a:off x="7239000" y="2819400"/>
            <a:ext cx="3365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0000"/>
                </a:solidFill>
              </a:rPr>
              <a:t>А</a:t>
            </a:r>
            <a:endParaRPr lang="ru-RU" altLang="ru-RU" sz="1800" dirty="0">
              <a:solidFill>
                <a:srgbClr val="000000"/>
              </a:solidFill>
            </a:endParaRPr>
          </a:p>
        </p:txBody>
      </p:sp>
      <p:graphicFrame>
        <p:nvGraphicFramePr>
          <p:cNvPr id="157706" name="Object 15"/>
          <p:cNvGraphicFramePr>
            <a:graphicFrameLocks noChangeAspect="1"/>
          </p:cNvGraphicFramePr>
          <p:nvPr/>
        </p:nvGraphicFramePr>
        <p:xfrm>
          <a:off x="7669213" y="1752600"/>
          <a:ext cx="3317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3" imgW="152400" imgH="139700" progId="Equation.3">
                  <p:embed/>
                </p:oleObj>
              </mc:Choice>
              <mc:Fallback>
                <p:oleObj name="" r:id="rId3" imgW="152400" imgH="139700" progId="Equation.3">
                  <p:embed/>
                  <p:pic>
                    <p:nvPicPr>
                      <p:cNvPr id="0" name="Изображение 307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69213" y="1752600"/>
                        <a:ext cx="331787" cy="304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07" name="Object 16"/>
          <p:cNvGraphicFramePr>
            <a:graphicFrameLocks noChangeAspect="1"/>
          </p:cNvGraphicFramePr>
          <p:nvPr/>
        </p:nvGraphicFramePr>
        <p:xfrm>
          <a:off x="5257800" y="5791200"/>
          <a:ext cx="304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5" imgW="152400" imgH="139700" progId="Equation.3">
                  <p:embed/>
                </p:oleObj>
              </mc:Choice>
              <mc:Fallback>
                <p:oleObj name="" r:id="rId5" imgW="152400" imgH="139700" progId="Equation.3">
                  <p:embed/>
                  <p:pic>
                    <p:nvPicPr>
                      <p:cNvPr id="0" name="Изображение 307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57800" y="5791200"/>
                        <a:ext cx="304800" cy="279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708" name="TextBox 14"/>
          <p:cNvSpPr txBox="1"/>
          <p:nvPr/>
        </p:nvSpPr>
        <p:spPr>
          <a:xfrm>
            <a:off x="1790700" y="228600"/>
            <a:ext cx="51054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altLang="ru-RU" sz="2800" b="1" dirty="0">
                <a:solidFill>
                  <a:srgbClr val="1E4649"/>
                </a:solidFill>
              </a:rPr>
              <a:t>3. </a:t>
            </a:r>
            <a:r>
              <a:rPr lang="ru-RU" altLang="ru-RU" sz="2800" b="1" u="sng" dirty="0">
                <a:solidFill>
                  <a:srgbClr val="1E4649"/>
                </a:solidFill>
              </a:rPr>
              <a:t>Следствия из аксиом стереометрии.</a:t>
            </a:r>
            <a:endParaRPr lang="ru-RU" altLang="ru-RU" sz="2800" b="1" u="sng" dirty="0">
              <a:solidFill>
                <a:srgbClr val="1E4649"/>
              </a:solidFill>
            </a:endParaRPr>
          </a:p>
        </p:txBody>
      </p:sp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aphicFrame>
        <p:nvGraphicFramePr>
          <p:cNvPr id="2" name="Схема 1"/>
          <p:cNvGraphicFramePr/>
          <p:nvPr/>
        </p:nvGraphicFramePr>
        <p:xfrm>
          <a:off x="623093" y="0"/>
          <a:ext cx="8113713" cy="5013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158723" name="Object 30"/>
          <p:cNvGraphicFramePr>
            <a:graphicFrameLocks noChangeAspect="1"/>
          </p:cNvGraphicFramePr>
          <p:nvPr/>
        </p:nvGraphicFramePr>
        <p:xfrm>
          <a:off x="2133600" y="6019800"/>
          <a:ext cx="228600" cy="21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6" imgW="152400" imgH="139700" progId="Equation.3">
                  <p:embed/>
                </p:oleObj>
              </mc:Choice>
              <mc:Fallback>
                <p:oleObj name="" r:id="rId6" imgW="152400" imgH="139700" progId="Equation.3">
                  <p:embed/>
                  <p:pic>
                    <p:nvPicPr>
                      <p:cNvPr id="0" name="Изображение 308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33600" y="6019800"/>
                        <a:ext cx="228600" cy="211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24" name="Text Box 31"/>
          <p:cNvSpPr txBox="1"/>
          <p:nvPr/>
        </p:nvSpPr>
        <p:spPr>
          <a:xfrm>
            <a:off x="838200" y="5638800"/>
            <a:ext cx="311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0000"/>
                </a:solidFill>
              </a:rPr>
              <a:t>а</a:t>
            </a:r>
            <a:endParaRPr lang="ru-RU" altLang="ru-RU" sz="1800" dirty="0">
              <a:solidFill>
                <a:srgbClr val="000000"/>
              </a:solidFill>
            </a:endParaRPr>
          </a:p>
        </p:txBody>
      </p:sp>
      <p:pic>
        <p:nvPicPr>
          <p:cNvPr id="158725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950" y="4540250"/>
            <a:ext cx="3209925" cy="1711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8726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95738" y="4703763"/>
            <a:ext cx="3960812" cy="1870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37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 anchorCtr="0"/>
          <a:p>
            <a:pPr algn="ctr" eaLnBrk="1" hangingPunct="1"/>
            <a:r>
              <a:rPr lang="ru-RU" altLang="ru-RU" sz="3200" b="1" i="1" dirty="0">
                <a:latin typeface="Georgia" panose="02040502050405020303" pitchFamily="18" charset="0"/>
              </a:rPr>
              <a:t>Расположение  прямых  в пространстве:</a:t>
            </a:r>
            <a:endParaRPr lang="ru-RU" altLang="ru-RU" sz="3200" b="1" i="1" dirty="0">
              <a:latin typeface="Georgia" panose="02040502050405020303" pitchFamily="18" charset="0"/>
            </a:endParaRPr>
          </a:p>
        </p:txBody>
      </p:sp>
      <p:sp>
        <p:nvSpPr>
          <p:cNvPr id="101389" name="AutoShape 13"/>
          <p:cNvSpPr/>
          <p:nvPr/>
        </p:nvSpPr>
        <p:spPr>
          <a:xfrm>
            <a:off x="4356100" y="2708275"/>
            <a:ext cx="4537075" cy="1995488"/>
          </a:xfrm>
          <a:prstGeom prst="star16">
            <a:avLst>
              <a:gd name="adj" fmla="val 46009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/>
          </a:p>
          <a:p>
            <a:pPr marL="0" lv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/>
          </a:p>
          <a:p>
            <a:pPr marL="0" lv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/>
          </a:p>
          <a:p>
            <a:pPr marL="0" lv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ru-RU" sz="2800" b="1" i="1" dirty="0">
                <a:cs typeface="Arial" panose="020B0604020202020204" pitchFamily="34" charset="0"/>
              </a:rPr>
              <a:t>α</a:t>
            </a:r>
            <a:endParaRPr lang="el-GR" altLang="ru-RU" sz="2800" b="1" i="1" dirty="0">
              <a:ea typeface="Arial" panose="020B0604020202020204" pitchFamily="34" charset="0"/>
            </a:endParaRPr>
          </a:p>
        </p:txBody>
      </p:sp>
      <p:sp>
        <p:nvSpPr>
          <p:cNvPr id="101390" name="AutoShape 14"/>
          <p:cNvSpPr/>
          <p:nvPr/>
        </p:nvSpPr>
        <p:spPr>
          <a:xfrm>
            <a:off x="323850" y="1484313"/>
            <a:ext cx="4537075" cy="1995487"/>
          </a:xfrm>
          <a:prstGeom prst="star16">
            <a:avLst>
              <a:gd name="adj" fmla="val 46009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/>
          </a:p>
          <a:p>
            <a:pPr marL="0" lv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/>
          </a:p>
          <a:p>
            <a:pPr marL="0" lv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/>
          </a:p>
          <a:p>
            <a:pPr marL="0" lv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ru-RU" sz="2800" b="1" i="1" dirty="0">
                <a:cs typeface="Arial" panose="020B0604020202020204" pitchFamily="34" charset="0"/>
              </a:rPr>
              <a:t>α</a:t>
            </a:r>
            <a:endParaRPr lang="el-GR" altLang="ru-RU" sz="2800" b="1" i="1" dirty="0">
              <a:ea typeface="Arial" panose="020B0604020202020204" pitchFamily="34" charset="0"/>
            </a:endParaRPr>
          </a:p>
        </p:txBody>
      </p:sp>
      <p:sp>
        <p:nvSpPr>
          <p:cNvPr id="101391" name="Line 15"/>
          <p:cNvSpPr/>
          <p:nvPr/>
        </p:nvSpPr>
        <p:spPr>
          <a:xfrm flipV="1">
            <a:off x="900113" y="2420938"/>
            <a:ext cx="3384550" cy="288925"/>
          </a:xfrm>
          <a:prstGeom prst="line">
            <a:avLst/>
          </a:prstGeom>
          <a:ln w="41275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1392" name="Freeform 16"/>
          <p:cNvSpPr/>
          <p:nvPr/>
        </p:nvSpPr>
        <p:spPr>
          <a:xfrm>
            <a:off x="1096963" y="2057400"/>
            <a:ext cx="2073275" cy="1096963"/>
          </a:xfrm>
          <a:custGeom>
            <a:avLst/>
            <a:gdLst>
              <a:gd name="txL" fmla="*/ 0 w 1306"/>
              <a:gd name="txT" fmla="*/ 0 h 691"/>
              <a:gd name="txR" fmla="*/ 1306 w 1306"/>
              <a:gd name="txB" fmla="*/ 691 h 691"/>
            </a:gdLst>
            <a:ahLst/>
            <a:cxnLst>
              <a:cxn ang="0">
                <a:pos x="0" y="0"/>
              </a:cxn>
              <a:cxn ang="0">
                <a:pos x="2147483647" y="2147483647"/>
              </a:cxn>
            </a:cxnLst>
            <a:rect l="txL" t="txT" r="txR" b="txB"/>
            <a:pathLst>
              <a:path w="1306" h="691">
                <a:moveTo>
                  <a:pt x="0" y="0"/>
                </a:moveTo>
                <a:lnTo>
                  <a:pt x="1306" y="691"/>
                </a:lnTo>
              </a:path>
            </a:pathLst>
          </a:custGeom>
          <a:noFill/>
          <a:ln w="41275" cap="flat" cmpd="sng">
            <a:solidFill>
              <a:srgbClr val="008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101393" name="Text Box 17"/>
          <p:cNvSpPr txBox="1"/>
          <p:nvPr/>
        </p:nvSpPr>
        <p:spPr>
          <a:xfrm>
            <a:off x="3779838" y="1989138"/>
            <a:ext cx="36195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800" b="1" i="1" dirty="0">
                <a:latin typeface="Times New Roman" panose="02020603050405020304" pitchFamily="18" charset="0"/>
              </a:rPr>
              <a:t>a</a:t>
            </a:r>
            <a:endParaRPr lang="ru-RU" altLang="ru-RU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101394" name="Text Box 18"/>
          <p:cNvSpPr txBox="1"/>
          <p:nvPr/>
        </p:nvSpPr>
        <p:spPr>
          <a:xfrm>
            <a:off x="2627313" y="2924175"/>
            <a:ext cx="3619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800" b="1" i="1" dirty="0">
                <a:latin typeface="Times New Roman" panose="02020603050405020304" pitchFamily="18" charset="0"/>
              </a:rPr>
              <a:t>b</a:t>
            </a:r>
            <a:endParaRPr lang="ru-RU" altLang="ru-RU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101395" name="Text Box 19"/>
          <p:cNvSpPr txBox="1"/>
          <p:nvPr/>
        </p:nvSpPr>
        <p:spPr>
          <a:xfrm>
            <a:off x="5148263" y="2997200"/>
            <a:ext cx="3619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800" b="1" i="1" dirty="0">
                <a:latin typeface="Times New Roman" panose="02020603050405020304" pitchFamily="18" charset="0"/>
              </a:rPr>
              <a:t>a</a:t>
            </a:r>
            <a:endParaRPr lang="ru-RU" altLang="ru-RU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101396" name="Text Box 20"/>
          <p:cNvSpPr txBox="1"/>
          <p:nvPr/>
        </p:nvSpPr>
        <p:spPr>
          <a:xfrm>
            <a:off x="5076825" y="3933825"/>
            <a:ext cx="3619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800" b="1" i="1" dirty="0">
                <a:latin typeface="Times New Roman" panose="02020603050405020304" pitchFamily="18" charset="0"/>
              </a:rPr>
              <a:t>b</a:t>
            </a:r>
            <a:endParaRPr lang="ru-RU" altLang="ru-RU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101397" name="Line 21"/>
          <p:cNvSpPr/>
          <p:nvPr/>
        </p:nvSpPr>
        <p:spPr>
          <a:xfrm flipV="1">
            <a:off x="4787900" y="3213100"/>
            <a:ext cx="3384550" cy="288925"/>
          </a:xfrm>
          <a:prstGeom prst="line">
            <a:avLst/>
          </a:prstGeom>
          <a:ln w="412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1398" name="Line 22"/>
          <p:cNvSpPr/>
          <p:nvPr/>
        </p:nvSpPr>
        <p:spPr>
          <a:xfrm flipV="1">
            <a:off x="4787900" y="3716338"/>
            <a:ext cx="3384550" cy="288925"/>
          </a:xfrm>
          <a:prstGeom prst="line">
            <a:avLst/>
          </a:prstGeom>
          <a:ln w="412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1399" name="Text Box 23"/>
          <p:cNvSpPr txBox="1"/>
          <p:nvPr/>
        </p:nvSpPr>
        <p:spPr>
          <a:xfrm>
            <a:off x="879475" y="3567113"/>
            <a:ext cx="1085850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3200" b="1" i="1" dirty="0">
                <a:latin typeface="Times New Roman" panose="02020603050405020304" pitchFamily="18" charset="0"/>
              </a:rPr>
              <a:t>a </a:t>
            </a:r>
            <a:r>
              <a:rPr lang="en-US" alt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∩ b</a:t>
            </a:r>
            <a:endParaRPr lang="en-US" altLang="ru-RU" sz="32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400" name="Text Box 24"/>
          <p:cNvSpPr txBox="1"/>
          <p:nvPr/>
        </p:nvSpPr>
        <p:spPr>
          <a:xfrm>
            <a:off x="7380288" y="1989138"/>
            <a:ext cx="971550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3200" b="1" i="1" dirty="0">
                <a:latin typeface="Times New Roman" panose="02020603050405020304" pitchFamily="18" charset="0"/>
              </a:rPr>
              <a:t>a </a:t>
            </a:r>
            <a:r>
              <a:rPr lang="en-US" alt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 b</a:t>
            </a:r>
            <a:endParaRPr lang="en-US" altLang="ru-RU" sz="32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401" name="AutoShape 25"/>
          <p:cNvSpPr/>
          <p:nvPr/>
        </p:nvSpPr>
        <p:spPr>
          <a:xfrm rot="-5400000">
            <a:off x="4129088" y="2000250"/>
            <a:ext cx="944562" cy="6249988"/>
          </a:xfrm>
          <a:prstGeom prst="leftBrace">
            <a:avLst>
              <a:gd name="adj1" fmla="val 55140"/>
              <a:gd name="adj2" fmla="val 48264"/>
            </a:avLst>
          </a:prstGeom>
          <a:noFill/>
          <a:ln w="4127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/>
          </a:p>
        </p:txBody>
      </p:sp>
      <p:sp>
        <p:nvSpPr>
          <p:cNvPr id="101402" name="Rectangle 26"/>
          <p:cNvSpPr/>
          <p:nvPr/>
        </p:nvSpPr>
        <p:spPr>
          <a:xfrm>
            <a:off x="971550" y="5734050"/>
            <a:ext cx="7058025" cy="914400"/>
          </a:xfrm>
          <a:prstGeom prst="rect">
            <a:avLst/>
          </a:prstGeom>
          <a:solidFill>
            <a:srgbClr val="FF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latin typeface="Georgia" panose="02040502050405020303" pitchFamily="18" charset="0"/>
              </a:rPr>
              <a:t>Лежат в одной плоскости!</a:t>
            </a:r>
            <a:endParaRPr lang="ru-RU" altLang="ru-RU" sz="2800" b="1" i="1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0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0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10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10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01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01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1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1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1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1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89" grpId="0" animBg="1"/>
      <p:bldP spid="101390" grpId="0" animBg="1"/>
      <p:bldP spid="101393" grpId="0"/>
      <p:bldP spid="101394" grpId="0"/>
      <p:bldP spid="101395" grpId="0"/>
      <p:bldP spid="101396" grpId="0"/>
      <p:bldP spid="101399" grpId="0"/>
      <p:bldP spid="101400" grpId="0"/>
      <p:bldP spid="101401" grpId="0" animBg="1"/>
      <p:bldP spid="10140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34"/>
          <p:cNvGrpSpPr/>
          <p:nvPr/>
        </p:nvGrpSpPr>
        <p:grpSpPr>
          <a:xfrm>
            <a:off x="4724400" y="1371600"/>
            <a:ext cx="4114800" cy="1371600"/>
            <a:chOff x="336" y="2024"/>
            <a:chExt cx="4280" cy="1152"/>
          </a:xfrm>
        </p:grpSpPr>
        <p:sp>
          <p:nvSpPr>
            <p:cNvPr id="160819" name="Freeform 35"/>
            <p:cNvSpPr/>
            <p:nvPr/>
          </p:nvSpPr>
          <p:spPr>
            <a:xfrm>
              <a:off x="336" y="2040"/>
              <a:ext cx="4280" cy="1136"/>
            </a:xfrm>
            <a:custGeom>
              <a:avLst/>
              <a:gdLst/>
              <a:ahLst/>
              <a:cxnLst>
                <a:cxn ang="0">
                  <a:pos x="0" y="1088"/>
                </a:cxn>
                <a:cxn ang="0">
                  <a:pos x="904" y="80"/>
                </a:cxn>
                <a:cxn ang="0">
                  <a:pos x="4280" y="0"/>
                </a:cxn>
                <a:cxn ang="0">
                  <a:pos x="3432" y="1088"/>
                </a:cxn>
                <a:cxn ang="0">
                  <a:pos x="6" y="1091"/>
                </a:cxn>
                <a:cxn ang="0">
                  <a:pos x="6" y="1123"/>
                </a:cxn>
                <a:cxn ang="0">
                  <a:pos x="3448" y="1120"/>
                </a:cxn>
                <a:cxn ang="0">
                  <a:pos x="3448" y="1136"/>
                </a:cxn>
                <a:cxn ang="0">
                  <a:pos x="3464" y="1104"/>
                </a:cxn>
                <a:cxn ang="0">
                  <a:pos x="3448" y="1104"/>
                </a:cxn>
                <a:cxn ang="0">
                  <a:pos x="4264" y="48"/>
                </a:cxn>
                <a:cxn ang="0">
                  <a:pos x="4264" y="48"/>
                </a:cxn>
                <a:cxn ang="0">
                  <a:pos x="3448" y="1088"/>
                </a:cxn>
                <a:cxn ang="0">
                  <a:pos x="6" y="1091"/>
                </a:cxn>
              </a:cxnLst>
              <a:pathLst>
                <a:path w="4280" h="1136">
                  <a:moveTo>
                    <a:pt x="0" y="1088"/>
                  </a:moveTo>
                  <a:lnTo>
                    <a:pt x="904" y="80"/>
                  </a:lnTo>
                  <a:lnTo>
                    <a:pt x="4280" y="0"/>
                  </a:lnTo>
                  <a:lnTo>
                    <a:pt x="3432" y="1088"/>
                  </a:lnTo>
                  <a:lnTo>
                    <a:pt x="6" y="1091"/>
                  </a:lnTo>
                  <a:lnTo>
                    <a:pt x="6" y="1123"/>
                  </a:lnTo>
                  <a:lnTo>
                    <a:pt x="3448" y="1120"/>
                  </a:lnTo>
                  <a:lnTo>
                    <a:pt x="3448" y="1136"/>
                  </a:lnTo>
                  <a:lnTo>
                    <a:pt x="3464" y="1104"/>
                  </a:lnTo>
                  <a:lnTo>
                    <a:pt x="3448" y="1104"/>
                  </a:lnTo>
                  <a:lnTo>
                    <a:pt x="4264" y="48"/>
                  </a:lnTo>
                  <a:lnTo>
                    <a:pt x="3448" y="1088"/>
                  </a:lnTo>
                  <a:lnTo>
                    <a:pt x="6" y="1091"/>
                  </a:lnTo>
                </a:path>
              </a:pathLst>
            </a:custGeom>
            <a:gradFill rotWithShape="1">
              <a:gsLst>
                <a:gs pos="0">
                  <a:schemeClr val="bg1">
                    <a:alpha val="100000"/>
                  </a:schemeClr>
                </a:gs>
                <a:gs pos="100000">
                  <a:srgbClr val="CCFFFF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60820" name="Freeform 36"/>
            <p:cNvSpPr/>
            <p:nvPr/>
          </p:nvSpPr>
          <p:spPr>
            <a:xfrm>
              <a:off x="3768" y="2024"/>
              <a:ext cx="848" cy="1138"/>
            </a:xfrm>
            <a:custGeom>
              <a:avLst/>
              <a:gdLst/>
              <a:ahLst/>
              <a:cxnLst>
                <a:cxn ang="0">
                  <a:pos x="848" y="0"/>
                </a:cxn>
                <a:cxn ang="0">
                  <a:pos x="848" y="64"/>
                </a:cxn>
                <a:cxn ang="0">
                  <a:pos x="12" y="1138"/>
                </a:cxn>
                <a:cxn ang="0">
                  <a:pos x="0" y="1090"/>
                </a:cxn>
                <a:cxn ang="0">
                  <a:pos x="848" y="0"/>
                </a:cxn>
              </a:cxnLst>
              <a:pathLst>
                <a:path w="848" h="1138">
                  <a:moveTo>
                    <a:pt x="848" y="0"/>
                  </a:moveTo>
                  <a:lnTo>
                    <a:pt x="848" y="64"/>
                  </a:lnTo>
                  <a:lnTo>
                    <a:pt x="12" y="1138"/>
                  </a:lnTo>
                  <a:lnTo>
                    <a:pt x="0" y="1090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rgbClr val="53B9FF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91877" name="Freeform 37"/>
            <p:cNvSpPr/>
            <p:nvPr/>
          </p:nvSpPr>
          <p:spPr bwMode="auto">
            <a:xfrm>
              <a:off x="336" y="3109"/>
              <a:ext cx="3444" cy="59"/>
            </a:xfrm>
            <a:custGeom>
              <a:avLst/>
              <a:gdLst/>
              <a:ahLst/>
              <a:cxnLst>
                <a:cxn ang="0">
                  <a:pos x="6" y="22"/>
                </a:cxn>
                <a:cxn ang="0">
                  <a:pos x="3432" y="5"/>
                </a:cxn>
                <a:cxn ang="0">
                  <a:pos x="3444" y="53"/>
                </a:cxn>
                <a:cxn ang="0">
                  <a:pos x="0" y="59"/>
                </a:cxn>
                <a:cxn ang="0">
                  <a:pos x="6" y="22"/>
                </a:cxn>
              </a:cxnLst>
              <a:rect l="0" t="0" r="r" b="b"/>
              <a:pathLst>
                <a:path w="3444" h="59">
                  <a:moveTo>
                    <a:pt x="6" y="22"/>
                  </a:moveTo>
                  <a:cubicBezTo>
                    <a:pt x="2207" y="27"/>
                    <a:pt x="2859" y="0"/>
                    <a:pt x="3432" y="5"/>
                  </a:cubicBezTo>
                  <a:lnTo>
                    <a:pt x="3444" y="53"/>
                  </a:lnTo>
                  <a:lnTo>
                    <a:pt x="0" y="59"/>
                  </a:lnTo>
                  <a:lnTo>
                    <a:pt x="6" y="2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rgbClr val="0099FF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oup 30"/>
          <p:cNvGrpSpPr/>
          <p:nvPr/>
        </p:nvGrpSpPr>
        <p:grpSpPr>
          <a:xfrm>
            <a:off x="304800" y="1447800"/>
            <a:ext cx="4114800" cy="1371600"/>
            <a:chOff x="336" y="2024"/>
            <a:chExt cx="4280" cy="1152"/>
          </a:xfrm>
        </p:grpSpPr>
        <p:sp>
          <p:nvSpPr>
            <p:cNvPr id="160816" name="Freeform 31"/>
            <p:cNvSpPr/>
            <p:nvPr/>
          </p:nvSpPr>
          <p:spPr>
            <a:xfrm>
              <a:off x="336" y="2040"/>
              <a:ext cx="4280" cy="1136"/>
            </a:xfrm>
            <a:custGeom>
              <a:avLst/>
              <a:gdLst/>
              <a:ahLst/>
              <a:cxnLst>
                <a:cxn ang="0">
                  <a:pos x="0" y="1088"/>
                </a:cxn>
                <a:cxn ang="0">
                  <a:pos x="904" y="80"/>
                </a:cxn>
                <a:cxn ang="0">
                  <a:pos x="4280" y="0"/>
                </a:cxn>
                <a:cxn ang="0">
                  <a:pos x="3432" y="1088"/>
                </a:cxn>
                <a:cxn ang="0">
                  <a:pos x="6" y="1091"/>
                </a:cxn>
                <a:cxn ang="0">
                  <a:pos x="6" y="1123"/>
                </a:cxn>
                <a:cxn ang="0">
                  <a:pos x="3448" y="1120"/>
                </a:cxn>
                <a:cxn ang="0">
                  <a:pos x="3448" y="1136"/>
                </a:cxn>
                <a:cxn ang="0">
                  <a:pos x="3464" y="1104"/>
                </a:cxn>
                <a:cxn ang="0">
                  <a:pos x="3448" y="1104"/>
                </a:cxn>
                <a:cxn ang="0">
                  <a:pos x="4264" y="48"/>
                </a:cxn>
                <a:cxn ang="0">
                  <a:pos x="4264" y="48"/>
                </a:cxn>
                <a:cxn ang="0">
                  <a:pos x="3448" y="1088"/>
                </a:cxn>
                <a:cxn ang="0">
                  <a:pos x="6" y="1091"/>
                </a:cxn>
              </a:cxnLst>
              <a:pathLst>
                <a:path w="4280" h="1136">
                  <a:moveTo>
                    <a:pt x="0" y="1088"/>
                  </a:moveTo>
                  <a:lnTo>
                    <a:pt x="904" y="80"/>
                  </a:lnTo>
                  <a:lnTo>
                    <a:pt x="4280" y="0"/>
                  </a:lnTo>
                  <a:lnTo>
                    <a:pt x="3432" y="1088"/>
                  </a:lnTo>
                  <a:lnTo>
                    <a:pt x="6" y="1091"/>
                  </a:lnTo>
                  <a:lnTo>
                    <a:pt x="6" y="1123"/>
                  </a:lnTo>
                  <a:lnTo>
                    <a:pt x="3448" y="1120"/>
                  </a:lnTo>
                  <a:lnTo>
                    <a:pt x="3448" y="1136"/>
                  </a:lnTo>
                  <a:lnTo>
                    <a:pt x="3464" y="1104"/>
                  </a:lnTo>
                  <a:lnTo>
                    <a:pt x="3448" y="1104"/>
                  </a:lnTo>
                  <a:lnTo>
                    <a:pt x="4264" y="48"/>
                  </a:lnTo>
                  <a:lnTo>
                    <a:pt x="3448" y="1088"/>
                  </a:lnTo>
                  <a:lnTo>
                    <a:pt x="6" y="1091"/>
                  </a:lnTo>
                </a:path>
              </a:pathLst>
            </a:custGeom>
            <a:gradFill rotWithShape="1">
              <a:gsLst>
                <a:gs pos="0">
                  <a:schemeClr val="bg1">
                    <a:alpha val="100000"/>
                  </a:schemeClr>
                </a:gs>
                <a:gs pos="100000">
                  <a:srgbClr val="CCFFFF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60817" name="Freeform 32"/>
            <p:cNvSpPr/>
            <p:nvPr/>
          </p:nvSpPr>
          <p:spPr>
            <a:xfrm>
              <a:off x="3768" y="2024"/>
              <a:ext cx="848" cy="1138"/>
            </a:xfrm>
            <a:custGeom>
              <a:avLst/>
              <a:gdLst/>
              <a:ahLst/>
              <a:cxnLst>
                <a:cxn ang="0">
                  <a:pos x="848" y="0"/>
                </a:cxn>
                <a:cxn ang="0">
                  <a:pos x="848" y="64"/>
                </a:cxn>
                <a:cxn ang="0">
                  <a:pos x="12" y="1138"/>
                </a:cxn>
                <a:cxn ang="0">
                  <a:pos x="0" y="1090"/>
                </a:cxn>
                <a:cxn ang="0">
                  <a:pos x="848" y="0"/>
                </a:cxn>
              </a:cxnLst>
              <a:pathLst>
                <a:path w="848" h="1138">
                  <a:moveTo>
                    <a:pt x="848" y="0"/>
                  </a:moveTo>
                  <a:lnTo>
                    <a:pt x="848" y="64"/>
                  </a:lnTo>
                  <a:lnTo>
                    <a:pt x="12" y="1138"/>
                  </a:lnTo>
                  <a:lnTo>
                    <a:pt x="0" y="1090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rgbClr val="53B9FF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91873" name="Freeform 33"/>
            <p:cNvSpPr/>
            <p:nvPr/>
          </p:nvSpPr>
          <p:spPr bwMode="auto">
            <a:xfrm>
              <a:off x="336" y="3109"/>
              <a:ext cx="3444" cy="59"/>
            </a:xfrm>
            <a:custGeom>
              <a:avLst/>
              <a:gdLst/>
              <a:ahLst/>
              <a:cxnLst>
                <a:cxn ang="0">
                  <a:pos x="6" y="22"/>
                </a:cxn>
                <a:cxn ang="0">
                  <a:pos x="3432" y="5"/>
                </a:cxn>
                <a:cxn ang="0">
                  <a:pos x="3444" y="53"/>
                </a:cxn>
                <a:cxn ang="0">
                  <a:pos x="0" y="59"/>
                </a:cxn>
                <a:cxn ang="0">
                  <a:pos x="6" y="22"/>
                </a:cxn>
              </a:cxnLst>
              <a:rect l="0" t="0" r="r" b="b"/>
              <a:pathLst>
                <a:path w="3444" h="59">
                  <a:moveTo>
                    <a:pt x="6" y="22"/>
                  </a:moveTo>
                  <a:cubicBezTo>
                    <a:pt x="2207" y="27"/>
                    <a:pt x="2859" y="0"/>
                    <a:pt x="3432" y="5"/>
                  </a:cubicBezTo>
                  <a:lnTo>
                    <a:pt x="3444" y="53"/>
                  </a:lnTo>
                  <a:lnTo>
                    <a:pt x="0" y="59"/>
                  </a:lnTo>
                  <a:lnTo>
                    <a:pt x="6" y="2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rgbClr val="0099FF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64"/>
          <p:cNvGrpSpPr/>
          <p:nvPr/>
        </p:nvGrpSpPr>
        <p:grpSpPr>
          <a:xfrm>
            <a:off x="1892300" y="4419600"/>
            <a:ext cx="4813300" cy="1524000"/>
            <a:chOff x="240" y="2688"/>
            <a:chExt cx="3032" cy="960"/>
          </a:xfrm>
        </p:grpSpPr>
        <p:grpSp>
          <p:nvGrpSpPr>
            <p:cNvPr id="160809" name="Group 3"/>
            <p:cNvGrpSpPr/>
            <p:nvPr/>
          </p:nvGrpSpPr>
          <p:grpSpPr>
            <a:xfrm>
              <a:off x="240" y="2688"/>
              <a:ext cx="3032" cy="960"/>
              <a:chOff x="336" y="2024"/>
              <a:chExt cx="4280" cy="1152"/>
            </a:xfrm>
          </p:grpSpPr>
          <p:sp>
            <p:nvSpPr>
              <p:cNvPr id="160813" name="Freeform 4"/>
              <p:cNvSpPr/>
              <p:nvPr/>
            </p:nvSpPr>
            <p:spPr>
              <a:xfrm>
                <a:off x="336" y="2040"/>
                <a:ext cx="4280" cy="1136"/>
              </a:xfrm>
              <a:custGeom>
                <a:avLst/>
                <a:gdLst/>
                <a:ahLst/>
                <a:cxnLst>
                  <a:cxn ang="0">
                    <a:pos x="0" y="1088"/>
                  </a:cxn>
                  <a:cxn ang="0">
                    <a:pos x="904" y="80"/>
                  </a:cxn>
                  <a:cxn ang="0">
                    <a:pos x="4280" y="0"/>
                  </a:cxn>
                  <a:cxn ang="0">
                    <a:pos x="3432" y="1088"/>
                  </a:cxn>
                  <a:cxn ang="0">
                    <a:pos x="6" y="1091"/>
                  </a:cxn>
                  <a:cxn ang="0">
                    <a:pos x="6" y="1123"/>
                  </a:cxn>
                  <a:cxn ang="0">
                    <a:pos x="3448" y="1120"/>
                  </a:cxn>
                  <a:cxn ang="0">
                    <a:pos x="3448" y="1136"/>
                  </a:cxn>
                  <a:cxn ang="0">
                    <a:pos x="3464" y="1104"/>
                  </a:cxn>
                  <a:cxn ang="0">
                    <a:pos x="3448" y="1104"/>
                  </a:cxn>
                  <a:cxn ang="0">
                    <a:pos x="4264" y="48"/>
                  </a:cxn>
                  <a:cxn ang="0">
                    <a:pos x="4264" y="48"/>
                  </a:cxn>
                  <a:cxn ang="0">
                    <a:pos x="3448" y="1088"/>
                  </a:cxn>
                  <a:cxn ang="0">
                    <a:pos x="6" y="1091"/>
                  </a:cxn>
                </a:cxnLst>
                <a:pathLst>
                  <a:path w="4280" h="1136">
                    <a:moveTo>
                      <a:pt x="0" y="1088"/>
                    </a:moveTo>
                    <a:lnTo>
                      <a:pt x="904" y="80"/>
                    </a:lnTo>
                    <a:lnTo>
                      <a:pt x="4280" y="0"/>
                    </a:lnTo>
                    <a:lnTo>
                      <a:pt x="3432" y="1088"/>
                    </a:lnTo>
                    <a:lnTo>
                      <a:pt x="6" y="1091"/>
                    </a:lnTo>
                    <a:lnTo>
                      <a:pt x="6" y="1123"/>
                    </a:lnTo>
                    <a:lnTo>
                      <a:pt x="3448" y="1120"/>
                    </a:lnTo>
                    <a:lnTo>
                      <a:pt x="3448" y="1136"/>
                    </a:lnTo>
                    <a:lnTo>
                      <a:pt x="3464" y="1104"/>
                    </a:lnTo>
                    <a:lnTo>
                      <a:pt x="3448" y="1104"/>
                    </a:lnTo>
                    <a:lnTo>
                      <a:pt x="4264" y="48"/>
                    </a:lnTo>
                    <a:lnTo>
                      <a:pt x="3448" y="1088"/>
                    </a:lnTo>
                    <a:lnTo>
                      <a:pt x="6" y="1091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CC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60814" name="Freeform 5"/>
              <p:cNvSpPr/>
              <p:nvPr/>
            </p:nvSpPr>
            <p:spPr>
              <a:xfrm>
                <a:off x="3768" y="2024"/>
                <a:ext cx="848" cy="1138"/>
              </a:xfrm>
              <a:custGeom>
                <a:avLst/>
                <a:gdLst/>
                <a:ahLst/>
                <a:cxnLst>
                  <a:cxn ang="0">
                    <a:pos x="848" y="0"/>
                  </a:cxn>
                  <a:cxn ang="0">
                    <a:pos x="848" y="64"/>
                  </a:cxn>
                  <a:cxn ang="0">
                    <a:pos x="12" y="1138"/>
                  </a:cxn>
                  <a:cxn ang="0">
                    <a:pos x="0" y="1090"/>
                  </a:cxn>
                  <a:cxn ang="0">
                    <a:pos x="848" y="0"/>
                  </a:cxn>
                </a:cxnLst>
                <a:pathLst>
                  <a:path w="848" h="1138">
                    <a:moveTo>
                      <a:pt x="848" y="0"/>
                    </a:moveTo>
                    <a:lnTo>
                      <a:pt x="848" y="64"/>
                    </a:lnTo>
                    <a:lnTo>
                      <a:pt x="12" y="1138"/>
                    </a:lnTo>
                    <a:lnTo>
                      <a:pt x="0" y="1090"/>
                    </a:lnTo>
                    <a:lnTo>
                      <a:pt x="848" y="0"/>
                    </a:lnTo>
                    <a:close/>
                  </a:path>
                </a:pathLst>
              </a:custGeom>
              <a:solidFill>
                <a:srgbClr val="53B9FF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91846" name="Freeform 6"/>
              <p:cNvSpPr/>
              <p:nvPr/>
            </p:nvSpPr>
            <p:spPr bwMode="auto">
              <a:xfrm>
                <a:off x="336" y="3109"/>
                <a:ext cx="3444" cy="59"/>
              </a:xfrm>
              <a:custGeom>
                <a:avLst/>
                <a:gdLst/>
                <a:ahLst/>
                <a:cxnLst>
                  <a:cxn ang="0">
                    <a:pos x="6" y="22"/>
                  </a:cxn>
                  <a:cxn ang="0">
                    <a:pos x="3432" y="5"/>
                  </a:cxn>
                  <a:cxn ang="0">
                    <a:pos x="3444" y="53"/>
                  </a:cxn>
                  <a:cxn ang="0">
                    <a:pos x="0" y="59"/>
                  </a:cxn>
                  <a:cxn ang="0">
                    <a:pos x="6" y="22"/>
                  </a:cxn>
                </a:cxnLst>
                <a:rect l="0" t="0" r="r" b="b"/>
                <a:pathLst>
                  <a:path w="3444" h="59">
                    <a:moveTo>
                      <a:pt x="6" y="22"/>
                    </a:moveTo>
                    <a:cubicBezTo>
                      <a:pt x="2207" y="27"/>
                      <a:pt x="2859" y="0"/>
                      <a:pt x="3432" y="5"/>
                    </a:cubicBezTo>
                    <a:lnTo>
                      <a:pt x="3444" y="53"/>
                    </a:lnTo>
                    <a:lnTo>
                      <a:pt x="0" y="59"/>
                    </a:lnTo>
                    <a:lnTo>
                      <a:pt x="6" y="2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50000">
                    <a:srgbClr val="0099FF"/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0810" name="Group 43"/>
            <p:cNvGrpSpPr/>
            <p:nvPr/>
          </p:nvGrpSpPr>
          <p:grpSpPr>
            <a:xfrm>
              <a:off x="816" y="2688"/>
              <a:ext cx="1152" cy="864"/>
              <a:chOff x="816" y="2688"/>
              <a:chExt cx="1152" cy="864"/>
            </a:xfrm>
          </p:grpSpPr>
          <p:sp>
            <p:nvSpPr>
              <p:cNvPr id="160811" name="Freeform 10"/>
              <p:cNvSpPr/>
              <p:nvPr/>
            </p:nvSpPr>
            <p:spPr>
              <a:xfrm>
                <a:off x="816" y="3072"/>
                <a:ext cx="1152" cy="4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52" y="480"/>
                  </a:cxn>
                </a:cxnLst>
                <a:pathLst>
                  <a:path w="1744" h="768">
                    <a:moveTo>
                      <a:pt x="0" y="0"/>
                    </a:moveTo>
                    <a:lnTo>
                      <a:pt x="1744" y="768"/>
                    </a:lnTo>
                  </a:path>
                </a:pathLst>
              </a:custGeom>
              <a:noFill/>
              <a:ln w="28575" cap="flat" cmpd="sng">
                <a:solidFill>
                  <a:srgbClr val="FF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91851" name="Text Box 11"/>
              <p:cNvSpPr txBox="1">
                <a:spLocks noChangeArrowheads="1"/>
              </p:cNvSpPr>
              <p:nvPr/>
            </p:nvSpPr>
            <p:spPr bwMode="auto">
              <a:xfrm>
                <a:off x="912" y="2688"/>
                <a:ext cx="301" cy="48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marR="0" defTabSz="914400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400" b="1" i="1" kern="1200" cap="none" spc="0" normalizeH="0" baseline="0" noProof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ea typeface="+mn-ea"/>
                    <a:cs typeface="+mn-cs"/>
                  </a:rPr>
                  <a:t>b</a:t>
                </a:r>
                <a:endParaRPr kumimoji="0" lang="ru-RU" sz="4400" b="1" i="1" kern="1200" cap="none" spc="0" normalizeH="0" baseline="0" noProof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" name="Group 18"/>
          <p:cNvGrpSpPr/>
          <p:nvPr/>
        </p:nvGrpSpPr>
        <p:grpSpPr>
          <a:xfrm>
            <a:off x="3263900" y="6019800"/>
            <a:ext cx="1295400" cy="762000"/>
            <a:chOff x="4032" y="1056"/>
            <a:chExt cx="816" cy="480"/>
          </a:xfrm>
        </p:grpSpPr>
        <p:grpSp>
          <p:nvGrpSpPr>
            <p:cNvPr id="160805" name="Group 19"/>
            <p:cNvGrpSpPr/>
            <p:nvPr/>
          </p:nvGrpSpPr>
          <p:grpSpPr>
            <a:xfrm>
              <a:off x="4320" y="1296"/>
              <a:ext cx="136" cy="97"/>
              <a:chOff x="3744" y="1584"/>
              <a:chExt cx="136" cy="97"/>
            </a:xfrm>
          </p:grpSpPr>
          <p:sp>
            <p:nvSpPr>
              <p:cNvPr id="160807" name="Freeform 20"/>
              <p:cNvSpPr/>
              <p:nvPr/>
            </p:nvSpPr>
            <p:spPr>
              <a:xfrm>
                <a:off x="3744" y="1680"/>
                <a:ext cx="13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" y="0"/>
                  </a:cxn>
                </a:cxnLst>
                <a:pathLst>
                  <a:path w="136" h="1">
                    <a:moveTo>
                      <a:pt x="0" y="0"/>
                    </a:moveTo>
                    <a:lnTo>
                      <a:pt x="136" y="0"/>
                    </a:lnTo>
                  </a:path>
                </a:pathLst>
              </a:custGeom>
              <a:noFill/>
              <a:ln w="3810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60808" name="Oval 21"/>
              <p:cNvSpPr/>
              <p:nvPr/>
            </p:nvSpPr>
            <p:spPr>
              <a:xfrm>
                <a:off x="3792" y="158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91862" name="Text Box 22"/>
            <p:cNvSpPr txBox="1">
              <a:spLocks noChangeArrowheads="1"/>
            </p:cNvSpPr>
            <p:nvPr/>
          </p:nvSpPr>
          <p:spPr bwMode="auto">
            <a:xfrm>
              <a:off x="4032" y="1056"/>
              <a:ext cx="816" cy="48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1" kern="1200" cap="none" spc="0" normalizeH="0" baseline="0" noProof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+mn-cs"/>
                </a:rPr>
                <a:t>a</a:t>
              </a:r>
              <a:r>
                <a:rPr kumimoji="0" lang="ru-RU" sz="4400" b="1" i="1" kern="1200" cap="none" spc="0" normalizeH="0" baseline="0" noProof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+mn-cs"/>
                </a:rPr>
                <a:t>   </a:t>
              </a:r>
              <a:r>
                <a:rPr kumimoji="0" lang="en-US" sz="4400" b="1" i="1" kern="1200" cap="none" spc="0" normalizeH="0" baseline="0" noProof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+mn-cs"/>
                </a:rPr>
                <a:t>b</a:t>
              </a:r>
              <a:endParaRPr kumimoji="0" lang="ru-RU" sz="4400" b="1" i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91863" name="Text Box 23"/>
          <p:cNvSpPr txBox="1">
            <a:spLocks noChangeArrowheads="1"/>
          </p:cNvSpPr>
          <p:nvPr/>
        </p:nvSpPr>
        <p:spPr bwMode="auto">
          <a:xfrm>
            <a:off x="609600" y="152400"/>
            <a:ext cx="7696200" cy="10772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1" i="1" kern="1200" cap="none" spc="0" normalizeH="0" baseline="0" noProof="0" dirty="0"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Три случая взаимного расположения прямых в пространстве</a:t>
            </a:r>
            <a:endParaRPr kumimoji="0" lang="ru-RU" sz="3200" b="1" i="1" kern="1200" cap="none" spc="0" normalizeH="0" baseline="0" noProof="0" dirty="0"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60775" name="Group 45"/>
          <p:cNvGrpSpPr/>
          <p:nvPr/>
        </p:nvGrpSpPr>
        <p:grpSpPr>
          <a:xfrm>
            <a:off x="1447800" y="1752600"/>
            <a:ext cx="2133600" cy="990600"/>
            <a:chOff x="768" y="1104"/>
            <a:chExt cx="1344" cy="624"/>
          </a:xfrm>
        </p:grpSpPr>
        <p:sp>
          <p:nvSpPr>
            <p:cNvPr id="160803" name="Freeform 24"/>
            <p:cNvSpPr/>
            <p:nvPr/>
          </p:nvSpPr>
          <p:spPr>
            <a:xfrm>
              <a:off x="768" y="1104"/>
              <a:ext cx="1312" cy="6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2" y="624"/>
                </a:cxn>
              </a:cxnLst>
              <a:pathLst>
                <a:path w="1744" h="768">
                  <a:moveTo>
                    <a:pt x="0" y="0"/>
                  </a:moveTo>
                  <a:lnTo>
                    <a:pt x="1744" y="768"/>
                  </a:lnTo>
                </a:path>
              </a:pathLst>
            </a:custGeom>
            <a:noFill/>
            <a:ln w="2857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91866" name="Text Box 26"/>
            <p:cNvSpPr txBox="1">
              <a:spLocks noChangeArrowheads="1"/>
            </p:cNvSpPr>
            <p:nvPr/>
          </p:nvSpPr>
          <p:spPr bwMode="auto">
            <a:xfrm>
              <a:off x="1776" y="1200"/>
              <a:ext cx="336" cy="48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1" kern="1200" cap="none" spc="0" normalizeH="0" baseline="0" noProof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+mn-cs"/>
                </a:rPr>
                <a:t>n</a:t>
              </a:r>
              <a:endParaRPr kumimoji="0" lang="ru-RU" sz="4400" b="1" i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60776" name="Group 44"/>
          <p:cNvGrpSpPr/>
          <p:nvPr/>
        </p:nvGrpSpPr>
        <p:grpSpPr>
          <a:xfrm>
            <a:off x="609600" y="1600200"/>
            <a:ext cx="2895600" cy="1066800"/>
            <a:chOff x="240" y="1008"/>
            <a:chExt cx="1824" cy="672"/>
          </a:xfrm>
        </p:grpSpPr>
        <p:sp>
          <p:nvSpPr>
            <p:cNvPr id="160801" name="Freeform 25"/>
            <p:cNvSpPr/>
            <p:nvPr/>
          </p:nvSpPr>
          <p:spPr>
            <a:xfrm flipV="1">
              <a:off x="240" y="1008"/>
              <a:ext cx="1824" cy="6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24" y="672"/>
                </a:cxn>
              </a:cxnLst>
              <a:pathLst>
                <a:path w="1744" h="768">
                  <a:moveTo>
                    <a:pt x="0" y="0"/>
                  </a:moveTo>
                  <a:lnTo>
                    <a:pt x="1744" y="768"/>
                  </a:lnTo>
                </a:path>
              </a:pathLst>
            </a:custGeom>
            <a:noFill/>
            <a:ln w="28575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91867" name="Text Box 27"/>
            <p:cNvSpPr txBox="1">
              <a:spLocks noChangeArrowheads="1"/>
            </p:cNvSpPr>
            <p:nvPr/>
          </p:nvSpPr>
          <p:spPr bwMode="auto">
            <a:xfrm>
              <a:off x="240" y="1152"/>
              <a:ext cx="336" cy="48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1" kern="1200" cap="none" spc="0" normalizeH="0" baseline="0" noProof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+mn-cs"/>
                </a:rPr>
                <a:t>m</a:t>
              </a:r>
              <a:endParaRPr kumimoji="0" lang="ru-RU" sz="4400" b="1" i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60777" name="Group 46"/>
          <p:cNvGrpSpPr/>
          <p:nvPr/>
        </p:nvGrpSpPr>
        <p:grpSpPr>
          <a:xfrm>
            <a:off x="5029200" y="1447800"/>
            <a:ext cx="2667000" cy="838200"/>
            <a:chOff x="3024" y="912"/>
            <a:chExt cx="1680" cy="528"/>
          </a:xfrm>
        </p:grpSpPr>
        <p:sp>
          <p:nvSpPr>
            <p:cNvPr id="160799" name="Freeform 28"/>
            <p:cNvSpPr/>
            <p:nvPr/>
          </p:nvSpPr>
          <p:spPr>
            <a:xfrm flipV="1">
              <a:off x="3024" y="960"/>
              <a:ext cx="1680" cy="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0" y="480"/>
                </a:cxn>
              </a:cxnLst>
              <a:pathLst>
                <a:path w="1744" h="768">
                  <a:moveTo>
                    <a:pt x="0" y="0"/>
                  </a:moveTo>
                  <a:lnTo>
                    <a:pt x="1744" y="768"/>
                  </a:lnTo>
                </a:path>
              </a:pathLst>
            </a:custGeom>
            <a:noFill/>
            <a:ln w="28575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91879" name="Text Box 39"/>
            <p:cNvSpPr txBox="1">
              <a:spLocks noChangeArrowheads="1"/>
            </p:cNvSpPr>
            <p:nvPr/>
          </p:nvSpPr>
          <p:spPr bwMode="auto">
            <a:xfrm>
              <a:off x="3264" y="912"/>
              <a:ext cx="336" cy="48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1" kern="1200" cap="none" spc="0" normalizeH="0" baseline="0" noProof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+mn-cs"/>
                </a:rPr>
                <a:t>l</a:t>
              </a:r>
              <a:endParaRPr kumimoji="0" lang="ru-RU" sz="4400" b="1" i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60778" name="Group 47"/>
          <p:cNvGrpSpPr/>
          <p:nvPr/>
        </p:nvGrpSpPr>
        <p:grpSpPr>
          <a:xfrm>
            <a:off x="5715000" y="1219200"/>
            <a:ext cx="2667000" cy="1371600"/>
            <a:chOff x="3456" y="768"/>
            <a:chExt cx="1680" cy="864"/>
          </a:xfrm>
        </p:grpSpPr>
        <p:sp>
          <p:nvSpPr>
            <p:cNvPr id="160797" name="Freeform 38"/>
            <p:cNvSpPr/>
            <p:nvPr/>
          </p:nvSpPr>
          <p:spPr>
            <a:xfrm flipV="1">
              <a:off x="3456" y="1152"/>
              <a:ext cx="1680" cy="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0" y="480"/>
                </a:cxn>
              </a:cxnLst>
              <a:pathLst>
                <a:path w="1744" h="768">
                  <a:moveTo>
                    <a:pt x="0" y="0"/>
                  </a:moveTo>
                  <a:lnTo>
                    <a:pt x="1744" y="768"/>
                  </a:lnTo>
                </a:path>
              </a:pathLst>
            </a:custGeom>
            <a:noFill/>
            <a:ln w="2857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91880" name="Text Box 40"/>
            <p:cNvSpPr txBox="1">
              <a:spLocks noChangeArrowheads="1"/>
            </p:cNvSpPr>
            <p:nvPr/>
          </p:nvSpPr>
          <p:spPr bwMode="auto">
            <a:xfrm>
              <a:off x="4800" y="768"/>
              <a:ext cx="336" cy="48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1" kern="1200" cap="none" spc="0" normalizeH="0" baseline="0" noProof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  <a:endParaRPr kumimoji="0" lang="ru-RU" sz="4400" b="1" i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3" name="Group 58"/>
          <p:cNvGrpSpPr/>
          <p:nvPr/>
        </p:nvGrpSpPr>
        <p:grpSpPr>
          <a:xfrm>
            <a:off x="1219200" y="2819400"/>
            <a:ext cx="1219200" cy="762000"/>
            <a:chOff x="4080" y="2160"/>
            <a:chExt cx="768" cy="480"/>
          </a:xfrm>
        </p:grpSpPr>
        <p:sp>
          <p:nvSpPr>
            <p:cNvPr id="291849" name="Text Box 9"/>
            <p:cNvSpPr txBox="1">
              <a:spLocks noChangeArrowheads="1"/>
            </p:cNvSpPr>
            <p:nvPr/>
          </p:nvSpPr>
          <p:spPr bwMode="auto">
            <a:xfrm>
              <a:off x="4080" y="2160"/>
              <a:ext cx="301" cy="48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1" kern="1200" cap="none" spc="0" normalizeH="0" baseline="0" noProof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+mn-cs"/>
                </a:rPr>
                <a:t>n</a:t>
              </a:r>
              <a:endParaRPr kumimoji="0" lang="ru-RU" sz="4400" b="1" i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60795" name="Freeform 48"/>
            <p:cNvSpPr/>
            <p:nvPr/>
          </p:nvSpPr>
          <p:spPr>
            <a:xfrm>
              <a:off x="4416" y="2352"/>
              <a:ext cx="96" cy="192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16" y="38"/>
                </a:cxn>
                <a:cxn ang="0">
                  <a:pos x="45" y="0"/>
                </a:cxn>
                <a:cxn ang="0">
                  <a:pos x="76" y="38"/>
                </a:cxn>
                <a:cxn ang="0">
                  <a:pos x="96" y="186"/>
                </a:cxn>
              </a:cxnLst>
              <a:pathLst>
                <a:path w="102" h="240">
                  <a:moveTo>
                    <a:pt x="0" y="240"/>
                  </a:moveTo>
                  <a:cubicBezTo>
                    <a:pt x="3" y="208"/>
                    <a:pt x="9" y="88"/>
                    <a:pt x="17" y="48"/>
                  </a:cubicBezTo>
                  <a:cubicBezTo>
                    <a:pt x="25" y="8"/>
                    <a:pt x="37" y="0"/>
                    <a:pt x="48" y="0"/>
                  </a:cubicBezTo>
                  <a:cubicBezTo>
                    <a:pt x="59" y="0"/>
                    <a:pt x="72" y="9"/>
                    <a:pt x="81" y="48"/>
                  </a:cubicBezTo>
                  <a:cubicBezTo>
                    <a:pt x="90" y="87"/>
                    <a:pt x="98" y="195"/>
                    <a:pt x="102" y="233"/>
                  </a:cubicBezTo>
                </a:path>
              </a:pathLst>
            </a:custGeom>
            <a:noFill/>
            <a:ln w="38100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91889" name="Text Box 49"/>
            <p:cNvSpPr txBox="1">
              <a:spLocks noChangeArrowheads="1"/>
            </p:cNvSpPr>
            <p:nvPr/>
          </p:nvSpPr>
          <p:spPr bwMode="auto">
            <a:xfrm>
              <a:off x="4547" y="2160"/>
              <a:ext cx="301" cy="48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1" kern="1200" cap="none" spc="0" normalizeH="0" baseline="0" noProof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+mn-cs"/>
                </a:rPr>
                <a:t>m</a:t>
              </a:r>
              <a:endParaRPr kumimoji="0" lang="ru-RU" sz="4400" b="1" i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 59"/>
          <p:cNvGrpSpPr/>
          <p:nvPr/>
        </p:nvGrpSpPr>
        <p:grpSpPr>
          <a:xfrm>
            <a:off x="6096000" y="2590800"/>
            <a:ext cx="1193800" cy="800100"/>
            <a:chOff x="4096" y="2688"/>
            <a:chExt cx="752" cy="504"/>
          </a:xfrm>
        </p:grpSpPr>
        <p:sp>
          <p:nvSpPr>
            <p:cNvPr id="291892" name="Text Box 52"/>
            <p:cNvSpPr txBox="1">
              <a:spLocks noChangeArrowheads="1"/>
            </p:cNvSpPr>
            <p:nvPr/>
          </p:nvSpPr>
          <p:spPr bwMode="auto">
            <a:xfrm>
              <a:off x="4096" y="2712"/>
              <a:ext cx="301" cy="48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1" kern="1200" cap="none" spc="0" normalizeH="0" baseline="0" noProof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+mn-cs"/>
                </a:rPr>
                <a:t>l</a:t>
              </a:r>
              <a:endParaRPr kumimoji="0" lang="ru-RU" sz="4400" b="1" i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91894" name="Text Box 54"/>
            <p:cNvSpPr txBox="1">
              <a:spLocks noChangeArrowheads="1"/>
            </p:cNvSpPr>
            <p:nvPr/>
          </p:nvSpPr>
          <p:spPr bwMode="auto">
            <a:xfrm>
              <a:off x="4547" y="2688"/>
              <a:ext cx="301" cy="48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1" kern="1200" cap="none" spc="0" normalizeH="0" baseline="0" noProof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  <a:endParaRPr kumimoji="0" lang="ru-RU" sz="4400" b="1" i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91896" name="Text Box 56"/>
            <p:cNvSpPr txBox="1">
              <a:spLocks noChangeArrowheads="1"/>
            </p:cNvSpPr>
            <p:nvPr/>
          </p:nvSpPr>
          <p:spPr bwMode="auto">
            <a:xfrm>
              <a:off x="4304" y="2736"/>
              <a:ext cx="294" cy="44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kern="1200" cap="none" spc="0" normalizeH="0" baseline="0" noProof="0">
                  <a:solidFill>
                    <a:srgbClr val="1F497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/>
                  <a:ea typeface="+mn-ea"/>
                  <a:cs typeface="+mn-cs"/>
                </a:rPr>
                <a:t>II</a:t>
              </a:r>
              <a:endParaRPr kumimoji="0" lang="ru-RU" sz="4000" kern="1200" cap="none" spc="0" normalizeH="0" baseline="0" noProof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oup 63"/>
          <p:cNvGrpSpPr/>
          <p:nvPr/>
        </p:nvGrpSpPr>
        <p:grpSpPr>
          <a:xfrm>
            <a:off x="4413250" y="3505200"/>
            <a:ext cx="603250" cy="2940050"/>
            <a:chOff x="1828" y="2112"/>
            <a:chExt cx="380" cy="1852"/>
          </a:xfrm>
        </p:grpSpPr>
        <p:grpSp>
          <p:nvGrpSpPr>
            <p:cNvPr id="160785" name="Group 42"/>
            <p:cNvGrpSpPr/>
            <p:nvPr/>
          </p:nvGrpSpPr>
          <p:grpSpPr>
            <a:xfrm>
              <a:off x="1828" y="2248"/>
              <a:ext cx="270" cy="1716"/>
              <a:chOff x="1828" y="2248"/>
              <a:chExt cx="270" cy="1716"/>
            </a:xfrm>
          </p:grpSpPr>
          <p:sp>
            <p:nvSpPr>
              <p:cNvPr id="160787" name="Freeform 12"/>
              <p:cNvSpPr/>
              <p:nvPr/>
            </p:nvSpPr>
            <p:spPr>
              <a:xfrm>
                <a:off x="1994" y="3306"/>
                <a:ext cx="38" cy="2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" y="244"/>
                  </a:cxn>
                </a:cxnLst>
                <a:pathLst>
                  <a:path w="38" h="244">
                    <a:moveTo>
                      <a:pt x="0" y="0"/>
                    </a:moveTo>
                    <a:lnTo>
                      <a:pt x="38" y="244"/>
                    </a:lnTo>
                  </a:path>
                </a:pathLst>
              </a:custGeom>
              <a:noFill/>
              <a:ln w="28575" cap="flat" cmpd="sng">
                <a:solidFill>
                  <a:srgbClr val="0000FF">
                    <a:alpha val="100000"/>
                  </a:srgb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60788" name="Freeform 14"/>
              <p:cNvSpPr/>
              <p:nvPr/>
            </p:nvSpPr>
            <p:spPr>
              <a:xfrm>
                <a:off x="1828" y="2248"/>
                <a:ext cx="158" cy="10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8" y="1012"/>
                  </a:cxn>
                </a:cxnLst>
                <a:pathLst>
                  <a:path w="158" h="1012">
                    <a:moveTo>
                      <a:pt x="0" y="0"/>
                    </a:moveTo>
                    <a:lnTo>
                      <a:pt x="158" y="1012"/>
                    </a:lnTo>
                  </a:path>
                </a:pathLst>
              </a:custGeom>
              <a:noFill/>
              <a:ln w="28575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60789" name="Oval 15"/>
              <p:cNvSpPr/>
              <p:nvPr/>
            </p:nvSpPr>
            <p:spPr>
              <a:xfrm>
                <a:off x="1934" y="3216"/>
                <a:ext cx="96" cy="96"/>
              </a:xfrm>
              <a:prstGeom prst="ellipse">
                <a:avLst/>
              </a:prstGeom>
              <a:solidFill>
                <a:srgbClr val="00CCFF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0790" name="Freeform 16"/>
              <p:cNvSpPr/>
              <p:nvPr/>
            </p:nvSpPr>
            <p:spPr>
              <a:xfrm>
                <a:off x="2040" y="3588"/>
                <a:ext cx="58" cy="3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376"/>
                  </a:cxn>
                </a:cxnLst>
                <a:pathLst>
                  <a:path w="58" h="376">
                    <a:moveTo>
                      <a:pt x="0" y="0"/>
                    </a:moveTo>
                    <a:lnTo>
                      <a:pt x="58" y="376"/>
                    </a:lnTo>
                  </a:path>
                </a:pathLst>
              </a:custGeom>
              <a:noFill/>
              <a:ln w="28575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ru-RU" altLang="en-US"/>
              </a:p>
            </p:txBody>
          </p:sp>
        </p:grpSp>
        <p:sp>
          <p:nvSpPr>
            <p:cNvPr id="291902" name="Text Box 62"/>
            <p:cNvSpPr txBox="1">
              <a:spLocks noChangeArrowheads="1"/>
            </p:cNvSpPr>
            <p:nvPr/>
          </p:nvSpPr>
          <p:spPr bwMode="auto">
            <a:xfrm>
              <a:off x="1872" y="2112"/>
              <a:ext cx="336" cy="48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1" kern="1200" cap="none" spc="0" normalizeH="0" baseline="0" noProof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+mn-cs"/>
                </a:rPr>
                <a:t>a</a:t>
              </a:r>
              <a:endParaRPr kumimoji="0" lang="ru-RU" sz="4400" b="1" i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60782" name="Дата 50"/>
          <p:cNvSpPr txBox="1">
            <a:spLocks noGrp="1"/>
          </p:cNvSpPr>
          <p:nvPr>
            <p:ph type="dt" sz="half" idx="2"/>
          </p:nvPr>
        </p:nvSpPr>
        <p:spPr>
          <a:noFill/>
          <a:ln>
            <a:noFill/>
          </a:ln>
        </p:spPr>
        <p:txBody>
          <a:bodyPr anchor="ctr" anchorCtr="0"/>
          <a:p>
            <a:pPr marL="0" indent="0" eaLnBrk="1" hangingPunct="1">
              <a:buFontTx/>
              <a:buNone/>
            </a:pPr>
            <a:r>
              <a:rPr lang="ru-RU" altLang="ru-RU" sz="1200" kern="1200" dirty="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rPr>
              <a:t>19.10.2011</a:t>
            </a:r>
            <a:endParaRPr lang="ru-RU" altLang="ru-RU" sz="1200" kern="1200" dirty="0">
              <a:solidFill>
                <a:srgbClr val="898989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0783" name="Номер слайда 51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p>
            <a:pPr marL="0" indent="0" algn="r" eaLnBrk="1" hangingPunct="1">
              <a:spcBef>
                <a:spcPct val="0"/>
              </a:spcBef>
              <a:buFontTx/>
              <a:buNone/>
            </a:pPr>
            <a:fld id="{9A0DB2DC-4C9A-4742-B13C-FB6460FD3503}" type="slidenum">
              <a:rPr lang="ru-RU" altLang="ru-RU" sz="1200" dirty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ru-RU" altLang="ru-RU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60784" name="Нижний колонтитул 52"/>
          <p:cNvSpPr txBox="1">
            <a:spLocks noGrp="1"/>
          </p:cNvSpPr>
          <p:nvPr>
            <p:ph type="ftr" sz="quarter" idx="3"/>
          </p:nvPr>
        </p:nvSpPr>
        <p:spPr>
          <a:noFill/>
          <a:ln>
            <a:noFill/>
          </a:ln>
        </p:spPr>
        <p:txBody>
          <a:bodyPr anchor="ctr" anchorCtr="0"/>
          <a:p>
            <a:pPr marL="0" indent="0" algn="ctr" eaLnBrk="1" hangingPunct="1">
              <a:buFontTx/>
              <a:buNone/>
            </a:pPr>
            <a:r>
              <a:rPr lang="en-US" altLang="ru-RU" sz="1200" kern="1200" dirty="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rPr>
              <a:t>www.konspekturoka.ru</a:t>
            </a:r>
            <a:endParaRPr lang="ru-RU" altLang="ru-RU" sz="1200" kern="1200" dirty="0">
              <a:solidFill>
                <a:srgbClr val="898989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,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,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,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1794" name="Group 2"/>
          <p:cNvGrpSpPr/>
          <p:nvPr/>
        </p:nvGrpSpPr>
        <p:grpSpPr>
          <a:xfrm>
            <a:off x="228600" y="2209800"/>
            <a:ext cx="5257800" cy="1905000"/>
            <a:chOff x="336" y="2024"/>
            <a:chExt cx="4280" cy="1152"/>
          </a:xfrm>
        </p:grpSpPr>
        <p:sp>
          <p:nvSpPr>
            <p:cNvPr id="161821" name="Freeform 3"/>
            <p:cNvSpPr/>
            <p:nvPr/>
          </p:nvSpPr>
          <p:spPr>
            <a:xfrm>
              <a:off x="336" y="2040"/>
              <a:ext cx="4280" cy="1136"/>
            </a:xfrm>
            <a:custGeom>
              <a:avLst/>
              <a:gdLst/>
              <a:ahLst/>
              <a:cxnLst>
                <a:cxn ang="0">
                  <a:pos x="0" y="1088"/>
                </a:cxn>
                <a:cxn ang="0">
                  <a:pos x="904" y="80"/>
                </a:cxn>
                <a:cxn ang="0">
                  <a:pos x="4280" y="0"/>
                </a:cxn>
                <a:cxn ang="0">
                  <a:pos x="3432" y="1088"/>
                </a:cxn>
                <a:cxn ang="0">
                  <a:pos x="6" y="1091"/>
                </a:cxn>
                <a:cxn ang="0">
                  <a:pos x="6" y="1123"/>
                </a:cxn>
                <a:cxn ang="0">
                  <a:pos x="3448" y="1120"/>
                </a:cxn>
                <a:cxn ang="0">
                  <a:pos x="3448" y="1136"/>
                </a:cxn>
                <a:cxn ang="0">
                  <a:pos x="3464" y="1104"/>
                </a:cxn>
                <a:cxn ang="0">
                  <a:pos x="3448" y="1104"/>
                </a:cxn>
                <a:cxn ang="0">
                  <a:pos x="4264" y="48"/>
                </a:cxn>
                <a:cxn ang="0">
                  <a:pos x="4264" y="48"/>
                </a:cxn>
                <a:cxn ang="0">
                  <a:pos x="3448" y="1088"/>
                </a:cxn>
                <a:cxn ang="0">
                  <a:pos x="6" y="1091"/>
                </a:cxn>
              </a:cxnLst>
              <a:pathLst>
                <a:path w="4280" h="1136">
                  <a:moveTo>
                    <a:pt x="0" y="1088"/>
                  </a:moveTo>
                  <a:lnTo>
                    <a:pt x="904" y="80"/>
                  </a:lnTo>
                  <a:lnTo>
                    <a:pt x="4280" y="0"/>
                  </a:lnTo>
                  <a:lnTo>
                    <a:pt x="3432" y="1088"/>
                  </a:lnTo>
                  <a:lnTo>
                    <a:pt x="6" y="1091"/>
                  </a:lnTo>
                  <a:lnTo>
                    <a:pt x="6" y="1123"/>
                  </a:lnTo>
                  <a:lnTo>
                    <a:pt x="3448" y="1120"/>
                  </a:lnTo>
                  <a:lnTo>
                    <a:pt x="3448" y="1136"/>
                  </a:lnTo>
                  <a:lnTo>
                    <a:pt x="3464" y="1104"/>
                  </a:lnTo>
                  <a:lnTo>
                    <a:pt x="3448" y="1104"/>
                  </a:lnTo>
                  <a:lnTo>
                    <a:pt x="4264" y="48"/>
                  </a:lnTo>
                  <a:lnTo>
                    <a:pt x="3448" y="1088"/>
                  </a:lnTo>
                  <a:lnTo>
                    <a:pt x="6" y="1091"/>
                  </a:lnTo>
                </a:path>
              </a:pathLst>
            </a:custGeom>
            <a:gradFill rotWithShape="1">
              <a:gsLst>
                <a:gs pos="0">
                  <a:schemeClr val="bg1">
                    <a:alpha val="100000"/>
                  </a:schemeClr>
                </a:gs>
                <a:gs pos="100000">
                  <a:srgbClr val="FFFF00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61822" name="Freeform 4"/>
            <p:cNvSpPr/>
            <p:nvPr/>
          </p:nvSpPr>
          <p:spPr>
            <a:xfrm>
              <a:off x="3768" y="2024"/>
              <a:ext cx="848" cy="1138"/>
            </a:xfrm>
            <a:custGeom>
              <a:avLst/>
              <a:gdLst/>
              <a:ahLst/>
              <a:cxnLst>
                <a:cxn ang="0">
                  <a:pos x="848" y="0"/>
                </a:cxn>
                <a:cxn ang="0">
                  <a:pos x="848" y="64"/>
                </a:cxn>
                <a:cxn ang="0">
                  <a:pos x="12" y="1138"/>
                </a:cxn>
                <a:cxn ang="0">
                  <a:pos x="0" y="1090"/>
                </a:cxn>
                <a:cxn ang="0">
                  <a:pos x="848" y="0"/>
                </a:cxn>
              </a:cxnLst>
              <a:pathLst>
                <a:path w="848" h="1138">
                  <a:moveTo>
                    <a:pt x="848" y="0"/>
                  </a:moveTo>
                  <a:lnTo>
                    <a:pt x="848" y="64"/>
                  </a:lnTo>
                  <a:lnTo>
                    <a:pt x="12" y="1138"/>
                  </a:lnTo>
                  <a:lnTo>
                    <a:pt x="0" y="1090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rgbClr val="FF99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61823" name="Freeform 5"/>
            <p:cNvSpPr/>
            <p:nvPr/>
          </p:nvSpPr>
          <p:spPr>
            <a:xfrm>
              <a:off x="336" y="3109"/>
              <a:ext cx="3444" cy="59"/>
            </a:xfrm>
            <a:custGeom>
              <a:avLst/>
              <a:gdLst/>
              <a:ahLst/>
              <a:cxnLst>
                <a:cxn ang="0">
                  <a:pos x="6" y="22"/>
                </a:cxn>
                <a:cxn ang="0">
                  <a:pos x="3432" y="5"/>
                </a:cxn>
                <a:cxn ang="0">
                  <a:pos x="3444" y="53"/>
                </a:cxn>
                <a:cxn ang="0">
                  <a:pos x="0" y="59"/>
                </a:cxn>
                <a:cxn ang="0">
                  <a:pos x="6" y="22"/>
                </a:cxn>
              </a:cxnLst>
              <a:pathLst>
                <a:path w="3444" h="59">
                  <a:moveTo>
                    <a:pt x="6" y="22"/>
                  </a:moveTo>
                  <a:cubicBezTo>
                    <a:pt x="2207" y="27"/>
                    <a:pt x="2859" y="0"/>
                    <a:pt x="3432" y="5"/>
                  </a:cubicBezTo>
                  <a:lnTo>
                    <a:pt x="3444" y="53"/>
                  </a:lnTo>
                  <a:lnTo>
                    <a:pt x="0" y="59"/>
                  </a:lnTo>
                  <a:lnTo>
                    <a:pt x="6" y="22"/>
                  </a:lnTo>
                  <a:close/>
                </a:path>
              </a:pathLst>
            </a:custGeom>
            <a:solidFill>
              <a:srgbClr val="FF99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</p:grpSp>
      <p:sp>
        <p:nvSpPr>
          <p:cNvPr id="238598" name="Freeform 6"/>
          <p:cNvSpPr/>
          <p:nvPr/>
        </p:nvSpPr>
        <p:spPr>
          <a:xfrm>
            <a:off x="1460500" y="1714500"/>
            <a:ext cx="622300" cy="1714500"/>
          </a:xfrm>
          <a:custGeom>
            <a:avLst/>
            <a:gdLst/>
            <a:ahLst/>
            <a:cxnLst>
              <a:cxn ang="0">
                <a:pos x="622300" y="0"/>
              </a:cxn>
              <a:cxn ang="0">
                <a:pos x="0" y="1714500"/>
              </a:cxn>
            </a:cxnLst>
            <a:pathLst>
              <a:path w="392" h="1080">
                <a:moveTo>
                  <a:pt x="392" y="0"/>
                </a:moveTo>
                <a:lnTo>
                  <a:pt x="0" y="1080"/>
                </a:lnTo>
              </a:path>
            </a:pathLst>
          </a:custGeom>
          <a:noFill/>
          <a:ln w="28575" cap="flat" cmpd="sng">
            <a:solidFill>
              <a:srgbClr val="0000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grpSp>
        <p:nvGrpSpPr>
          <p:cNvPr id="3" name="Group 41"/>
          <p:cNvGrpSpPr/>
          <p:nvPr/>
        </p:nvGrpSpPr>
        <p:grpSpPr>
          <a:xfrm>
            <a:off x="2247900" y="1997075"/>
            <a:ext cx="2768600" cy="1698625"/>
            <a:chOff x="1416" y="1258"/>
            <a:chExt cx="1744" cy="1070"/>
          </a:xfrm>
        </p:grpSpPr>
        <p:sp>
          <p:nvSpPr>
            <p:cNvPr id="238599" name="Text Box 7"/>
            <p:cNvSpPr txBox="1">
              <a:spLocks noChangeArrowheads="1"/>
            </p:cNvSpPr>
            <p:nvPr/>
          </p:nvSpPr>
          <p:spPr bwMode="auto">
            <a:xfrm>
              <a:off x="2816" y="1258"/>
              <a:ext cx="301" cy="48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1" kern="1200" cap="none" spc="0" normalizeH="0" baseline="0" noProof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+mn-cs"/>
                </a:rPr>
                <a:t>a</a:t>
              </a:r>
              <a:endParaRPr kumimoji="0" lang="ru-RU" sz="4400" b="1" i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61820" name="Freeform 9"/>
            <p:cNvSpPr/>
            <p:nvPr/>
          </p:nvSpPr>
          <p:spPr>
            <a:xfrm>
              <a:off x="1416" y="1672"/>
              <a:ext cx="1744" cy="656"/>
            </a:xfrm>
            <a:custGeom>
              <a:avLst/>
              <a:gdLst/>
              <a:ahLst/>
              <a:cxnLst>
                <a:cxn ang="0">
                  <a:pos x="1744" y="0"/>
                </a:cxn>
                <a:cxn ang="0">
                  <a:pos x="0" y="656"/>
                </a:cxn>
              </a:cxnLst>
              <a:pathLst>
                <a:path w="1744" h="656">
                  <a:moveTo>
                    <a:pt x="1744" y="0"/>
                  </a:moveTo>
                  <a:lnTo>
                    <a:pt x="0" y="656"/>
                  </a:lnTo>
                </a:path>
              </a:pathLst>
            </a:custGeom>
            <a:noFill/>
            <a:ln w="28575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</p:grpSp>
      <p:grpSp>
        <p:nvGrpSpPr>
          <p:cNvPr id="4" name="Group 42"/>
          <p:cNvGrpSpPr/>
          <p:nvPr/>
        </p:nvGrpSpPr>
        <p:grpSpPr>
          <a:xfrm>
            <a:off x="1219200" y="990600"/>
            <a:ext cx="4419600" cy="701675"/>
            <a:chOff x="768" y="624"/>
            <a:chExt cx="2784" cy="442"/>
          </a:xfrm>
        </p:grpSpPr>
        <p:sp>
          <p:nvSpPr>
            <p:cNvPr id="161817" name="Freeform 10"/>
            <p:cNvSpPr/>
            <p:nvPr/>
          </p:nvSpPr>
          <p:spPr>
            <a:xfrm>
              <a:off x="768" y="778"/>
              <a:ext cx="2784" cy="240"/>
            </a:xfrm>
            <a:custGeom>
              <a:avLst/>
              <a:gdLst/>
              <a:ahLst/>
              <a:cxnLst>
                <a:cxn ang="0">
                  <a:pos x="2784" y="0"/>
                </a:cxn>
                <a:cxn ang="0">
                  <a:pos x="0" y="240"/>
                </a:cxn>
              </a:cxnLst>
              <a:pathLst>
                <a:path w="160" h="896">
                  <a:moveTo>
                    <a:pt x="160" y="0"/>
                  </a:moveTo>
                  <a:lnTo>
                    <a:pt x="0" y="896"/>
                  </a:lnTo>
                </a:path>
              </a:pathLst>
            </a:custGeom>
            <a:noFill/>
            <a:ln w="28575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38603" name="Text Box 11"/>
            <p:cNvSpPr txBox="1">
              <a:spLocks noChangeArrowheads="1"/>
            </p:cNvSpPr>
            <p:nvPr/>
          </p:nvSpPr>
          <p:spPr bwMode="auto">
            <a:xfrm>
              <a:off x="1008" y="624"/>
              <a:ext cx="301" cy="44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sz="4000" b="1" i="1" kern="1200" cap="none" spc="0" normalizeH="0" baseline="0" noProof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+mn-cs"/>
                </a:rPr>
                <a:t>с</a:t>
              </a:r>
              <a:endParaRPr kumimoji="0" lang="ru-RU" sz="4000" b="1" i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38604" name="Text Box 12"/>
          <p:cNvSpPr txBox="1">
            <a:spLocks noChangeArrowheads="1"/>
          </p:cNvSpPr>
          <p:nvPr/>
        </p:nvSpPr>
        <p:spPr bwMode="auto">
          <a:xfrm>
            <a:off x="0" y="152400"/>
            <a:ext cx="9144000" cy="10772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1" i="1" kern="1200" cap="none" spc="0" normalizeH="0" baseline="0" noProof="0" dirty="0"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Три случая взаимного расположения прямой и плоскости</a:t>
            </a:r>
            <a:endParaRPr kumimoji="0" lang="ru-RU" sz="3200" b="1" i="1" kern="1200" cap="none" spc="0" normalizeH="0" baseline="0" noProof="0" dirty="0"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1799" name="Picture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3673475"/>
            <a:ext cx="530225" cy="458788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61800" name="Rectangle 30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2" imgW="0" imgH="0" progId="Equation.3">
                  <p:embed/>
                </p:oleObj>
              </mc:Choice>
              <mc:Fallback>
                <p:oleObj name="" r:id="rId2" imgW="0" imgH="0" progId="Equation.3">
                  <p:embed/>
                  <p:pic>
                    <p:nvPicPr>
                      <p:cNvPr id="0" name="Изображение 3082"/>
                      <p:cNvPicPr/>
                      <p:nvPr/>
                    </p:nvPicPr>
                    <p:blipFill>
                      <a:blip/>
                      <a:stretch>
                        <a:fillRect/>
                      </a:stretch>
                    </p:blipFill>
                    <p:spPr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23" name="Object 31"/>
          <p:cNvGraphicFramePr>
            <a:graphicFrameLocks noChangeAspect="1"/>
          </p:cNvGraphicFramePr>
          <p:nvPr/>
        </p:nvGraphicFramePr>
        <p:xfrm>
          <a:off x="6096000" y="1524000"/>
          <a:ext cx="1981200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3" imgW="406400" imgH="139700" progId="Equation.3">
                  <p:embed/>
                </p:oleObj>
              </mc:Choice>
              <mc:Fallback>
                <p:oleObj name="" r:id="rId3" imgW="406400" imgH="139700" progId="Equation.3">
                  <p:embed/>
                  <p:pic>
                    <p:nvPicPr>
                      <p:cNvPr id="0" name="Изображение 308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1524000"/>
                        <a:ext cx="1981200" cy="6810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24" name="Object 32"/>
          <p:cNvGraphicFramePr>
            <a:graphicFrameLocks noChangeAspect="1"/>
          </p:cNvGraphicFramePr>
          <p:nvPr/>
        </p:nvGraphicFramePr>
        <p:xfrm>
          <a:off x="5553075" y="2486025"/>
          <a:ext cx="32194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5" imgW="660400" imgH="177800" progId="Equation.3">
                  <p:embed/>
                </p:oleObj>
              </mc:Choice>
              <mc:Fallback>
                <p:oleObj name="" r:id="rId5" imgW="660400" imgH="177800" progId="Equation.3">
                  <p:embed/>
                  <p:pic>
                    <p:nvPicPr>
                      <p:cNvPr id="0" name="Изображение 308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53075" y="2486025"/>
                        <a:ext cx="3219450" cy="866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35"/>
          <p:cNvGrpSpPr/>
          <p:nvPr/>
        </p:nvGrpSpPr>
        <p:grpSpPr>
          <a:xfrm>
            <a:off x="5715000" y="3657600"/>
            <a:ext cx="2105025" cy="914400"/>
            <a:chOff x="3561" y="2064"/>
            <a:chExt cx="1326" cy="576"/>
          </a:xfrm>
        </p:grpSpPr>
        <p:graphicFrame>
          <p:nvGraphicFramePr>
            <p:cNvPr id="161815" name="Object 33"/>
            <p:cNvGraphicFramePr>
              <a:graphicFrameLocks noChangeAspect="1"/>
            </p:cNvGraphicFramePr>
            <p:nvPr/>
          </p:nvGraphicFramePr>
          <p:xfrm>
            <a:off x="3561" y="2121"/>
            <a:ext cx="1326" cy="5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" name="" r:id="rId7" imgW="431800" imgH="165100" progId="Equation.3">
                    <p:embed/>
                  </p:oleObj>
                </mc:Choice>
                <mc:Fallback>
                  <p:oleObj name="" r:id="rId7" imgW="431800" imgH="165100" progId="Equation.3">
                    <p:embed/>
                    <p:pic>
                      <p:nvPicPr>
                        <p:cNvPr id="0" name="Изображение 3081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561" y="2121"/>
                          <a:ext cx="1326" cy="50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1816" name="Text Box 34"/>
            <p:cNvSpPr txBox="1"/>
            <p:nvPr/>
          </p:nvSpPr>
          <p:spPr>
            <a:xfrm>
              <a:off x="3984" y="2064"/>
              <a:ext cx="356" cy="57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5400" dirty="0">
                  <a:solidFill>
                    <a:srgbClr val="000000"/>
                  </a:solidFill>
                </a:rPr>
                <a:t>II</a:t>
              </a:r>
              <a:endParaRPr lang="ru-RU" altLang="ru-RU" sz="5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39"/>
          <p:cNvGrpSpPr/>
          <p:nvPr/>
        </p:nvGrpSpPr>
        <p:grpSpPr>
          <a:xfrm>
            <a:off x="228600" y="4127500"/>
            <a:ext cx="977900" cy="1816100"/>
            <a:chOff x="384" y="2600"/>
            <a:chExt cx="616" cy="1144"/>
          </a:xfrm>
        </p:grpSpPr>
        <p:sp>
          <p:nvSpPr>
            <p:cNvPr id="238600" name="Text Box 8"/>
            <p:cNvSpPr txBox="1">
              <a:spLocks noChangeArrowheads="1"/>
            </p:cNvSpPr>
            <p:nvPr/>
          </p:nvSpPr>
          <p:spPr bwMode="auto">
            <a:xfrm>
              <a:off x="384" y="3264"/>
              <a:ext cx="301" cy="48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1" kern="1200" cap="none" spc="0" normalizeH="0" baseline="0" noProof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+mn-cs"/>
                </a:rPr>
                <a:t>b</a:t>
              </a:r>
              <a:endParaRPr kumimoji="0" lang="ru-RU" sz="4400" b="1" i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61814" name="Freeform 38"/>
            <p:cNvSpPr/>
            <p:nvPr/>
          </p:nvSpPr>
          <p:spPr>
            <a:xfrm>
              <a:off x="616" y="2600"/>
              <a:ext cx="384" cy="1088"/>
            </a:xfrm>
            <a:custGeom>
              <a:avLst/>
              <a:gdLst/>
              <a:ahLst/>
              <a:cxnLst>
                <a:cxn ang="0">
                  <a:pos x="384" y="0"/>
                </a:cxn>
                <a:cxn ang="0">
                  <a:pos x="0" y="1088"/>
                </a:cxn>
              </a:cxnLst>
              <a:pathLst>
                <a:path w="384" h="1088">
                  <a:moveTo>
                    <a:pt x="384" y="0"/>
                  </a:moveTo>
                  <a:lnTo>
                    <a:pt x="0" y="1088"/>
                  </a:lnTo>
                </a:path>
              </a:pathLst>
            </a:custGeom>
            <a:noFill/>
            <a:ln w="28575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</p:grpSp>
      <p:sp>
        <p:nvSpPr>
          <p:cNvPr id="238629" name="Freeform 37"/>
          <p:cNvSpPr/>
          <p:nvPr/>
        </p:nvSpPr>
        <p:spPr>
          <a:xfrm>
            <a:off x="1219200" y="3390900"/>
            <a:ext cx="254000" cy="711200"/>
          </a:xfrm>
          <a:custGeom>
            <a:avLst/>
            <a:gdLst/>
            <a:ahLst/>
            <a:cxnLst>
              <a:cxn ang="0">
                <a:pos x="254000" y="0"/>
              </a:cxn>
              <a:cxn ang="0">
                <a:pos x="0" y="711200"/>
              </a:cxn>
            </a:cxnLst>
            <a:pathLst>
              <a:path w="160" h="448">
                <a:moveTo>
                  <a:pt x="160" y="0"/>
                </a:moveTo>
                <a:lnTo>
                  <a:pt x="0" y="448"/>
                </a:lnTo>
              </a:path>
            </a:pathLst>
          </a:custGeom>
          <a:noFill/>
          <a:ln w="28575" cap="flat" cmpd="sng">
            <a:solidFill>
              <a:srgbClr val="0000FF">
                <a:alpha val="100000"/>
              </a:srgbClr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grpSp>
        <p:nvGrpSpPr>
          <p:cNvPr id="7" name="Group 40"/>
          <p:cNvGrpSpPr/>
          <p:nvPr/>
        </p:nvGrpSpPr>
        <p:grpSpPr>
          <a:xfrm>
            <a:off x="838200" y="3200400"/>
            <a:ext cx="685800" cy="519113"/>
            <a:chOff x="768" y="2016"/>
            <a:chExt cx="432" cy="327"/>
          </a:xfrm>
        </p:grpSpPr>
        <p:sp>
          <p:nvSpPr>
            <p:cNvPr id="238609" name="Text Box 17"/>
            <p:cNvSpPr txBox="1">
              <a:spLocks noChangeArrowheads="1"/>
            </p:cNvSpPr>
            <p:nvPr/>
          </p:nvSpPr>
          <p:spPr bwMode="auto">
            <a:xfrm>
              <a:off x="768" y="2016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sz="2800" b="1" kern="1200" cap="none" spc="0" normalizeH="0" baseline="0" noProof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/>
                  <a:ea typeface="+mn-ea"/>
                  <a:cs typeface="+mn-cs"/>
                </a:rPr>
                <a:t>К</a:t>
              </a:r>
              <a:endParaRPr kumimoji="0" lang="ru-RU" sz="2800" b="1" kern="1200" cap="none" spc="0" normalizeH="0" baseline="0" noProof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812" name="Oval 16"/>
            <p:cNvSpPr/>
            <p:nvPr/>
          </p:nvSpPr>
          <p:spPr>
            <a:xfrm>
              <a:off x="1104" y="2160"/>
              <a:ext cx="96" cy="96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ru-RU" altLang="ru-RU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38635" name="Text Box 43"/>
          <p:cNvSpPr txBox="1">
            <a:spLocks noChangeArrowheads="1"/>
          </p:cNvSpPr>
          <p:nvPr/>
        </p:nvSpPr>
        <p:spPr bwMode="auto">
          <a:xfrm>
            <a:off x="647700" y="5486400"/>
            <a:ext cx="7848600" cy="8302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>
              <a:buNone/>
            </a:pPr>
            <a:r>
              <a:rPr sz="2400" b="1" i="1" dirty="0">
                <a:solidFill>
                  <a:srgbClr val="66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Прямая и плоскость называются параллельными, если они не имеют общих точек.</a:t>
            </a:r>
            <a:endParaRPr b="1" i="1" dirty="0">
              <a:solidFill>
                <a:srgbClr val="660066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1808" name="Дата 28"/>
          <p:cNvSpPr txBox="1">
            <a:spLocks noGrp="1"/>
          </p:cNvSpPr>
          <p:nvPr>
            <p:ph type="dt" sz="half" idx="2"/>
          </p:nvPr>
        </p:nvSpPr>
        <p:spPr>
          <a:noFill/>
          <a:ln>
            <a:noFill/>
          </a:ln>
        </p:spPr>
        <p:txBody>
          <a:bodyPr anchor="ctr" anchorCtr="0"/>
          <a:p>
            <a:pPr marL="0" indent="0" eaLnBrk="1" hangingPunct="1">
              <a:buFontTx/>
              <a:buNone/>
            </a:pPr>
            <a:r>
              <a:rPr lang="ru-RU" altLang="ru-RU" sz="1200" kern="1200" dirty="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rPr>
              <a:t>19.10.2011</a:t>
            </a:r>
            <a:endParaRPr lang="ru-RU" altLang="ru-RU" sz="1200" kern="1200" dirty="0">
              <a:solidFill>
                <a:srgbClr val="898989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1809" name="Номер слайда 29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p>
            <a:pPr marL="0" indent="0" algn="r" eaLnBrk="1" hangingPunct="1">
              <a:spcBef>
                <a:spcPct val="0"/>
              </a:spcBef>
              <a:buFontTx/>
              <a:buNone/>
            </a:pPr>
            <a:fld id="{9A0DB2DC-4C9A-4742-B13C-FB6460FD3503}" type="slidenum">
              <a:rPr lang="ru-RU" altLang="ru-RU" sz="1200" dirty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ru-RU" altLang="ru-RU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61810" name="Нижний колонтитул 30"/>
          <p:cNvSpPr txBox="1">
            <a:spLocks noGrp="1"/>
          </p:cNvSpPr>
          <p:nvPr>
            <p:ph type="ftr" sz="quarter" idx="3"/>
          </p:nvPr>
        </p:nvSpPr>
        <p:spPr>
          <a:noFill/>
          <a:ln>
            <a:noFill/>
          </a:ln>
        </p:spPr>
        <p:txBody>
          <a:bodyPr anchor="ctr" anchorCtr="0"/>
          <a:p>
            <a:pPr marL="0" indent="0" algn="ctr" eaLnBrk="1" hangingPunct="1">
              <a:buFontTx/>
              <a:buNone/>
            </a:pPr>
            <a:r>
              <a:rPr lang="en-US" altLang="ru-RU" sz="1200" kern="1200" dirty="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rPr>
              <a:t>www.konspekturoka.ru</a:t>
            </a:r>
            <a:endParaRPr lang="ru-RU" altLang="ru-RU" sz="1200" kern="1200" dirty="0">
              <a:solidFill>
                <a:srgbClr val="898989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8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8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3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6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3972" name="Freeform 20" descr="Контурные ромбики"/>
          <p:cNvSpPr/>
          <p:nvPr/>
        </p:nvSpPr>
        <p:spPr>
          <a:xfrm>
            <a:off x="2584450" y="1844675"/>
            <a:ext cx="3327400" cy="2286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27400" y="0"/>
              </a:cxn>
              <a:cxn ang="0">
                <a:pos x="3302000" y="2260600"/>
              </a:cxn>
              <a:cxn ang="0">
                <a:pos x="25400" y="2286000"/>
              </a:cxn>
              <a:cxn ang="0">
                <a:pos x="0" y="0"/>
              </a:cxn>
            </a:cxnLst>
            <a:pathLst>
              <a:path w="2096" h="1440">
                <a:moveTo>
                  <a:pt x="0" y="0"/>
                </a:moveTo>
                <a:lnTo>
                  <a:pt x="2096" y="0"/>
                </a:lnTo>
                <a:lnTo>
                  <a:pt x="2080" y="1424"/>
                </a:lnTo>
                <a:lnTo>
                  <a:pt x="16" y="1440"/>
                </a:lnTo>
                <a:lnTo>
                  <a:pt x="0" y="0"/>
                </a:lnTo>
                <a:close/>
              </a:path>
            </a:pathLst>
          </a:custGeom>
          <a:pattFill prst="openDmnd">
            <a:fgClr>
              <a:srgbClr val="0000FF">
                <a:alpha val="100000"/>
              </a:srgbClr>
            </a:fgClr>
            <a:bgClr>
              <a:schemeClr val="bg1">
                <a:alpha val="100000"/>
              </a:schemeClr>
            </a:bgClr>
          </a:pattFill>
          <a:ln w="9525">
            <a:noFill/>
          </a:ln>
        </p:spPr>
        <p:txBody>
          <a:bodyPr/>
          <a:p>
            <a:endParaRPr lang="ru-RU" altLang="en-US"/>
          </a:p>
        </p:txBody>
      </p:sp>
      <p:sp>
        <p:nvSpPr>
          <p:cNvPr id="253971" name="Freeform 19" descr="Контурные ромбики"/>
          <p:cNvSpPr/>
          <p:nvPr/>
        </p:nvSpPr>
        <p:spPr>
          <a:xfrm>
            <a:off x="4895850" y="1844675"/>
            <a:ext cx="990600" cy="3276600"/>
          </a:xfrm>
          <a:custGeom>
            <a:avLst/>
            <a:gdLst/>
            <a:ahLst/>
            <a:cxnLst>
              <a:cxn ang="0">
                <a:pos x="0" y="990600"/>
              </a:cxn>
              <a:cxn ang="0">
                <a:pos x="990600" y="0"/>
              </a:cxn>
              <a:cxn ang="0">
                <a:pos x="965200" y="2311400"/>
              </a:cxn>
              <a:cxn ang="0">
                <a:pos x="0" y="3276600"/>
              </a:cxn>
              <a:cxn ang="0">
                <a:pos x="0" y="990600"/>
              </a:cxn>
            </a:cxnLst>
            <a:pathLst>
              <a:path w="624" h="2064">
                <a:moveTo>
                  <a:pt x="0" y="624"/>
                </a:moveTo>
                <a:lnTo>
                  <a:pt x="624" y="0"/>
                </a:lnTo>
                <a:lnTo>
                  <a:pt x="608" y="1456"/>
                </a:lnTo>
                <a:lnTo>
                  <a:pt x="0" y="2064"/>
                </a:lnTo>
                <a:lnTo>
                  <a:pt x="0" y="624"/>
                </a:lnTo>
                <a:close/>
              </a:path>
            </a:pathLst>
          </a:custGeom>
          <a:pattFill prst="openDmnd">
            <a:fgClr>
              <a:srgbClr val="0000FF">
                <a:alpha val="100000"/>
              </a:srgbClr>
            </a:fgClr>
            <a:bgClr>
              <a:schemeClr val="bg1">
                <a:alpha val="100000"/>
              </a:schemeClr>
            </a:bgClr>
          </a:pattFill>
          <a:ln w="9525">
            <a:noFill/>
          </a:ln>
        </p:spPr>
        <p:txBody>
          <a:bodyPr/>
          <a:p>
            <a:endParaRPr lang="ru-RU" altLang="en-US"/>
          </a:p>
        </p:txBody>
      </p:sp>
      <p:sp>
        <p:nvSpPr>
          <p:cNvPr id="253960" name="Freeform 8" descr="Контурные ромбики"/>
          <p:cNvSpPr/>
          <p:nvPr/>
        </p:nvSpPr>
        <p:spPr>
          <a:xfrm>
            <a:off x="1619250" y="4130675"/>
            <a:ext cx="4267200" cy="990600"/>
          </a:xfrm>
          <a:custGeom>
            <a:avLst/>
            <a:gdLst/>
            <a:ahLst/>
            <a:cxnLst>
              <a:cxn ang="0">
                <a:pos x="0" y="990600"/>
              </a:cxn>
              <a:cxn ang="0">
                <a:pos x="990600" y="0"/>
              </a:cxn>
              <a:cxn ang="0">
                <a:pos x="4267200" y="0"/>
              </a:cxn>
              <a:cxn ang="0">
                <a:pos x="3276600" y="990600"/>
              </a:cxn>
              <a:cxn ang="0">
                <a:pos x="0" y="990600"/>
              </a:cxn>
            </a:cxnLst>
            <a:pathLst>
              <a:path w="2688" h="624">
                <a:moveTo>
                  <a:pt x="0" y="624"/>
                </a:moveTo>
                <a:lnTo>
                  <a:pt x="624" y="0"/>
                </a:lnTo>
                <a:lnTo>
                  <a:pt x="2688" y="0"/>
                </a:lnTo>
                <a:lnTo>
                  <a:pt x="2064" y="624"/>
                </a:lnTo>
                <a:lnTo>
                  <a:pt x="0" y="624"/>
                </a:lnTo>
                <a:close/>
              </a:path>
            </a:pathLst>
          </a:custGeom>
          <a:pattFill prst="openDmnd">
            <a:fgClr>
              <a:srgbClr val="FF0000">
                <a:alpha val="100000"/>
              </a:srgbClr>
            </a:fgClr>
            <a:bgClr>
              <a:schemeClr val="bg1">
                <a:alpha val="100000"/>
              </a:schemeClr>
            </a:bgClr>
          </a:pattFill>
          <a:ln w="9525">
            <a:noFill/>
          </a:ln>
        </p:spPr>
        <p:txBody>
          <a:bodyPr/>
          <a:p>
            <a:endParaRPr lang="ru-RU" altLang="en-US"/>
          </a:p>
        </p:txBody>
      </p:sp>
      <p:sp>
        <p:nvSpPr>
          <p:cNvPr id="162821" name="AutoShape 4"/>
          <p:cNvSpPr/>
          <p:nvPr/>
        </p:nvSpPr>
        <p:spPr>
          <a:xfrm>
            <a:off x="1619250" y="1844675"/>
            <a:ext cx="4267200" cy="3276600"/>
          </a:xfrm>
          <a:prstGeom prst="cube">
            <a:avLst>
              <a:gd name="adj" fmla="val 30130"/>
            </a:avLst>
          </a:prstGeom>
          <a:noFill/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162822" name="Freeform 5"/>
          <p:cNvSpPr/>
          <p:nvPr/>
        </p:nvSpPr>
        <p:spPr>
          <a:xfrm>
            <a:off x="2597150" y="4130675"/>
            <a:ext cx="3289300" cy="1588"/>
          </a:xfrm>
          <a:custGeom>
            <a:avLst/>
            <a:gdLst/>
            <a:ahLst/>
            <a:cxnLst>
              <a:cxn ang="0">
                <a:pos x="3289300" y="0"/>
              </a:cxn>
              <a:cxn ang="0">
                <a:pos x="0" y="0"/>
              </a:cxn>
            </a:cxnLst>
            <a:pathLst>
              <a:path w="2072" h="1">
                <a:moveTo>
                  <a:pt x="2072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>
                <a:alpha val="10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162823" name="Line 6"/>
          <p:cNvSpPr/>
          <p:nvPr/>
        </p:nvSpPr>
        <p:spPr>
          <a:xfrm>
            <a:off x="2609850" y="1844675"/>
            <a:ext cx="0" cy="2286000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62824" name="Freeform 7"/>
          <p:cNvSpPr/>
          <p:nvPr/>
        </p:nvSpPr>
        <p:spPr>
          <a:xfrm>
            <a:off x="1619250" y="4105275"/>
            <a:ext cx="1003300" cy="1016000"/>
          </a:xfrm>
          <a:custGeom>
            <a:avLst/>
            <a:gdLst/>
            <a:ahLst/>
            <a:cxnLst>
              <a:cxn ang="0">
                <a:pos x="1003300" y="0"/>
              </a:cxn>
              <a:cxn ang="0">
                <a:pos x="0" y="1016000"/>
              </a:cxn>
            </a:cxnLst>
            <a:pathLst>
              <a:path w="632" h="640">
                <a:moveTo>
                  <a:pt x="632" y="0"/>
                </a:moveTo>
                <a:lnTo>
                  <a:pt x="0" y="640"/>
                </a:lnTo>
              </a:path>
            </a:pathLst>
          </a:custGeom>
          <a:noFill/>
          <a:ln w="9525" cap="flat" cmpd="sng">
            <a:solidFill>
              <a:schemeClr val="tx1">
                <a:alpha val="10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162825" name="Text Box 9"/>
          <p:cNvSpPr txBox="1"/>
          <p:nvPr/>
        </p:nvSpPr>
        <p:spPr>
          <a:xfrm>
            <a:off x="1331913" y="5157788"/>
            <a:ext cx="420687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000000"/>
                </a:solidFill>
              </a:rPr>
              <a:t>А</a:t>
            </a:r>
            <a:endParaRPr lang="ru-RU" altLang="ru-RU" sz="2800" dirty="0">
              <a:solidFill>
                <a:srgbClr val="000000"/>
              </a:solidFill>
            </a:endParaRPr>
          </a:p>
        </p:txBody>
      </p:sp>
      <p:sp>
        <p:nvSpPr>
          <p:cNvPr id="162826" name="Text Box 10"/>
          <p:cNvSpPr txBox="1"/>
          <p:nvPr/>
        </p:nvSpPr>
        <p:spPr>
          <a:xfrm>
            <a:off x="4643438" y="5157788"/>
            <a:ext cx="420687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000000"/>
                </a:solidFill>
              </a:rPr>
              <a:t>В</a:t>
            </a:r>
            <a:endParaRPr lang="ru-RU" altLang="ru-RU" sz="2800" dirty="0">
              <a:solidFill>
                <a:srgbClr val="000000"/>
              </a:solidFill>
            </a:endParaRPr>
          </a:p>
        </p:txBody>
      </p:sp>
      <p:sp>
        <p:nvSpPr>
          <p:cNvPr id="162827" name="Text Box 11"/>
          <p:cNvSpPr txBox="1"/>
          <p:nvPr/>
        </p:nvSpPr>
        <p:spPr>
          <a:xfrm>
            <a:off x="5886450" y="3978275"/>
            <a:ext cx="44132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000000"/>
                </a:solidFill>
              </a:rPr>
              <a:t>С</a:t>
            </a:r>
            <a:endParaRPr lang="ru-RU" altLang="ru-RU" sz="2800" dirty="0">
              <a:solidFill>
                <a:srgbClr val="000000"/>
              </a:solidFill>
            </a:endParaRPr>
          </a:p>
        </p:txBody>
      </p:sp>
      <p:sp>
        <p:nvSpPr>
          <p:cNvPr id="162828" name="Text Box 12"/>
          <p:cNvSpPr txBox="1"/>
          <p:nvPr/>
        </p:nvSpPr>
        <p:spPr>
          <a:xfrm>
            <a:off x="2228850" y="3749675"/>
            <a:ext cx="441325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ru-RU" sz="2800" dirty="0">
                <a:solidFill>
                  <a:srgbClr val="000000"/>
                </a:solidFill>
              </a:rPr>
              <a:t>D</a:t>
            </a:r>
            <a:endParaRPr lang="ru-RU" altLang="ru-RU" sz="2800" dirty="0">
              <a:solidFill>
                <a:srgbClr val="000000"/>
              </a:solidFill>
            </a:endParaRPr>
          </a:p>
        </p:txBody>
      </p:sp>
      <p:sp>
        <p:nvSpPr>
          <p:cNvPr id="162829" name="Text Box 13"/>
          <p:cNvSpPr txBox="1"/>
          <p:nvPr/>
        </p:nvSpPr>
        <p:spPr>
          <a:xfrm>
            <a:off x="2076450" y="1401763"/>
            <a:ext cx="7620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ru-RU" sz="2800" dirty="0">
                <a:solidFill>
                  <a:srgbClr val="000000"/>
                </a:solidFill>
              </a:rPr>
              <a:t>D</a:t>
            </a:r>
            <a:r>
              <a:rPr lang="ru-RU" altLang="ru-RU" sz="2800" baseline="-25000" dirty="0">
                <a:solidFill>
                  <a:srgbClr val="000000"/>
                </a:solidFill>
              </a:rPr>
              <a:t>1</a:t>
            </a:r>
            <a:endParaRPr lang="ru-RU" altLang="ru-RU" sz="2800" dirty="0">
              <a:solidFill>
                <a:srgbClr val="000000"/>
              </a:solidFill>
            </a:endParaRPr>
          </a:p>
        </p:txBody>
      </p:sp>
      <p:sp>
        <p:nvSpPr>
          <p:cNvPr id="162830" name="Text Box 14"/>
          <p:cNvSpPr txBox="1"/>
          <p:nvPr/>
        </p:nvSpPr>
        <p:spPr>
          <a:xfrm>
            <a:off x="5810250" y="1401763"/>
            <a:ext cx="576263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000000"/>
                </a:solidFill>
              </a:rPr>
              <a:t>С</a:t>
            </a:r>
            <a:r>
              <a:rPr lang="ru-RU" altLang="ru-RU" sz="2800" baseline="-25000" dirty="0">
                <a:solidFill>
                  <a:srgbClr val="000000"/>
                </a:solidFill>
              </a:rPr>
              <a:t>1</a:t>
            </a:r>
            <a:endParaRPr lang="ru-RU" altLang="ru-RU" sz="2800" dirty="0">
              <a:solidFill>
                <a:srgbClr val="000000"/>
              </a:solidFill>
            </a:endParaRPr>
          </a:p>
        </p:txBody>
      </p:sp>
      <p:sp>
        <p:nvSpPr>
          <p:cNvPr id="162831" name="Text Box 15"/>
          <p:cNvSpPr txBox="1"/>
          <p:nvPr/>
        </p:nvSpPr>
        <p:spPr>
          <a:xfrm>
            <a:off x="4895850" y="2606675"/>
            <a:ext cx="55562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000000"/>
                </a:solidFill>
              </a:rPr>
              <a:t>В</a:t>
            </a:r>
            <a:r>
              <a:rPr lang="ru-RU" altLang="ru-RU" sz="2800" baseline="-25000" dirty="0">
                <a:solidFill>
                  <a:srgbClr val="000000"/>
                </a:solidFill>
              </a:rPr>
              <a:t>1</a:t>
            </a:r>
            <a:endParaRPr lang="ru-RU" altLang="ru-RU" sz="2800" dirty="0">
              <a:solidFill>
                <a:srgbClr val="000000"/>
              </a:solidFill>
            </a:endParaRPr>
          </a:p>
        </p:txBody>
      </p:sp>
      <p:sp>
        <p:nvSpPr>
          <p:cNvPr id="162832" name="Text Box 16"/>
          <p:cNvSpPr txBox="1"/>
          <p:nvPr/>
        </p:nvSpPr>
        <p:spPr>
          <a:xfrm>
            <a:off x="1162050" y="2378075"/>
            <a:ext cx="55562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000000"/>
                </a:solidFill>
              </a:rPr>
              <a:t>А</a:t>
            </a:r>
            <a:r>
              <a:rPr lang="ru-RU" altLang="ru-RU" sz="2800" baseline="-25000" dirty="0">
                <a:solidFill>
                  <a:srgbClr val="000000"/>
                </a:solidFill>
              </a:rPr>
              <a:t>1</a:t>
            </a:r>
            <a:endParaRPr lang="ru-RU" altLang="ru-RU" sz="2800" dirty="0">
              <a:solidFill>
                <a:srgbClr val="000000"/>
              </a:solidFill>
            </a:endParaRPr>
          </a:p>
        </p:txBody>
      </p:sp>
      <p:sp>
        <p:nvSpPr>
          <p:cNvPr id="253969" name="Text Box 17"/>
          <p:cNvSpPr txBox="1">
            <a:spLocks noChangeArrowheads="1"/>
          </p:cNvSpPr>
          <p:nvPr/>
        </p:nvSpPr>
        <p:spPr bwMode="auto">
          <a:xfrm>
            <a:off x="338138" y="228600"/>
            <a:ext cx="8467725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pPr>
              <a:buNone/>
            </a:pPr>
            <a:r>
              <a:rPr sz="2800" b="1" i="1" dirty="0">
                <a:solidFill>
                  <a:srgbClr val="1F497D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прямые, параллельные данной плоскости</a:t>
            </a:r>
            <a:endParaRPr sz="2800" b="1" i="1" dirty="0">
              <a:solidFill>
                <a:srgbClr val="1F497D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2834" name="Дата 17"/>
          <p:cNvSpPr txBox="1">
            <a:spLocks noGrp="1"/>
          </p:cNvSpPr>
          <p:nvPr>
            <p:ph type="dt" sz="half" idx="2"/>
          </p:nvPr>
        </p:nvSpPr>
        <p:spPr>
          <a:noFill/>
          <a:ln>
            <a:noFill/>
          </a:ln>
        </p:spPr>
        <p:txBody>
          <a:bodyPr anchor="ctr" anchorCtr="0"/>
          <a:p>
            <a:pPr marL="0" indent="0" eaLnBrk="1" hangingPunct="1">
              <a:buFontTx/>
              <a:buNone/>
            </a:pPr>
            <a:r>
              <a:rPr lang="ru-RU" altLang="ru-RU" sz="1200" kern="1200" dirty="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rPr>
              <a:t>19.10.2011</a:t>
            </a:r>
            <a:endParaRPr lang="ru-RU" altLang="ru-RU" sz="1200" kern="1200" dirty="0">
              <a:solidFill>
                <a:srgbClr val="898989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2835" name="Номер слайда 18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p>
            <a:pPr marL="0" indent="0" algn="r" eaLnBrk="1" hangingPunct="1">
              <a:spcBef>
                <a:spcPct val="0"/>
              </a:spcBef>
              <a:buFontTx/>
              <a:buNone/>
            </a:pPr>
            <a:fld id="{9A0DB2DC-4C9A-4742-B13C-FB6460FD3503}" type="slidenum">
              <a:rPr lang="ru-RU" altLang="ru-RU" sz="1200" dirty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ru-RU" altLang="ru-RU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62836" name="Нижний колонтитул 19"/>
          <p:cNvSpPr txBox="1">
            <a:spLocks noGrp="1"/>
          </p:cNvSpPr>
          <p:nvPr>
            <p:ph type="ftr" sz="quarter" idx="3"/>
          </p:nvPr>
        </p:nvSpPr>
        <p:spPr>
          <a:noFill/>
          <a:ln>
            <a:noFill/>
          </a:ln>
        </p:spPr>
        <p:txBody>
          <a:bodyPr anchor="ctr" anchorCtr="0"/>
          <a:p>
            <a:pPr marL="0" indent="0" algn="ctr" eaLnBrk="1" hangingPunct="1">
              <a:buFontTx/>
              <a:buNone/>
            </a:pPr>
            <a:r>
              <a:rPr lang="en-US" altLang="ru-RU" sz="1200" kern="1200" dirty="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rPr>
              <a:t>www.konspekturoka.ru</a:t>
            </a:r>
            <a:endParaRPr lang="ru-RU" altLang="ru-RU" sz="1200" kern="1200" dirty="0">
              <a:solidFill>
                <a:srgbClr val="898989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39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539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53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b="1" i="1" dirty="0" smtClean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b="1" i="1" dirty="0" smtClean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b="1" i="1" dirty="0" smtClean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0</TotalTime>
  <Words>7167</Words>
  <Application>WPS Presentation</Application>
  <PresentationFormat>Экран (4:3)</PresentationFormat>
  <Paragraphs>523</Paragraphs>
  <Slides>37</Slides>
  <Notes>18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17</vt:i4>
      </vt:variant>
      <vt:variant>
        <vt:lpstr>嵌入 OLE 服务器</vt:lpstr>
      </vt:variant>
      <vt:variant>
        <vt:i4>17</vt:i4>
      </vt:variant>
      <vt:variant>
        <vt:lpstr>幻灯片标题</vt:lpstr>
      </vt:variant>
      <vt:variant>
        <vt:i4>37</vt:i4>
      </vt:variant>
    </vt:vector>
  </HeadingPairs>
  <TitlesOfParts>
    <vt:vector size="81" baseType="lpstr">
      <vt:lpstr>Arial</vt:lpstr>
      <vt:lpstr>SimSun</vt:lpstr>
      <vt:lpstr>Wingdings</vt:lpstr>
      <vt:lpstr>Garamond</vt:lpstr>
      <vt:lpstr>Calibri</vt:lpstr>
      <vt:lpstr>Times New Roman</vt:lpstr>
      <vt:lpstr>Georgia</vt:lpstr>
      <vt:lpstr>Calibri</vt:lpstr>
      <vt:lpstr>Microsoft YaHei</vt:lpstr>
      <vt:lpstr>Arial Unicode MS</vt:lpstr>
      <vt:lpstr>Край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7_Оформление по умолчанию</vt:lpstr>
      <vt:lpstr>8_Оформление по умолчанию</vt:lpstr>
      <vt:lpstr>9_Оформление по умолчанию</vt:lpstr>
      <vt:lpstr>10_Оформление по умолчанию</vt:lpstr>
      <vt:lpstr>11_Оформление по умолчанию</vt:lpstr>
      <vt:lpstr>12_Оформление по умолчанию</vt:lpstr>
      <vt:lpstr>Тема Office</vt:lpstr>
      <vt:lpstr>1_Тема Office</vt:lpstr>
      <vt:lpstr>2_Тема Office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Komp-City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Взаимное расположение прямых в пространстве.</dc:title>
  <dc:creator>Марина</dc:creator>
  <cp:lastModifiedBy>hozcast</cp:lastModifiedBy>
  <cp:revision>17</cp:revision>
  <dcterms:created xsi:type="dcterms:W3CDTF">2007-08-01T22:47:08Z</dcterms:created>
  <dcterms:modified xsi:type="dcterms:W3CDTF">2024-10-17T06:40:53Z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AB930775FFAD4BC0B255CCB309A85A41_13</vt:lpwstr>
  </property>
  <property fmtid="{D5CDD505-2E9C-101B-9397-08002B2CF9AE}" pid="3" name="KSOProductBuildVer">
    <vt:lpwstr>1049-12.2.0.17119</vt:lpwstr>
  </property>
</Properties>
</file>