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4477" r:id="rId2"/>
    <p:sldMasterId id="2147484489" r:id="rId3"/>
    <p:sldMasterId id="2147484501" r:id="rId4"/>
    <p:sldMasterId id="2147484513" r:id="rId5"/>
  </p:sldMasterIdLst>
  <p:notesMasterIdLst>
    <p:notesMasterId r:id="rId51"/>
  </p:notesMasterIdLst>
  <p:sldIdLst>
    <p:sldId id="276" r:id="rId6"/>
    <p:sldId id="365" r:id="rId7"/>
    <p:sldId id="366" r:id="rId8"/>
    <p:sldId id="367" r:id="rId9"/>
    <p:sldId id="405" r:id="rId10"/>
    <p:sldId id="369" r:id="rId11"/>
    <p:sldId id="370" r:id="rId12"/>
    <p:sldId id="371" r:id="rId13"/>
    <p:sldId id="372" r:id="rId14"/>
    <p:sldId id="373" r:id="rId15"/>
    <p:sldId id="374" r:id="rId16"/>
    <p:sldId id="375" r:id="rId17"/>
    <p:sldId id="378" r:id="rId18"/>
    <p:sldId id="379" r:id="rId19"/>
    <p:sldId id="381" r:id="rId20"/>
    <p:sldId id="383" r:id="rId21"/>
    <p:sldId id="386" r:id="rId22"/>
    <p:sldId id="387" r:id="rId23"/>
    <p:sldId id="388" r:id="rId24"/>
    <p:sldId id="389" r:id="rId25"/>
    <p:sldId id="401" r:id="rId26"/>
    <p:sldId id="402" r:id="rId27"/>
    <p:sldId id="400" r:id="rId28"/>
    <p:sldId id="391" r:id="rId29"/>
    <p:sldId id="392" r:id="rId30"/>
    <p:sldId id="393" r:id="rId31"/>
    <p:sldId id="394" r:id="rId32"/>
    <p:sldId id="396" r:id="rId33"/>
    <p:sldId id="397" r:id="rId34"/>
    <p:sldId id="398" r:id="rId35"/>
    <p:sldId id="399" r:id="rId36"/>
    <p:sldId id="403" r:id="rId37"/>
    <p:sldId id="404" r:id="rId38"/>
    <p:sldId id="407" r:id="rId39"/>
    <p:sldId id="410" r:id="rId40"/>
    <p:sldId id="411" r:id="rId41"/>
    <p:sldId id="416" r:id="rId42"/>
    <p:sldId id="422" r:id="rId43"/>
    <p:sldId id="428" r:id="rId44"/>
    <p:sldId id="438" r:id="rId45"/>
    <p:sldId id="447" r:id="rId46"/>
    <p:sldId id="452" r:id="rId47"/>
    <p:sldId id="461" r:id="rId48"/>
    <p:sldId id="473" r:id="rId49"/>
    <p:sldId id="487" r:id="rId50"/>
  </p:sldIdLst>
  <p:sldSz cx="9144000" cy="6858000" type="screen4x3"/>
  <p:notesSz cx="6858000" cy="9144000"/>
  <p:custDataLst>
    <p:tags r:id="rId52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CFFCC"/>
    <a:srgbClr val="008000"/>
    <a:srgbClr val="CDDEFF"/>
    <a:srgbClr val="99CCFF"/>
    <a:srgbClr val="30F8F8"/>
    <a:srgbClr val="FF0000"/>
    <a:srgbClr val="777777"/>
    <a:srgbClr val="600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813" autoAdjust="0"/>
    <p:restoredTop sz="94609" autoAdjust="0"/>
  </p:normalViewPr>
  <p:slideViewPr>
    <p:cSldViewPr snapToObjects="1">
      <p:cViewPr varScale="1">
        <p:scale>
          <a:sx n="85" d="100"/>
          <a:sy n="85" d="100"/>
        </p:scale>
        <p:origin x="1087" y="55"/>
      </p:cViewPr>
      <p:guideLst>
        <p:guide orient="horz"/>
        <p:guide pos="575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58" d="100"/>
          <a:sy n="58" d="100"/>
        </p:scale>
        <p:origin x="1903" y="65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tags" Target="tags/tag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tableStyles" Target="tableStyles.xml"/><Relationship Id="rId8" Type="http://schemas.openxmlformats.org/officeDocument/2006/relationships/slide" Target="slides/slide3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86A1922-F012-4DE3-9682-AF8BA76136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468DA2B-F9D5-4841-9CE6-6EF793B69093}" type="slidenum">
              <a:rPr lang="ru-RU" altLang="ru-RU"/>
              <a:pPr eaLnBrk="1" hangingPunct="1"/>
              <a:t>1</a:t>
            </a:fld>
            <a:endParaRPr lang="ru-RU" altLang="ru-RU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e-BY" altLang="ru-RU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5D3BF3-D352-46FC-8343-31F56E6730E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7220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cs typeface="+mn-cs"/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cs typeface="+mn-cs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ru-RU" altLang="en-US" smtClean="0"/>
              <a:t>Образец заголовка</a:t>
            </a:r>
            <a:endParaRPr lang="ru-RU" altLang="en-US"/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ru-RU" altLang="en-US" smtClean="0"/>
              <a:t>Образец подзаголовка</a:t>
            </a:r>
            <a:endParaRPr lang="ru-RU" altLang="en-US"/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8CB96-0A88-4068-9BE1-A63B7588A17B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250239089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8ED681-7584-4308-9257-7BE888EBC392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878982582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F7173C-C39B-4391-8FDA-EE9C1CB9734D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75696483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44C22D-9543-497F-9B8E-6FADFD07BBF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03.12.2019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B1FD21-130C-4C72-99C8-2DBB024B156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9384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44C22D-9543-497F-9B8E-6FADFD07BBF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03.12.2019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B1FD21-130C-4C72-99C8-2DBB024B156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01315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44C22D-9543-497F-9B8E-6FADFD07BBF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03.12.2019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B1FD21-130C-4C72-99C8-2DBB024B156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08882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44C22D-9543-497F-9B8E-6FADFD07BBF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03.12.2019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B1FD21-130C-4C72-99C8-2DBB024B156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70468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44C22D-9543-497F-9B8E-6FADFD07BBF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03.12.2019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B1FD21-130C-4C72-99C8-2DBB024B156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9036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44C22D-9543-497F-9B8E-6FADFD07BBF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03.12.2019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B1FD21-130C-4C72-99C8-2DBB024B156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46877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44C22D-9543-497F-9B8E-6FADFD07BBF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03.12.2019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B1FD21-130C-4C72-99C8-2DBB024B156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33550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44C22D-9543-497F-9B8E-6FADFD07BBF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03.12.2019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B1FD21-130C-4C72-99C8-2DBB024B156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7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2B444A-00D8-4A61-9AFB-3B18931CDFA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495183272"/>
      </p:ext>
    </p:extLst>
  </p:cSld>
  <p:clrMapOvr>
    <a:masterClrMapping/>
  </p:clrMapOvr>
  <p:transition spd="med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44C22D-9543-497F-9B8E-6FADFD07BBF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03.12.2019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B1FD21-130C-4C72-99C8-2DBB024B156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marR="0" lvl="0" indent="-283464" algn="l" defTabSz="914400" rtl="0" eaLnBrk="1" fontAlgn="auto" latinLnBrk="0" hangingPunct="1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356523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44C22D-9543-497F-9B8E-6FADFD07BBF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03.12.2019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B1FD21-130C-4C72-99C8-2DBB024B156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21337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44C22D-9543-497F-9B8E-6FADFD07BBF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03.12.2019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B1FD21-130C-4C72-99C8-2DBB024B156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76756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44C22D-9543-497F-9B8E-6FADFD07BBF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03.12.2019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B1FD21-130C-4C72-99C8-2DBB024B156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4002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44C22D-9543-497F-9B8E-6FADFD07BBF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03.12.2019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B1FD21-130C-4C72-99C8-2DBB024B156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75698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44C22D-9543-497F-9B8E-6FADFD07BBF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03.12.2019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B1FD21-130C-4C72-99C8-2DBB024B156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71840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44C22D-9543-497F-9B8E-6FADFD07BBF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03.12.2019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B1FD21-130C-4C72-99C8-2DBB024B156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92082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44C22D-9543-497F-9B8E-6FADFD07BBF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03.12.2019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B1FD21-130C-4C72-99C8-2DBB024B156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96091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44C22D-9543-497F-9B8E-6FADFD07BBF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03.12.2019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B1FD21-130C-4C72-99C8-2DBB024B156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04617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44C22D-9543-497F-9B8E-6FADFD07BBF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03.12.2019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B1FD21-130C-4C72-99C8-2DBB024B156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4581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7E7707-5EE2-4E03-B2C4-AD749AE74596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447088457"/>
      </p:ext>
    </p:extLst>
  </p:cSld>
  <p:clrMapOvr>
    <a:masterClrMapping/>
  </p:clrMapOvr>
  <p:transition spd="med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44C22D-9543-497F-9B8E-6FADFD07BBF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03.12.2019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B1FD21-130C-4C72-99C8-2DBB024B156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1053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44C22D-9543-497F-9B8E-6FADFD07BBF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03.12.2019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B1FD21-130C-4C72-99C8-2DBB024B156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marR="0" lvl="0" indent="-283464" algn="l" defTabSz="914400" rtl="0" eaLnBrk="1" fontAlgn="auto" latinLnBrk="0" hangingPunct="1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624822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44C22D-9543-497F-9B8E-6FADFD07BBF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03.12.2019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B1FD21-130C-4C72-99C8-2DBB024B156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56460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44C22D-9543-497F-9B8E-6FADFD07BBF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03.12.2019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B1FD21-130C-4C72-99C8-2DBB024B156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264264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44C22D-9543-497F-9B8E-6FADFD07BBF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03.12.2019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B1FD21-130C-4C72-99C8-2DBB024B156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47219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44C22D-9543-497F-9B8E-6FADFD07BBF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03.12.2019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B1FD21-130C-4C72-99C8-2DBB024B156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98750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44C22D-9543-497F-9B8E-6FADFD07BBF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03.12.2019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B1FD21-130C-4C72-99C8-2DBB024B156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405805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44C22D-9543-497F-9B8E-6FADFD07BBF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03.12.2019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B1FD21-130C-4C72-99C8-2DBB024B156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69509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44C22D-9543-497F-9B8E-6FADFD07BBF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03.12.2019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B1FD21-130C-4C72-99C8-2DBB024B156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9855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44C22D-9543-497F-9B8E-6FADFD07BBF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03.12.2019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B1FD21-130C-4C72-99C8-2DBB024B156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8778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46C069-984D-4F84-A4ED-A8977B2683F5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94873776"/>
      </p:ext>
    </p:extLst>
  </p:cSld>
  <p:clrMapOvr>
    <a:masterClrMapping/>
  </p:clrMapOvr>
  <p:transition spd="med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44C22D-9543-497F-9B8E-6FADFD07BBF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03.12.2019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B1FD21-130C-4C72-99C8-2DBB024B156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63073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44C22D-9543-497F-9B8E-6FADFD07BBF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03.12.2019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B1FD21-130C-4C72-99C8-2DBB024B156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937858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44C22D-9543-497F-9B8E-6FADFD07BBF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03.12.2019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B1FD21-130C-4C72-99C8-2DBB024B156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marR="0" lvl="0" indent="-283464" algn="l" defTabSz="914400" rtl="0" eaLnBrk="1" fontAlgn="auto" latinLnBrk="0" hangingPunct="1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4490910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44C22D-9543-497F-9B8E-6FADFD07BBF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03.12.2019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B1FD21-130C-4C72-99C8-2DBB024B156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40338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44C22D-9543-497F-9B8E-6FADFD07BBF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03.12.2019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B1FD21-130C-4C72-99C8-2DBB024B156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57311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515100" cy="685800"/>
          </a:xfrm>
        </p:spPr>
        <p:txBody>
          <a:bodyPr anchor="ctr"/>
          <a:lstStyle>
            <a:lvl1pPr marL="0" indent="0" algn="l" eaLnBrk="1" latinLnBrk="0" hangingPunct="1">
              <a:buNone/>
              <a:defRPr kumimoji="0" lang="ru-RU" sz="2800">
                <a:solidFill>
                  <a:srgbClr val="FFFFFF"/>
                </a:solidFill>
              </a:defRPr>
            </a:lvl1pPr>
            <a:lvl2pPr marL="457200" indent="0" algn="ctr" eaLnBrk="1" latinLnBrk="0" hangingPunct="1">
              <a:buNone/>
            </a:lvl2pPr>
            <a:lvl3pPr marL="914400" indent="0" algn="ctr" eaLnBrk="1" latinLnBrk="0" hangingPunct="1">
              <a:buNone/>
            </a:lvl3pPr>
            <a:lvl4pPr marL="1371600" indent="0" algn="ctr" eaLnBrk="1" latinLnBrk="0" hangingPunct="1">
              <a:buNone/>
            </a:lvl4pPr>
            <a:lvl5pPr marL="1828800" indent="0" algn="ctr" eaLnBrk="1" latinLnBrk="0" hangingPunct="1">
              <a:buNone/>
            </a:lvl5pPr>
            <a:lvl6pPr marL="2286000" indent="0" algn="ctr" eaLnBrk="1" latinLnBrk="0" hangingPunct="1">
              <a:buNone/>
            </a:lvl6pPr>
            <a:lvl7pPr marL="2743200" indent="0" algn="ctr" eaLnBrk="1" latinLnBrk="0" hangingPunct="1">
              <a:buNone/>
            </a:lvl7pPr>
            <a:lvl8pPr marL="3200400" indent="0" algn="ctr" eaLnBrk="1" latinLnBrk="0" hangingPunct="1">
              <a:buNone/>
            </a:lvl8pPr>
            <a:lvl9pPr marL="3657600" indent="0" algn="ctr" eaLnBrk="1" latinLnBrk="0" hangingPunct="1">
              <a:buNone/>
            </a:lvl9pPr>
            <a:extLst/>
          </a:lstStyle>
          <a:p>
            <a:pPr eaLnBrk="1" latinLnBrk="0" hangingPunct="1"/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 eaLnBrk="1" latinLnBrk="0" hangingPunct="1">
              <a:defRPr kumimoji="0" lang="ru-RU" sz="2000"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mtClean="0">
                <a:latin typeface="Calibri" panose="020F0502020204030204" pitchFamily="34" charset="0"/>
                <a:cs typeface="+mn-cs"/>
              </a:rPr>
              <a:t>6/30/2006</a:t>
            </a:r>
            <a:endParaRPr lang="ru-RU">
              <a:latin typeface="Calibri" panose="020F0502020204030204" pitchFamily="34" charset="0"/>
              <a:cs typeface="+mn-cs"/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9"/>
            <a:ext cx="5867400" cy="365125"/>
          </a:xfrm>
        </p:spPr>
        <p:txBody>
          <a:bodyPr/>
          <a:lstStyle>
            <a:lvl1pPr algn="r" eaLnBrk="1" latinLnBrk="0" hangingPunct="1">
              <a:defRPr kumimoji="0" lang="ru-RU">
                <a:solidFill>
                  <a:schemeClr val="tx2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srgbClr val="DEF5FA"/>
              </a:solidFill>
              <a:latin typeface="Calibri" panose="020F0502020204030204" pitchFamily="34" charset="0"/>
              <a:cs typeface="+mn-cs"/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 eaLnBrk="1" latinLnBrk="0" hangingPunct="1">
              <a:defRPr kumimoji="0" lang="ru-RU">
                <a:solidFill>
                  <a:schemeClr val="tx2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8F82E0A0-C266-4798-8C8F-B9F91E9DA37E}" type="slidenum">
              <a:rPr lang="ru-RU" smtClean="0">
                <a:solidFill>
                  <a:srgbClr val="DEF5FA"/>
                </a:solidFill>
                <a:latin typeface="Calibri" panose="020F0502020204030204" pitchFamily="34" charset="0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DEF5FA"/>
              </a:solidFill>
              <a:latin typeface="Calibri" panose="020F0502020204030204" pitchFamily="34" charset="0"/>
              <a:cs typeface="+mn-cs"/>
            </a:endParaRPr>
          </a:p>
        </p:txBody>
      </p:sp>
      <p:sp>
        <p:nvSpPr>
          <p:cNvPr id="12" name="Rectangle 11"/>
          <p:cNvSpPr>
            <a:spLocks noGrp="1"/>
          </p:cNvSpPr>
          <p:nvPr>
            <p:ph type="title"/>
          </p:nvPr>
        </p:nvSpPr>
        <p:spPr>
          <a:xfrm>
            <a:off x="2362200" y="3124200"/>
            <a:ext cx="6477000" cy="2717800"/>
          </a:xfrm>
        </p:spPr>
        <p:txBody>
          <a:bodyPr rtlCol="0" anchor="b"/>
          <a:lstStyle>
            <a:lvl1pPr eaLnBrk="1" latinLnBrk="0" hangingPunct="1">
              <a:defRPr kumimoji="0" lang="ru-RU" cap="all" baseline="0"/>
            </a:lvl1pPr>
            <a:extLst/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0227124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mtClean="0">
                <a:solidFill>
                  <a:srgbClr val="464646"/>
                </a:solidFill>
                <a:latin typeface="Calibri" panose="020F0502020204030204" pitchFamily="34" charset="0"/>
                <a:cs typeface="+mn-cs"/>
              </a:rPr>
              <a:t>6/30/2006</a:t>
            </a:r>
            <a:endParaRPr lang="ru-RU">
              <a:solidFill>
                <a:srgbClr val="464646"/>
              </a:solidFill>
              <a:latin typeface="Calibri" panose="020F0502020204030204" pitchFamily="34" charset="0"/>
              <a:cs typeface="+mn-cs"/>
            </a:endParaRPr>
          </a:p>
        </p:txBody>
      </p:sp>
      <p:sp>
        <p:nvSpPr>
          <p:cNvPr id="4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srgbClr val="464646"/>
              </a:solidFill>
              <a:latin typeface="Calibri" panose="020F0502020204030204" pitchFamily="34" charset="0"/>
              <a:cs typeface="+mn-cs"/>
            </a:endParaRPr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8F82E0A0-C266-4798-8C8F-B9F91E9DA37E}" type="slidenum">
              <a:rPr lang="ru-RU" smtClean="0">
                <a:latin typeface="Calibri" panose="020F0502020204030204" pitchFamily="34" charset="0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latin typeface="Calibri" panose="020F0502020204030204" pitchFamily="34" charset="0"/>
              <a:cs typeface="+mn-cs"/>
            </a:endParaRPr>
          </a:p>
        </p:txBody>
      </p:sp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609600" y="1803400"/>
            <a:ext cx="8153400" cy="4368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625970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743201"/>
            <a:ext cx="7123113" cy="1673225"/>
          </a:xfrm>
        </p:spPr>
        <p:txBody>
          <a:bodyPr anchor="t"/>
          <a:lstStyle>
            <a:lvl1pPr eaLnBrk="1" latinLnBrk="0" hangingPunct="1">
              <a:buNone/>
              <a:defRPr kumimoji="0" lang="ru-RU" sz="2800">
                <a:solidFill>
                  <a:schemeClr val="tx2"/>
                </a:solidFill>
              </a:defRPr>
            </a:lvl1pPr>
            <a:lvl2pPr eaLnBrk="1" latinLnBrk="0" hangingPunct="1">
              <a:buNone/>
              <a:defRPr kumimoji="0" lang="ru-RU" sz="1800">
                <a:solidFill>
                  <a:schemeClr val="tx1">
                    <a:tint val="75000"/>
                  </a:schemeClr>
                </a:solidFill>
              </a:defRPr>
            </a:lvl2pPr>
            <a:lvl3pPr eaLnBrk="1" latinLnBrk="0" hangingPunct="1">
              <a:buNone/>
              <a:defRPr kumimoji="0" lang="ru-RU" sz="1600">
                <a:solidFill>
                  <a:schemeClr val="tx1">
                    <a:tint val="75000"/>
                  </a:schemeClr>
                </a:solidFill>
              </a:defRPr>
            </a:lvl3pPr>
            <a:lvl4pPr eaLnBrk="1" latinLnBrk="0" hangingPunct="1">
              <a:buNone/>
              <a:defRPr kumimoji="0" lang="ru-RU" sz="1400">
                <a:solidFill>
                  <a:schemeClr val="tx1">
                    <a:tint val="75000"/>
                  </a:schemeClr>
                </a:solidFill>
              </a:defRPr>
            </a:lvl4pPr>
            <a:lvl5pPr eaLnBrk="1" latinLnBrk="0" hangingPunct="1">
              <a:buNone/>
              <a:defRPr kumimoji="0" lang="ru-RU"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 eaLnBrk="1" latinLnBrk="0" hangingPunct="1">
              <a:buNone/>
              <a:defRPr kumimoji="0" lang="ru-RU" sz="4400" b="0" cap="none">
                <a:solidFill>
                  <a:srgbClr val="FFFFFF"/>
                </a:solidFill>
              </a:defRPr>
            </a:lvl1pPr>
            <a:extLst/>
          </a:lstStyle>
          <a:p>
            <a:r>
              <a:rPr kumimoji="0" lang="ru-RU"/>
              <a:t>Образец заголовка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mtClean="0">
                <a:solidFill>
                  <a:srgbClr val="464646"/>
                </a:solidFill>
                <a:latin typeface="Calibri" panose="020F0502020204030204" pitchFamily="34" charset="0"/>
                <a:cs typeface="+mn-cs"/>
              </a:rPr>
              <a:t>6/30/2006</a:t>
            </a:r>
            <a:endParaRPr lang="ru-RU">
              <a:solidFill>
                <a:srgbClr val="464646"/>
              </a:solidFill>
              <a:latin typeface="Calibri" panose="020F0502020204030204" pitchFamily="34" charset="0"/>
              <a:cs typeface="+mn-cs"/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1"/>
            <a:ext cx="1295400" cy="701676"/>
          </a:xfrm>
        </p:spPr>
        <p:txBody>
          <a:bodyPr>
            <a:noAutofit/>
          </a:bodyPr>
          <a:lstStyle>
            <a:lvl1pPr eaLnBrk="1" latinLnBrk="0" hangingPunct="1">
              <a:defRPr kumimoji="0" lang="ru-RU" sz="2400"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8F82E0A0-C266-4798-8C8F-B9F91E9DA37E}" type="slidenum">
              <a:rPr lang="ru-RU" smtClean="0">
                <a:latin typeface="Calibri" panose="020F0502020204030204" pitchFamily="34" charset="0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latin typeface="Calibri" panose="020F0502020204030204" pitchFamily="34" charset="0"/>
              <a:cs typeface="+mn-cs"/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srgbClr val="464646"/>
              </a:solidFill>
              <a:latin typeface="Calibri" panose="020F050202020403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50032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09600" y="1803402"/>
            <a:ext cx="3886200" cy="4358165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844901" y="1803399"/>
            <a:ext cx="3886200" cy="4358167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mtClean="0">
                <a:solidFill>
                  <a:srgbClr val="464646"/>
                </a:solidFill>
                <a:latin typeface="Calibri" panose="020F0502020204030204" pitchFamily="34" charset="0"/>
                <a:cs typeface="+mn-cs"/>
              </a:rPr>
              <a:t>6/30/2006</a:t>
            </a:r>
            <a:endParaRPr lang="ru-RU">
              <a:solidFill>
                <a:srgbClr val="464646"/>
              </a:solidFill>
              <a:latin typeface="Calibri" panose="020F0502020204030204" pitchFamily="34" charset="0"/>
              <a:cs typeface="+mn-cs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8F82E0A0-C266-4798-8C8F-B9F91E9DA37E}" type="slidenum">
              <a:rPr lang="ru-RU" smtClean="0">
                <a:latin typeface="Calibri" panose="020F0502020204030204" pitchFamily="34" charset="0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latin typeface="Calibri" panose="020F0502020204030204" pitchFamily="34" charset="0"/>
              <a:cs typeface="+mn-cs"/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srgbClr val="464646"/>
              </a:solidFill>
              <a:latin typeface="Calibri" panose="020F050202020403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831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57480"/>
            <a:ext cx="8153400" cy="1341120"/>
          </a:xfrm>
        </p:spPr>
        <p:txBody>
          <a:bodyPr anchor="b"/>
          <a:lstStyle>
            <a:lvl1pPr eaLnBrk="1" latinLnBrk="0" hangingPunct="1">
              <a:defRPr kumimoji="0" lang="ru-RU"/>
            </a:lvl1pPr>
            <a:extLst/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559757"/>
            <a:ext cx="3886200" cy="3505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559757"/>
            <a:ext cx="3886200" cy="3505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mtClean="0">
                <a:solidFill>
                  <a:srgbClr val="464646"/>
                </a:solidFill>
                <a:latin typeface="Calibri" panose="020F0502020204030204" pitchFamily="34" charset="0"/>
                <a:cs typeface="+mn-cs"/>
              </a:rPr>
              <a:t>6/30/2006</a:t>
            </a:r>
            <a:endParaRPr lang="ru-RU">
              <a:solidFill>
                <a:srgbClr val="464646"/>
              </a:solidFill>
              <a:latin typeface="Calibri" panose="020F0502020204030204" pitchFamily="34" charset="0"/>
              <a:cs typeface="+mn-cs"/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8F82E0A0-C266-4798-8C8F-B9F91E9DA37E}" type="slidenum">
              <a:rPr lang="ru-RU" smtClean="0">
                <a:latin typeface="Calibri" panose="020F0502020204030204" pitchFamily="34" charset="0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latin typeface="Calibri" panose="020F0502020204030204" pitchFamily="34" charset="0"/>
              <a:cs typeface="+mn-cs"/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srgbClr val="464646"/>
              </a:solidFill>
              <a:latin typeface="Calibri" panose="020F0502020204030204" pitchFamily="34" charset="0"/>
              <a:cs typeface="+mn-cs"/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8"/>
          </p:nvPr>
        </p:nvSpPr>
        <p:spPr>
          <a:xfrm>
            <a:off x="609600" y="1816383"/>
            <a:ext cx="3886200" cy="707136"/>
          </a:xfrm>
          <a:solidFill>
            <a:schemeClr val="accent2"/>
          </a:solidFill>
        </p:spPr>
        <p:txBody>
          <a:bodyPr rtlCol="0" anchor="ctr"/>
          <a:lstStyle>
            <a:lvl1pPr eaLnBrk="1" latinLnBrk="0" hangingPunct="1">
              <a:buFontTx/>
              <a:buNone/>
              <a:defRPr kumimoji="0" lang="ru-RU" sz="2000" b="1">
                <a:solidFill>
                  <a:srgbClr val="FFFFFF"/>
                </a:solidFill>
              </a:defRPr>
            </a:lvl1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4800600" y="1816383"/>
            <a:ext cx="3886200" cy="707136"/>
          </a:xfrm>
          <a:solidFill>
            <a:schemeClr val="accent4"/>
          </a:solidFill>
        </p:spPr>
        <p:txBody>
          <a:bodyPr rtlCol="0" anchor="ctr"/>
          <a:lstStyle>
            <a:lvl1pPr eaLnBrk="1" latinLnBrk="0" hangingPunct="1">
              <a:buFontTx/>
              <a:buNone/>
              <a:defRPr kumimoji="0" lang="ru-RU" sz="2000" b="1">
                <a:solidFill>
                  <a:srgbClr val="FFFFFF"/>
                </a:solidFill>
              </a:defRPr>
            </a:lvl1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31132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E8DE33-4E48-4842-AAC1-71206EE9622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732660692"/>
      </p:ext>
    </p:extLst>
  </p:cSld>
  <p:clrMapOvr>
    <a:masterClrMapping/>
  </p:clrMapOvr>
  <p:transition spd="med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mtClean="0">
                <a:solidFill>
                  <a:srgbClr val="464646"/>
                </a:solidFill>
                <a:latin typeface="Calibri" panose="020F0502020204030204" pitchFamily="34" charset="0"/>
                <a:cs typeface="+mn-cs"/>
              </a:rPr>
              <a:t>6/30/2006</a:t>
            </a:r>
            <a:endParaRPr lang="ru-RU">
              <a:solidFill>
                <a:srgbClr val="464646"/>
              </a:solidFill>
              <a:latin typeface="Calibri" panose="020F0502020204030204" pitchFamily="34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srgbClr val="464646"/>
              </a:solidFill>
              <a:latin typeface="Calibri" panose="020F0502020204030204" pitchFamily="34" charset="0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 lang="ru-RU"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3F7CB7D-F184-43C7-B6FD-03D728E1BBFF}" type="slidenum">
              <a:rPr lang="ru-RU" smtClean="0">
                <a:latin typeface="Calibri" panose="020F0502020204030204" pitchFamily="34" charset="0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latin typeface="Calibri" panose="020F050202020403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101246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mtClean="0">
                <a:solidFill>
                  <a:srgbClr val="464646"/>
                </a:solidFill>
                <a:latin typeface="Calibri" panose="020F0502020204030204" pitchFamily="34" charset="0"/>
                <a:cs typeface="+mn-cs"/>
              </a:rPr>
              <a:t>6/30/2006</a:t>
            </a:r>
            <a:endParaRPr lang="ru-RU">
              <a:solidFill>
                <a:srgbClr val="464646"/>
              </a:solidFill>
              <a:latin typeface="Calibri" panose="020F0502020204030204" pitchFamily="34" charset="0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srgbClr val="464646"/>
              </a:solidFill>
              <a:latin typeface="Calibri" panose="020F0502020204030204" pitchFamily="34" charset="0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 eaLnBrk="1" latinLnBrk="0" hangingPunct="1">
              <a:defRPr kumimoji="0" lang="ru-RU">
                <a:solidFill>
                  <a:schemeClr val="tx2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3F7CB7D-F184-43C7-B6FD-03D728E1BBFF}" type="slidenum">
              <a:rPr lang="ru-RU" smtClean="0">
                <a:solidFill>
                  <a:srgbClr val="464646"/>
                </a:solidFill>
                <a:latin typeface="Calibri" panose="020F0502020204030204" pitchFamily="34" charset="0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464646"/>
              </a:solidFill>
              <a:latin typeface="Calibri" panose="020F050202020403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603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7480"/>
            <a:ext cx="8153400" cy="1341120"/>
          </a:xfrm>
        </p:spPr>
        <p:txBody>
          <a:bodyPr anchor="b"/>
          <a:lstStyle>
            <a:lvl1pPr algn="l" eaLnBrk="1" latinLnBrk="0" hangingPunct="1">
              <a:buNone/>
              <a:defRPr kumimoji="0" lang="ru-RU" sz="4200" b="0"/>
            </a:lvl1pPr>
            <a:extLst/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mtClean="0">
                <a:solidFill>
                  <a:srgbClr val="464646"/>
                </a:solidFill>
                <a:latin typeface="Calibri" panose="020F0502020204030204" pitchFamily="34" charset="0"/>
                <a:cs typeface="+mn-cs"/>
              </a:rPr>
              <a:t>6/30/2006</a:t>
            </a:r>
            <a:endParaRPr lang="ru-RU">
              <a:solidFill>
                <a:srgbClr val="464646"/>
              </a:solidFill>
              <a:latin typeface="Calibri" panose="020F0502020204030204" pitchFamily="34" charset="0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srgbClr val="464646"/>
              </a:solidFill>
              <a:latin typeface="Calibri" panose="020F0502020204030204" pitchFamily="34" charset="0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 lang="ru-RU"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3F7CB7D-F184-43C7-B6FD-03D728E1BBFF}" type="slidenum">
              <a:rPr lang="ru-RU" smtClean="0">
                <a:latin typeface="Calibri" panose="020F0502020204030204" pitchFamily="34" charset="0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latin typeface="Calibri" panose="020F0502020204030204" pitchFamily="34" charset="0"/>
              <a:cs typeface="+mn-c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905000"/>
            <a:ext cx="1600200" cy="41656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 eaLnBrk="1" latinLnBrk="0" hangingPunct="1">
              <a:spcAft>
                <a:spcPts val="1000"/>
              </a:spcAft>
              <a:buNone/>
              <a:defRPr kumimoji="0" lang="ru-RU" sz="1800"/>
            </a:lvl1pPr>
            <a:lvl2pPr eaLnBrk="1" latinLnBrk="0" hangingPunct="1">
              <a:buNone/>
              <a:defRPr kumimoji="0" lang="ru-RU" sz="1200"/>
            </a:lvl2pPr>
            <a:lvl3pPr eaLnBrk="1" latinLnBrk="0" hangingPunct="1">
              <a:buNone/>
              <a:defRPr kumimoji="0" lang="ru-RU" sz="1000"/>
            </a:lvl3pPr>
            <a:lvl4pPr eaLnBrk="1" latinLnBrk="0" hangingPunct="1">
              <a:buNone/>
              <a:defRPr kumimoji="0" lang="ru-RU" sz="900"/>
            </a:lvl4pPr>
            <a:lvl5pPr eaLnBrk="1" latinLnBrk="0" hangingPunct="1">
              <a:buNone/>
              <a:defRPr kumimoji="0" lang="ru-RU" sz="9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2362200" y="1905000"/>
            <a:ext cx="6400800" cy="4267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05907727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57668" y="0"/>
            <a:ext cx="7586332" cy="4559808"/>
          </a:xfrm>
          <a:solidFill>
            <a:schemeClr val="tx2">
              <a:shade val="50000"/>
            </a:schemeClr>
          </a:solidFill>
          <a:ln>
            <a:noFill/>
          </a:ln>
        </p:spPr>
        <p:txBody>
          <a:bodyPr/>
          <a:lstStyle>
            <a:lvl1pPr eaLnBrk="1" latinLnBrk="0" hangingPunct="1">
              <a:buNone/>
              <a:defRPr kumimoji="0" lang="ru-RU"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 eaLnBrk="1" latinLnBrk="0" hangingPunct="1">
              <a:buFontTx/>
              <a:buNone/>
              <a:defRPr kumimoji="0" lang="ru-RU" sz="1700"/>
            </a:lvl1pPr>
            <a:lvl2pPr eaLnBrk="1" latinLnBrk="0" hangingPunct="1">
              <a:buFontTx/>
              <a:buNone/>
              <a:defRPr kumimoji="0" lang="ru-RU" sz="1200"/>
            </a:lvl2pPr>
            <a:lvl3pPr eaLnBrk="1" latinLnBrk="0" hangingPunct="1">
              <a:buFontTx/>
              <a:buNone/>
              <a:defRPr kumimoji="0" lang="ru-RU" sz="1000"/>
            </a:lvl3pPr>
            <a:lvl4pPr eaLnBrk="1" latinLnBrk="0" hangingPunct="1">
              <a:buFontTx/>
              <a:buNone/>
              <a:defRPr kumimoji="0" lang="ru-RU" sz="900"/>
            </a:lvl4pPr>
            <a:lvl5pPr eaLnBrk="1" latinLnBrk="0" hangingPunct="1">
              <a:buFontTx/>
              <a:buNone/>
              <a:defRPr kumimoji="0" lang="ru-RU" sz="9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</p:txBody>
      </p:sp>
      <p:sp>
        <p:nvSpPr>
          <p:cNvPr id="8" name="Rectangle 7"/>
          <p:cNvSpPr/>
          <p:nvPr/>
        </p:nvSpPr>
        <p:spPr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89520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724400"/>
            <a:ext cx="7315200" cy="609600"/>
          </a:xfrm>
        </p:spPr>
        <p:txBody>
          <a:bodyPr anchor="ctr"/>
          <a:lstStyle>
            <a:lvl1pPr algn="l" eaLnBrk="1" latinLnBrk="0" hangingPunct="1">
              <a:buNone/>
              <a:defRPr kumimoji="0" lang="ru-RU" sz="2800" b="0">
                <a:solidFill>
                  <a:srgbClr val="FFFFFF"/>
                </a:solidFill>
              </a:defRPr>
            </a:lvl1pPr>
            <a:extLst/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mtClean="0">
                <a:solidFill>
                  <a:srgbClr val="DEF5FA"/>
                </a:solidFill>
                <a:latin typeface="Calibri" panose="020F0502020204030204" pitchFamily="34" charset="0"/>
                <a:cs typeface="+mn-cs"/>
              </a:rPr>
              <a:t>6/30/2006</a:t>
            </a:r>
            <a:endParaRPr lang="ru-RU">
              <a:solidFill>
                <a:srgbClr val="DEF5FA"/>
              </a:solidFill>
              <a:latin typeface="Calibri" panose="020F0502020204030204" pitchFamily="34" charset="0"/>
              <a:cs typeface="+mn-cs"/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9"/>
          </a:xfrm>
        </p:spPr>
        <p:txBody>
          <a:bodyPr rtlCol="0"/>
          <a:lstStyle>
            <a:lvl1pPr eaLnBrk="1" latinLnBrk="0" hangingPunct="1">
              <a:defRPr kumimoji="0" lang="ru-RU" sz="2800"/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8F82E0A0-C266-4798-8C8F-B9F91E9DA37E}" type="slidenum">
              <a:rPr lang="ru-RU" smtClean="0">
                <a:latin typeface="Calibri" panose="020F0502020204030204" pitchFamily="34" charset="0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latin typeface="Calibri" panose="020F0502020204030204" pitchFamily="34" charset="0"/>
              <a:cs typeface="+mn-cs"/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7"/>
            <a:ext cx="4572000" cy="365125"/>
          </a:xfrm>
        </p:spPr>
        <p:txBody>
          <a:bodyPr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srgbClr val="DEF5FA"/>
              </a:solidFill>
              <a:latin typeface="Calibri" panose="020F050202020403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82506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B8C83A-1759-4D71-AE1D-4154FFEB8C78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68651653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1A3D3D-D2A0-4EBB-BB7F-91397C676C9E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618716960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C39FAF-45A9-4CD5-88A3-0402828E299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000396507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3BBF4D-7CF2-45D1-86B0-10EFBB918546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665043254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9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cs typeface="+mn-cs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EBD13336-09D2-421E-8457-511B72B71041}" type="slidenum">
              <a:rPr lang="ru-RU" altLang="en-US"/>
              <a:pPr/>
              <a:t>‹#›</a:t>
            </a:fld>
            <a:endParaRPr lang="ru-RU" altLang="en-US"/>
          </a:p>
        </p:txBody>
      </p:sp>
      <p:grpSp>
        <p:nvGrpSpPr>
          <p:cNvPr id="2056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66" r:id="rId1"/>
    <p:sldLayoutId id="2147484467" r:id="rId2"/>
    <p:sldLayoutId id="2147484468" r:id="rId3"/>
    <p:sldLayoutId id="2147484469" r:id="rId4"/>
    <p:sldLayoutId id="2147484470" r:id="rId5"/>
    <p:sldLayoutId id="2147484471" r:id="rId6"/>
    <p:sldLayoutId id="2147484472" r:id="rId7"/>
    <p:sldLayoutId id="2147484473" r:id="rId8"/>
    <p:sldLayoutId id="2147484474" r:id="rId9"/>
    <p:sldLayoutId id="2147484475" r:id="rId10"/>
    <p:sldLayoutId id="2147484476" r:id="rId11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44C22D-9543-497F-9B8E-6FADFD07BBF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03.12.2019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B1FD21-130C-4C72-99C8-2DBB024B156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7803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8" r:id="rId1"/>
    <p:sldLayoutId id="2147484479" r:id="rId2"/>
    <p:sldLayoutId id="2147484480" r:id="rId3"/>
    <p:sldLayoutId id="2147484481" r:id="rId4"/>
    <p:sldLayoutId id="2147484482" r:id="rId5"/>
    <p:sldLayoutId id="2147484483" r:id="rId6"/>
    <p:sldLayoutId id="2147484484" r:id="rId7"/>
    <p:sldLayoutId id="2147484485" r:id="rId8"/>
    <p:sldLayoutId id="2147484486" r:id="rId9"/>
    <p:sldLayoutId id="2147484487" r:id="rId10"/>
    <p:sldLayoutId id="2147484488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44C22D-9543-497F-9B8E-6FADFD07BBF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03.12.2019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B1FD21-130C-4C72-99C8-2DBB024B156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6693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90" r:id="rId1"/>
    <p:sldLayoutId id="2147484491" r:id="rId2"/>
    <p:sldLayoutId id="2147484492" r:id="rId3"/>
    <p:sldLayoutId id="2147484493" r:id="rId4"/>
    <p:sldLayoutId id="2147484494" r:id="rId5"/>
    <p:sldLayoutId id="2147484495" r:id="rId6"/>
    <p:sldLayoutId id="2147484496" r:id="rId7"/>
    <p:sldLayoutId id="2147484497" r:id="rId8"/>
    <p:sldLayoutId id="2147484498" r:id="rId9"/>
    <p:sldLayoutId id="2147484499" r:id="rId10"/>
    <p:sldLayoutId id="2147484500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44C22D-9543-497F-9B8E-6FADFD07BBF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03.12.2019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B1FD21-130C-4C72-99C8-2DBB024B156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9471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02" r:id="rId1"/>
    <p:sldLayoutId id="2147484503" r:id="rId2"/>
    <p:sldLayoutId id="2147484504" r:id="rId3"/>
    <p:sldLayoutId id="2147484505" r:id="rId4"/>
    <p:sldLayoutId id="2147484506" r:id="rId5"/>
    <p:sldLayoutId id="2147484507" r:id="rId6"/>
    <p:sldLayoutId id="2147484508" r:id="rId7"/>
    <p:sldLayoutId id="2147484509" r:id="rId8"/>
    <p:sldLayoutId id="2147484510" r:id="rId9"/>
    <p:sldLayoutId id="2147484511" r:id="rId10"/>
    <p:sldLayoutId id="2147484512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803400"/>
            <a:ext cx="8153400" cy="43230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lang="ru-RU" sz="1400">
                <a:solidFill>
                  <a:schemeClr val="tx2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mtClean="0">
                <a:solidFill>
                  <a:srgbClr val="464646"/>
                </a:solidFill>
                <a:latin typeface="Calibri" panose="020F0502020204030204" pitchFamily="34" charset="0"/>
                <a:cs typeface="+mn-cs"/>
              </a:rPr>
              <a:t>6/30/2006</a:t>
            </a:r>
            <a:endParaRPr lang="ru-RU">
              <a:solidFill>
                <a:srgbClr val="464646"/>
              </a:solidFill>
              <a:latin typeface="Calibri" panose="020F0502020204030204" pitchFamily="34" charset="0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2" y="6248207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lang="ru-RU" sz="1400">
                <a:solidFill>
                  <a:schemeClr val="tx2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srgbClr val="464646"/>
              </a:solidFill>
              <a:latin typeface="Calibri" panose="020F0502020204030204" pitchFamily="34" charset="0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1460227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505947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90550" y="1505947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498010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lang="ru-RU" sz="1400" b="1">
                <a:solidFill>
                  <a:srgbClr val="FFFFFF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8F82E0A0-C266-4798-8C8F-B9F91E9DA37E}" type="slidenum">
              <a:rPr lang="ru-RU" smtClean="0">
                <a:latin typeface="Calibri" panose="020F0502020204030204" pitchFamily="34" charset="0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latin typeface="Calibri" panose="020F0502020204030204" pitchFamily="34" charset="0"/>
              <a:cs typeface="+mn-cs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157480"/>
            <a:ext cx="8153400" cy="134112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eaLnBrk="1" latinLnBrk="0" hangingPunct="1"/>
            <a:r>
              <a:rPr kumimoji="0" lang="ru-RU" smtClean="0"/>
              <a:t>Образец заголовка</a:t>
            </a:r>
            <a:endParaRPr kumimoji="0" lang="en-US" smtClean="0"/>
          </a:p>
        </p:txBody>
      </p:sp>
    </p:spTree>
    <p:extLst>
      <p:ext uri="{BB962C8B-B14F-4D97-AF65-F5344CB8AC3E}">
        <p14:creationId xmlns:p14="http://schemas.microsoft.com/office/powerpoint/2010/main" val="3665984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14" r:id="rId1"/>
    <p:sldLayoutId id="2147484515" r:id="rId2"/>
    <p:sldLayoutId id="2147484516" r:id="rId3"/>
    <p:sldLayoutId id="2147484517" r:id="rId4"/>
    <p:sldLayoutId id="2147484518" r:id="rId5"/>
    <p:sldLayoutId id="2147484519" r:id="rId6"/>
    <p:sldLayoutId id="2147484520" r:id="rId7"/>
    <p:sldLayoutId id="2147484521" r:id="rId8"/>
    <p:sldLayoutId id="2147484522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lang="ru-RU" sz="4200" kern="1200">
          <a:solidFill>
            <a:schemeClr val="tx2"/>
          </a:solidFill>
          <a:latin typeface="+mj-lt"/>
          <a:ea typeface="+mj-ea"/>
          <a:cs typeface="+mj-cs"/>
        </a:defRPr>
      </a:lvl1pPr>
      <a:extLst/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lang="ru-RU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lang="ru-RU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lang="ru-RU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lang="ru-RU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lang="ru-RU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None/>
        <a:defRPr kumimoji="0" lang="ru-RU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lang="ru-RU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lang="ru-RU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lang="ru-RU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gi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78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8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89.png"/><Relationship Id="rId4" Type="http://schemas.openxmlformats.org/officeDocument/2006/relationships/image" Target="../media/image6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96.png"/><Relationship Id="rId5" Type="http://schemas.openxmlformats.org/officeDocument/2006/relationships/image" Target="../media/image65.jpeg"/><Relationship Id="rId4" Type="http://schemas.openxmlformats.org/officeDocument/2006/relationships/image" Target="../media/image9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66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67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68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1438" y="1628775"/>
            <a:ext cx="9144000" cy="3140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5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ОСНОВНОЕ ТРИГОНОМЕТРИЧЕСКОЕ ТОЖДЕСТВО. </a:t>
            </a:r>
            <a:br>
              <a:rPr lang="ru-RU" sz="5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</a:br>
            <a:r>
              <a:rPr lang="ru-RU" sz="5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ФОРМУЛЫ ПРИВЕДЕНИЯ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27584" y="1615362"/>
            <a:ext cx="2016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Тема:</a:t>
            </a:r>
            <a:endParaRPr lang="ru-RU" sz="48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3F7CB7D-F184-43C7-B6FD-03D728E1BBFF}" type="slidenum">
              <a:rPr kumimoji="0" lang="ru-RU" smtClean="0">
                <a:solidFill>
                  <a:schemeClr val="tx1"/>
                </a:solidFill>
              </a:rPr>
              <a:pPr/>
              <a:t>10</a:t>
            </a:fld>
            <a:endParaRPr kumimoji="0" lang="ru-RU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14360"/>
            <a:ext cx="4896543" cy="526264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842544" y="1340768"/>
                <a:ext cx="4320481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ru-RU" sz="2800" b="1" dirty="0" smtClean="0">
                    <a:solidFill>
                      <a:schemeClr val="tx1"/>
                    </a:solidFill>
                  </a:rPr>
                  <a:t>Определим знаки тригонометрических функций угла </a:t>
                </a:r>
                <a14:m>
                  <m:oMath xmlns:m="http://schemas.openxmlformats.org/officeDocument/2006/math">
                    <m:r>
                      <a:rPr lang="ru-RU" sz="28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ru-RU" sz="28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endParaRPr lang="en-US" sz="2800" b="1" dirty="0" smtClean="0">
                  <a:solidFill>
                    <a:schemeClr val="tx1"/>
                  </a:solidFill>
                  <a:ea typeface="Cambria Math"/>
                </a:endParaRPr>
              </a:p>
              <a:p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2544" y="1340768"/>
                <a:ext cx="4320481" cy="1815882"/>
              </a:xfrm>
              <a:prstGeom prst="rect">
                <a:avLst/>
              </a:prstGeom>
              <a:blipFill>
                <a:blip r:embed="rId3"/>
                <a:stretch>
                  <a:fillRect l="-2539" t="-3691" r="-21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-23664" y="247650"/>
                <a:ext cx="9144000" cy="627534"/>
              </a:xfrm>
              <a:prstGeom prst="rect">
                <a:avLst/>
              </a:prstGeom>
              <a:solidFill>
                <a:srgbClr val="CCFF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400" b="1" dirty="0">
                    <a:solidFill>
                      <a:srgbClr val="FF0000"/>
                    </a:solidFill>
                  </a:rPr>
                  <a:t>1.</a:t>
                </a:r>
                <a:r>
                  <a:rPr lang="ru-RU" sz="2400" b="1" dirty="0">
                    <a:solidFill>
                      <a:srgbClr val="002060"/>
                    </a:solidFill>
                  </a:rPr>
                  <a:t> Найдите 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𝒕𝒈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ru-RU" sz="2400" b="1" dirty="0">
                    <a:solidFill>
                      <a:srgbClr val="002060"/>
                    </a:solidFill>
                  </a:rPr>
                  <a:t> , если  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=−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𝟐𝟔</m:t>
                            </m:r>
                          </m:e>
                        </m:rad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  </m:t>
                        </m:r>
                      </m:den>
                    </m:f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  </m:t>
                    </m:r>
                  </m:oMath>
                </a14:m>
                <a:r>
                  <a:rPr lang="ru-RU" sz="2400" b="1" dirty="0">
                    <a:solidFill>
                      <a:srgbClr val="002060"/>
                    </a:solidFill>
                  </a:rPr>
                  <a:t>и </a:t>
                </a:r>
                <a14:m>
                  <m:oMath xmlns:m="http://schemas.openxmlformats.org/officeDocument/2006/math">
                    <m:r>
                      <a:rPr lang="ru-RU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ru-RU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∈(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𝝅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;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den>
                    </m:f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3664" y="247650"/>
                <a:ext cx="9144000" cy="627534"/>
              </a:xfrm>
              <a:prstGeom prst="rect">
                <a:avLst/>
              </a:prstGeom>
              <a:blipFill>
                <a:blip r:embed="rId4"/>
                <a:stretch>
                  <a:fillRect b="-679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922694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3F7CB7D-F184-43C7-B6FD-03D728E1BBFF}" type="slidenum">
              <a:rPr kumimoji="0" lang="ru-RU" smtClean="0">
                <a:solidFill>
                  <a:schemeClr val="tx2"/>
                </a:solidFill>
              </a:rPr>
              <a:pPr/>
              <a:t>11</a:t>
            </a:fld>
            <a:endParaRPr kumimoji="0" lang="ru-RU">
              <a:solidFill>
                <a:schemeClr val="tx2"/>
              </a:solidFill>
            </a:endParaRPr>
          </a:p>
        </p:txBody>
      </p:sp>
      <p:sp>
        <p:nvSpPr>
          <p:cNvPr id="3" name="Номер слайда 1"/>
          <p:cNvSpPr txBox="1">
            <a:spLocks/>
          </p:cNvSpPr>
          <p:nvPr/>
        </p:nvSpPr>
        <p:spPr>
          <a:xfrm>
            <a:off x="0" y="5543550"/>
            <a:ext cx="533400" cy="285750"/>
          </a:xfrm>
          <a:prstGeom prst="rect">
            <a:avLst/>
          </a:prstGeom>
        </p:spPr>
        <p:txBody>
          <a:bodyPr vert="horz" anchor="ctr" anchorCtr="0">
            <a:normAutofit lnSpcReduction="10000"/>
          </a:bodyPr>
          <a:lstStyle>
            <a:lvl1pPr marL="0" algn="ctr" rtl="0" eaLnBrk="1" latinLnBrk="0" hangingPunct="1">
              <a:defRPr kumimoji="0" lang="ru-RU" sz="14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rtl="0" latinLnBrk="0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rtl="0" latinLnBrk="0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rtl="0" latinLnBrk="0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rtl="0" latinLnBrk="0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rtl="0" latinLnBrk="0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rtl="0" latinLnBrk="0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rtl="0" latinLnBrk="0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rtl="0" latinLnBrk="0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fld id="{A3F7CB7D-F184-43C7-B6FD-03D728E1BBFF}" type="slidenum">
              <a:rPr lang="ru-RU">
                <a:solidFill>
                  <a:schemeClr val="tx1"/>
                </a:solidFill>
              </a:rPr>
              <a:pPr/>
              <a:t>11</a:t>
            </a:fld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Номер слайда 1"/>
          <p:cNvSpPr txBox="1">
            <a:spLocks/>
          </p:cNvSpPr>
          <p:nvPr/>
        </p:nvSpPr>
        <p:spPr>
          <a:xfrm>
            <a:off x="0" y="5543550"/>
            <a:ext cx="533400" cy="285750"/>
          </a:xfrm>
          <a:prstGeom prst="rect">
            <a:avLst/>
          </a:prstGeom>
        </p:spPr>
        <p:txBody>
          <a:bodyPr vert="horz" anchor="ctr" anchorCtr="0">
            <a:normAutofit lnSpcReduction="10000"/>
          </a:bodyPr>
          <a:lstStyle>
            <a:lvl1pPr marL="0" algn="ctr" rtl="0" eaLnBrk="1" latinLnBrk="0" hangingPunct="1">
              <a:defRPr kumimoji="0" lang="ru-RU" sz="14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rtl="0" latinLnBrk="0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rtl="0" latinLnBrk="0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rtl="0" latinLnBrk="0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rtl="0" latinLnBrk="0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rtl="0" latinLnBrk="0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rtl="0" latinLnBrk="0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rtl="0" latinLnBrk="0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rtl="0" latinLnBrk="0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fld id="{A3F7CB7D-F184-43C7-B6FD-03D728E1BBFF}" type="slidenum">
              <a:rPr lang="ru-RU">
                <a:solidFill>
                  <a:schemeClr val="tx1"/>
                </a:solidFill>
              </a:rPr>
              <a:pPr/>
              <a:t>11</a:t>
            </a:fld>
            <a:endParaRPr lang="ru-RU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080261"/>
            <a:ext cx="4968552" cy="534003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572001" y="1484784"/>
                <a:ext cx="4320481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ru-RU" b="1" dirty="0" smtClean="0">
                    <a:solidFill>
                      <a:schemeClr val="tx1"/>
                    </a:solidFill>
                  </a:rPr>
                  <a:t>Определим знаки тригонометрических функций угла </a:t>
                </a:r>
                <a14:m>
                  <m:oMath xmlns:m="http://schemas.openxmlformats.org/officeDocument/2006/math">
                    <m:r>
                      <a:rPr lang="ru-RU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ru-RU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endParaRPr lang="ru-RU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1" y="1484784"/>
                <a:ext cx="4320481" cy="923330"/>
              </a:xfrm>
              <a:prstGeom prst="rect">
                <a:avLst/>
              </a:prstGeom>
              <a:blipFill>
                <a:blip r:embed="rId3"/>
                <a:stretch>
                  <a:fillRect l="-846" t="-3974" b="-99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" y="116632"/>
                <a:ext cx="9144000" cy="627534"/>
              </a:xfrm>
              <a:prstGeom prst="rect">
                <a:avLst/>
              </a:prstGeom>
              <a:solidFill>
                <a:srgbClr val="CCFF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400" b="1">
                    <a:solidFill>
                      <a:srgbClr val="FF0000"/>
                    </a:solidFill>
                  </a:rPr>
                  <a:t>1.</a:t>
                </a:r>
                <a:r>
                  <a:rPr lang="ru-RU" sz="2400" b="1">
                    <a:solidFill>
                      <a:srgbClr val="002060"/>
                    </a:solidFill>
                  </a:rPr>
                  <a:t> Найдите 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𝒕𝒈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ru-RU" sz="2400" b="1">
                    <a:solidFill>
                      <a:srgbClr val="002060"/>
                    </a:solidFill>
                  </a:rPr>
                  <a:t> , если  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=−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𝟐𝟔</m:t>
                            </m:r>
                          </m:e>
                        </m:rad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  </m:t>
                        </m:r>
                      </m:den>
                    </m:f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  </m:t>
                    </m:r>
                  </m:oMath>
                </a14:m>
                <a:r>
                  <a:rPr lang="ru-RU" sz="2400" b="1">
                    <a:solidFill>
                      <a:srgbClr val="002060"/>
                    </a:solidFill>
                  </a:rPr>
                  <a:t>и </a:t>
                </a:r>
                <a14:m>
                  <m:oMath xmlns:m="http://schemas.openxmlformats.org/officeDocument/2006/math">
                    <m:r>
                      <a:rPr lang="ru-RU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ru-RU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∈(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𝝅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;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den>
                    </m:f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ru-RU" sz="2400" b="1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" y="116632"/>
                <a:ext cx="9144000" cy="627534"/>
              </a:xfrm>
              <a:prstGeom prst="rect">
                <a:avLst/>
              </a:prstGeom>
              <a:blipFill>
                <a:blip r:embed="rId4"/>
                <a:stretch>
                  <a:fillRect b="-77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5294988" y="2520078"/>
                <a:ext cx="2874505" cy="8942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600" b="1" dirty="0" smtClean="0">
                    <a:solidFill>
                      <a:schemeClr val="tx1"/>
                    </a:solidFill>
                    <a:ea typeface="Cambria Math"/>
                  </a:rPr>
                  <a:t>2.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𝒕𝒈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𝒔𝒊𝒏</m:t>
                        </m:r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𝜶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𝒄𝒐𝒔</m:t>
                        </m:r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𝜶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4988" y="2520078"/>
                <a:ext cx="2874505" cy="894219"/>
              </a:xfrm>
              <a:prstGeom prst="rect">
                <a:avLst/>
              </a:prstGeom>
              <a:blipFill>
                <a:blip r:embed="rId5"/>
                <a:stretch>
                  <a:fillRect l="-6582" b="-102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822967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3F7CB7D-F184-43C7-B6FD-03D728E1BBFF}" type="slidenum">
              <a:rPr kumimoji="0" lang="ru-RU" smtClean="0">
                <a:solidFill>
                  <a:schemeClr val="tx2"/>
                </a:solidFill>
              </a:rPr>
              <a:pPr/>
              <a:t>12</a:t>
            </a:fld>
            <a:endParaRPr kumimoji="0" lang="ru-RU">
              <a:solidFill>
                <a:schemeClr val="tx2"/>
              </a:solidFill>
            </a:endParaRPr>
          </a:p>
        </p:txBody>
      </p:sp>
      <p:sp>
        <p:nvSpPr>
          <p:cNvPr id="3" name="Номер слайда 1"/>
          <p:cNvSpPr txBox="1">
            <a:spLocks/>
          </p:cNvSpPr>
          <p:nvPr/>
        </p:nvSpPr>
        <p:spPr>
          <a:xfrm>
            <a:off x="0" y="5543550"/>
            <a:ext cx="533400" cy="285750"/>
          </a:xfrm>
          <a:prstGeom prst="rect">
            <a:avLst/>
          </a:prstGeom>
        </p:spPr>
        <p:txBody>
          <a:bodyPr vert="horz" anchor="ctr" anchorCtr="0">
            <a:normAutofit lnSpcReduction="10000"/>
          </a:bodyPr>
          <a:lstStyle>
            <a:lvl1pPr marL="0" algn="ctr" rtl="0" eaLnBrk="1" latinLnBrk="0" hangingPunct="1">
              <a:defRPr kumimoji="0" lang="ru-RU" sz="14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rtl="0" latinLnBrk="0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rtl="0" latinLnBrk="0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rtl="0" latinLnBrk="0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rtl="0" latinLnBrk="0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rtl="0" latinLnBrk="0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rtl="0" latinLnBrk="0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rtl="0" latinLnBrk="0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rtl="0" latinLnBrk="0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fld id="{A3F7CB7D-F184-43C7-B6FD-03D728E1BBFF}" type="slidenum">
              <a:rPr lang="ru-RU">
                <a:solidFill>
                  <a:schemeClr val="tx1"/>
                </a:solidFill>
              </a:rPr>
              <a:pPr/>
              <a:t>12</a:t>
            </a:fld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Номер слайда 1"/>
          <p:cNvSpPr txBox="1">
            <a:spLocks/>
          </p:cNvSpPr>
          <p:nvPr/>
        </p:nvSpPr>
        <p:spPr>
          <a:xfrm>
            <a:off x="0" y="5543550"/>
            <a:ext cx="533400" cy="285750"/>
          </a:xfrm>
          <a:prstGeom prst="rect">
            <a:avLst/>
          </a:prstGeom>
        </p:spPr>
        <p:txBody>
          <a:bodyPr vert="horz" anchor="ctr" anchorCtr="0">
            <a:normAutofit lnSpcReduction="10000"/>
          </a:bodyPr>
          <a:lstStyle>
            <a:lvl1pPr marL="0" algn="ctr" rtl="0" eaLnBrk="1" latinLnBrk="0" hangingPunct="1">
              <a:defRPr kumimoji="0" lang="ru-RU" sz="14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rtl="0" latinLnBrk="0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rtl="0" latinLnBrk="0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rtl="0" latinLnBrk="0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rtl="0" latinLnBrk="0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rtl="0" latinLnBrk="0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rtl="0" latinLnBrk="0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rtl="0" latinLnBrk="0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rtl="0" latinLnBrk="0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fld id="{A3F7CB7D-F184-43C7-B6FD-03D728E1BBFF}" type="slidenum">
              <a:rPr lang="ru-RU">
                <a:solidFill>
                  <a:schemeClr val="tx1"/>
                </a:solidFill>
              </a:rPr>
              <a:pPr/>
              <a:t>12</a:t>
            </a:fld>
            <a:endParaRPr lang="ru-RU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051711"/>
            <a:ext cx="4494320" cy="483034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572001" y="1484784"/>
                <a:ext cx="4320481" cy="16012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ru-RU" b="1" dirty="0" smtClean="0">
                    <a:solidFill>
                      <a:schemeClr val="tx1"/>
                    </a:solidFill>
                  </a:rPr>
                  <a:t>Определим знаки тригонометрических функций угла </a:t>
                </a:r>
                <a14:m>
                  <m:oMath xmlns:m="http://schemas.openxmlformats.org/officeDocument/2006/math">
                    <m:r>
                      <a:rPr lang="ru-RU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ru-RU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endParaRPr lang="en-US" b="1" dirty="0" smtClean="0">
                  <a:solidFill>
                    <a:schemeClr val="tx1"/>
                  </a:solidFill>
                  <a:ea typeface="Cambria Math"/>
                </a:endParaRPr>
              </a:p>
              <a:p>
                <a:r>
                  <a:rPr lang="ru-RU" b="1" dirty="0">
                    <a:solidFill>
                      <a:schemeClr val="tx1"/>
                    </a:solidFill>
                    <a:ea typeface="Cambria Math"/>
                  </a:rPr>
                  <a:t>2.</a:t>
                </a:r>
                <a:r>
                  <a:rPr lang="ru-RU" b="1" dirty="0" smtClean="0">
                    <a:solidFill>
                      <a:schemeClr val="tx1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𝒕𝒈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𝒔𝒊𝒏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𝜶</m:t>
                        </m:r>
                      </m:num>
                      <m:den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𝒄𝒐𝒔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𝜶</m:t>
                        </m:r>
                      </m:den>
                    </m:f>
                  </m:oMath>
                </a14:m>
                <a:endParaRPr lang="ru-RU" b="1" dirty="0" smtClean="0">
                  <a:solidFill>
                    <a:schemeClr val="tx1"/>
                  </a:solidFill>
                  <a:ea typeface="Cambria Math"/>
                </a:endParaRPr>
              </a:p>
              <a:p>
                <a:endParaRPr lang="ru-RU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1" y="1484784"/>
                <a:ext cx="4320481" cy="1601272"/>
              </a:xfrm>
              <a:prstGeom prst="rect">
                <a:avLst/>
              </a:prstGeom>
              <a:blipFill>
                <a:blip r:embed="rId3"/>
                <a:stretch>
                  <a:fillRect l="-1128" t="-22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0" y="116632"/>
                <a:ext cx="9144000" cy="627534"/>
              </a:xfrm>
              <a:prstGeom prst="rect">
                <a:avLst/>
              </a:prstGeom>
              <a:solidFill>
                <a:srgbClr val="CCFF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400" b="1" dirty="0">
                    <a:solidFill>
                      <a:srgbClr val="FF0000"/>
                    </a:solidFill>
                  </a:rPr>
                  <a:t>1.</a:t>
                </a:r>
                <a:r>
                  <a:rPr lang="ru-RU" sz="2400" b="1" dirty="0">
                    <a:solidFill>
                      <a:srgbClr val="002060"/>
                    </a:solidFill>
                  </a:rPr>
                  <a:t> Найдите 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𝒕𝒈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ru-RU" sz="2400" b="1" dirty="0">
                    <a:solidFill>
                      <a:srgbClr val="002060"/>
                    </a:solidFill>
                  </a:rPr>
                  <a:t> , если  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=−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𝟐𝟔</m:t>
                            </m:r>
                          </m:e>
                        </m:rad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  </m:t>
                        </m:r>
                      </m:den>
                    </m:f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  </m:t>
                    </m:r>
                  </m:oMath>
                </a14:m>
                <a:r>
                  <a:rPr lang="ru-RU" sz="2400" b="1" dirty="0">
                    <a:solidFill>
                      <a:srgbClr val="002060"/>
                    </a:solidFill>
                  </a:rPr>
                  <a:t>и </a:t>
                </a:r>
                <a14:m>
                  <m:oMath xmlns:m="http://schemas.openxmlformats.org/officeDocument/2006/math">
                    <m:r>
                      <a:rPr lang="ru-RU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ru-RU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∈(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𝝅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;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den>
                    </m:f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16632"/>
                <a:ext cx="9144000" cy="627534"/>
              </a:xfrm>
              <a:prstGeom prst="rect">
                <a:avLst/>
              </a:prstGeom>
              <a:blipFill>
                <a:blip r:embed="rId4"/>
                <a:stretch>
                  <a:fillRect b="-77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4673832" y="3086056"/>
                <a:ext cx="4242315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chemeClr val="tx1"/>
                    </a:solidFill>
                  </a:rPr>
                  <a:t>3.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chemeClr val="tx1"/>
                        </a:solidFill>
                        <a:latin typeface="Cambria Math"/>
                      </a:rPr>
                      <m:t>𝒔𝒊</m:t>
                    </m:r>
                    <m:sSup>
                      <m:sSupPr>
                        <m:ctrlP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𝒏</m:t>
                        </m:r>
                      </m:e>
                      <m:sup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32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32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32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𝒄𝒐</m:t>
                    </m:r>
                    <m:sSup>
                      <m:sSupPr>
                        <m:ctrlP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𝒔</m:t>
                        </m:r>
                      </m:e>
                      <m:sup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en-US" sz="32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32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32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𝟏</m:t>
                    </m:r>
                  </m:oMath>
                </a14:m>
                <a:r>
                  <a:rPr lang="ru-RU" sz="3200" b="1" dirty="0" smtClean="0">
                    <a:solidFill>
                      <a:schemeClr val="tx1"/>
                    </a:solidFill>
                  </a:rPr>
                  <a:t> </a:t>
                </a:r>
                <a:endParaRPr lang="en-US" sz="3200" b="1" dirty="0" smtClean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3832" y="3086056"/>
                <a:ext cx="4242315" cy="595932"/>
              </a:xfrm>
              <a:prstGeom prst="rect">
                <a:avLst/>
              </a:prstGeom>
              <a:blipFill>
                <a:blip r:embed="rId5"/>
                <a:stretch>
                  <a:fillRect l="-3736" t="-11224" b="-326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038705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3F7CB7D-F184-43C7-B6FD-03D728E1BBFF}" type="slidenum">
              <a:rPr kumimoji="0" lang="ru-RU" smtClean="0">
                <a:solidFill>
                  <a:schemeClr val="tx2"/>
                </a:solidFill>
              </a:rPr>
              <a:pPr/>
              <a:t>13</a:t>
            </a:fld>
            <a:endParaRPr kumimoji="0" lang="ru-RU">
              <a:solidFill>
                <a:schemeClr val="tx2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764704"/>
            <a:ext cx="4680520" cy="503046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572001" y="1484784"/>
                <a:ext cx="4320481" cy="21614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ru-RU" b="1" dirty="0" smtClean="0">
                    <a:solidFill>
                      <a:schemeClr val="tx1"/>
                    </a:solidFill>
                  </a:rPr>
                  <a:t>Определим знаки тригонометрических функций угла </a:t>
                </a:r>
                <a14:m>
                  <m:oMath xmlns:m="http://schemas.openxmlformats.org/officeDocument/2006/math">
                    <m:r>
                      <a:rPr lang="ru-RU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ru-RU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endParaRPr lang="en-US" b="1" dirty="0" smtClean="0">
                  <a:solidFill>
                    <a:schemeClr val="tx1"/>
                  </a:solidFill>
                  <a:ea typeface="Cambria Math"/>
                </a:endParaRPr>
              </a:p>
              <a:p>
                <a:r>
                  <a:rPr lang="ru-RU" b="1" dirty="0">
                    <a:solidFill>
                      <a:schemeClr val="tx1"/>
                    </a:solidFill>
                    <a:ea typeface="Cambria Math"/>
                  </a:rPr>
                  <a:t>2.</a:t>
                </a:r>
                <a:r>
                  <a:rPr lang="ru-RU" b="1" dirty="0" smtClean="0">
                    <a:solidFill>
                      <a:schemeClr val="tx1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𝒕𝒈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𝒔𝒊𝒏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𝜶</m:t>
                        </m:r>
                      </m:num>
                      <m:den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𝒄𝒐𝒔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𝜶</m:t>
                        </m:r>
                      </m:den>
                    </m:f>
                  </m:oMath>
                </a14:m>
                <a:endParaRPr lang="ru-RU" b="1" dirty="0" smtClean="0">
                  <a:solidFill>
                    <a:schemeClr val="tx1"/>
                  </a:solidFill>
                  <a:ea typeface="Cambria Math"/>
                </a:endParaRPr>
              </a:p>
              <a:p>
                <a:r>
                  <a:rPr lang="ru-RU" b="1" dirty="0" smtClean="0">
                    <a:solidFill>
                      <a:schemeClr val="tx1"/>
                    </a:solidFill>
                  </a:rPr>
                  <a:t>3.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/>
                      </a:rPr>
                      <m:t>𝒔𝒊</m:t>
                    </m:r>
                    <m:sSup>
                      <m:sSup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𝒏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𝒄𝒐</m:t>
                    </m:r>
                    <m:sSup>
                      <m:sSup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𝒔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𝟏</m:t>
                    </m:r>
                  </m:oMath>
                </a14:m>
                <a:r>
                  <a:rPr lang="ru-RU" b="1" dirty="0" smtClean="0">
                    <a:solidFill>
                      <a:srgbClr val="FF0000"/>
                    </a:solidFill>
                  </a:rPr>
                  <a:t> </a:t>
                </a:r>
                <a:endParaRPr lang="en-US" b="1" dirty="0" smtClean="0">
                  <a:solidFill>
                    <a:srgbClr val="FF0000"/>
                  </a:solidFill>
                </a:endParaRPr>
              </a:p>
              <a:p>
                <a:endParaRPr lang="ru-RU" b="1" dirty="0" smtClean="0">
                  <a:solidFill>
                    <a:schemeClr val="tx1"/>
                  </a:solidFill>
                </a:endParaRPr>
              </a:p>
              <a:p>
                <a:endParaRPr lang="ru-RU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1" y="1484784"/>
                <a:ext cx="4320481" cy="2161489"/>
              </a:xfrm>
              <a:prstGeom prst="rect">
                <a:avLst/>
              </a:prstGeom>
              <a:blipFill>
                <a:blip r:embed="rId3"/>
                <a:stretch>
                  <a:fillRect l="-1128" t="-16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-23664" y="0"/>
                <a:ext cx="9144000" cy="627534"/>
              </a:xfrm>
              <a:prstGeom prst="rect">
                <a:avLst/>
              </a:prstGeom>
              <a:solidFill>
                <a:srgbClr val="CCFF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400" b="1">
                    <a:solidFill>
                      <a:srgbClr val="FF0000"/>
                    </a:solidFill>
                  </a:rPr>
                  <a:t>1.</a:t>
                </a:r>
                <a:r>
                  <a:rPr lang="ru-RU" sz="2400" b="1">
                    <a:solidFill>
                      <a:srgbClr val="002060"/>
                    </a:solidFill>
                  </a:rPr>
                  <a:t> Найдите 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𝒕𝒈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ru-RU" sz="2400" b="1">
                    <a:solidFill>
                      <a:srgbClr val="002060"/>
                    </a:solidFill>
                  </a:rPr>
                  <a:t> , если  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=−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𝟐𝟔</m:t>
                            </m:r>
                          </m:e>
                        </m:rad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  </m:t>
                        </m:r>
                      </m:den>
                    </m:f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  </m:t>
                    </m:r>
                  </m:oMath>
                </a14:m>
                <a:r>
                  <a:rPr lang="ru-RU" sz="2400" b="1">
                    <a:solidFill>
                      <a:srgbClr val="002060"/>
                    </a:solidFill>
                  </a:rPr>
                  <a:t>и </a:t>
                </a:r>
                <a14:m>
                  <m:oMath xmlns:m="http://schemas.openxmlformats.org/officeDocument/2006/math">
                    <m:r>
                      <a:rPr lang="ru-RU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ru-RU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∈(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𝝅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;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den>
                    </m:f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ru-RU" sz="2400" b="1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3664" y="0"/>
                <a:ext cx="9144000" cy="627534"/>
              </a:xfrm>
              <a:prstGeom prst="rect">
                <a:avLst/>
              </a:prstGeom>
              <a:blipFill>
                <a:blip r:embed="rId4"/>
                <a:stretch>
                  <a:fillRect b="-77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267200" y="3381846"/>
                <a:ext cx="4572000" cy="2866554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𝒄𝒐</m:t>
                      </m:r>
                      <m:sSup>
                        <m:sSupPr>
                          <m:ctrlP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𝒔</m:t>
                          </m:r>
                        </m:e>
                        <m:sup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3600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3600" b="1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3600" b="1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3600" b="1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3600" b="1" i="1">
                          <a:solidFill>
                            <a:schemeClr val="tx1"/>
                          </a:solidFill>
                          <a:latin typeface="Cambria Math"/>
                        </a:rPr>
                        <m:t>𝒔𝒊</m:t>
                      </m:r>
                      <m:sSup>
                        <m:sSupPr>
                          <m:ctrlP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𝒏</m:t>
                          </m:r>
                        </m:e>
                        <m:sup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3600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3600" b="1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sz="3600" b="1" dirty="0" smtClean="0">
                  <a:solidFill>
                    <a:schemeClr val="tx1"/>
                  </a:solidFill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−(−</m:t>
                      </m:r>
                      <m:f>
                        <m:fPr>
                          <m:ctrlP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𝟓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𝟐𝟔</m:t>
                              </m:r>
                            </m:e>
                          </m:rad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  </m:t>
                          </m:r>
                        </m:den>
                      </m:f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𝟐𝟓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𝟐𝟔</m:t>
                          </m:r>
                        </m:den>
                      </m:f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𝟐𝟔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7200" y="3381846"/>
                <a:ext cx="4572000" cy="286655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628873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33" y="657986"/>
            <a:ext cx="4514825" cy="485238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572001" y="1484784"/>
                <a:ext cx="4320481" cy="30225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ru-RU" b="1" dirty="0" smtClean="0">
                    <a:solidFill>
                      <a:schemeClr val="tx1"/>
                    </a:solidFill>
                  </a:rPr>
                  <a:t>Определим знаки тригонометрических функций угла </a:t>
                </a:r>
                <a14:m>
                  <m:oMath xmlns:m="http://schemas.openxmlformats.org/officeDocument/2006/math">
                    <m:r>
                      <a:rPr lang="ru-RU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ru-RU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endParaRPr lang="en-US" b="1" dirty="0" smtClean="0">
                  <a:solidFill>
                    <a:schemeClr val="tx1"/>
                  </a:solidFill>
                  <a:ea typeface="Cambria Math"/>
                </a:endParaRPr>
              </a:p>
              <a:p>
                <a:r>
                  <a:rPr lang="ru-RU" b="1" dirty="0">
                    <a:solidFill>
                      <a:schemeClr val="tx1"/>
                    </a:solidFill>
                    <a:ea typeface="Cambria Math"/>
                  </a:rPr>
                  <a:t>2.</a:t>
                </a:r>
                <a:r>
                  <a:rPr lang="ru-RU" b="1" dirty="0" smtClean="0">
                    <a:solidFill>
                      <a:schemeClr val="tx1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𝒕𝒈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𝒔𝒊𝒏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𝜶</m:t>
                        </m:r>
                      </m:num>
                      <m:den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𝒄𝒐𝒔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𝜶</m:t>
                        </m:r>
                      </m:den>
                    </m:f>
                  </m:oMath>
                </a14:m>
                <a:endParaRPr lang="ru-RU" b="1" dirty="0" smtClean="0">
                  <a:solidFill>
                    <a:schemeClr val="tx1"/>
                  </a:solidFill>
                  <a:ea typeface="Cambria Math"/>
                </a:endParaRPr>
              </a:p>
              <a:p>
                <a:r>
                  <a:rPr lang="ru-RU" b="1" dirty="0" smtClean="0">
                    <a:solidFill>
                      <a:schemeClr val="tx1"/>
                    </a:solidFill>
                  </a:rPr>
                  <a:t>3.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𝒔𝒊</m:t>
                    </m:r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𝒏</m:t>
                        </m:r>
                      </m:e>
                      <m:sup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𝒄𝒐</m:t>
                    </m:r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𝒔</m:t>
                        </m:r>
                      </m:e>
                      <m:sup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𝟏</m:t>
                    </m:r>
                  </m:oMath>
                </a14:m>
                <a:r>
                  <a:rPr lang="ru-RU" b="1" dirty="0" smtClean="0">
                    <a:solidFill>
                      <a:schemeClr val="tx1"/>
                    </a:solidFill>
                  </a:rPr>
                  <a:t> </a:t>
                </a:r>
                <a:endParaRPr lang="en-US" b="1" dirty="0" smtClean="0">
                  <a:solidFill>
                    <a:schemeClr val="tx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𝒄𝒐</m:t>
                      </m:r>
                      <m:sSup>
                        <m:sSupPr>
                          <m:ctrlPr>
                            <a:rPr lang="en-US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𝒔</m:t>
                          </m:r>
                        </m:e>
                        <m:sup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b="1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b="1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>
                          <a:solidFill>
                            <a:schemeClr val="tx1"/>
                          </a:solidFill>
                          <a:latin typeface="Cambria Math"/>
                        </a:rPr>
                        <m:t>𝒔𝒊</m:t>
                      </m:r>
                      <m:sSup>
                        <m:sSupPr>
                          <m:ctrlPr>
                            <a:rPr lang="en-US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𝒏</m:t>
                          </m:r>
                        </m:e>
                        <m:sup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b="1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b="1" dirty="0" smtClean="0">
                  <a:solidFill>
                    <a:schemeClr val="tx1"/>
                  </a:solidFill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−(−</m:t>
                      </m:r>
                      <m:f>
                        <m:fPr>
                          <m:ctrlPr>
                            <a:rPr lang="en-US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𝟓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𝟐𝟔</m:t>
                              </m:r>
                            </m:e>
                          </m:rad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  </m:t>
                          </m:r>
                        </m:den>
                      </m:f>
                      <m:sSup>
                        <m:s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𝟐𝟓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𝟐𝟔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𝟐𝟔</m:t>
                          </m:r>
                        </m:den>
                      </m:f>
                    </m:oMath>
                  </m:oMathPara>
                </a14:m>
                <a:endParaRPr lang="ru-RU" b="1" dirty="0" smtClean="0">
                  <a:solidFill>
                    <a:schemeClr val="tx1"/>
                  </a:solidFill>
                </a:endParaRPr>
              </a:p>
              <a:p>
                <a:endParaRPr lang="en-US" b="1" dirty="0" smtClean="0">
                  <a:solidFill>
                    <a:schemeClr val="tx1"/>
                  </a:solidFill>
                  <a:ea typeface="Cambria Math"/>
                </a:endParaRPr>
              </a:p>
              <a:p>
                <a:endParaRPr lang="ru-RU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1" y="1484784"/>
                <a:ext cx="4320481" cy="3022559"/>
              </a:xfrm>
              <a:prstGeom prst="rect">
                <a:avLst/>
              </a:prstGeom>
              <a:blipFill>
                <a:blip r:embed="rId3"/>
                <a:stretch>
                  <a:fillRect l="-1128" t="-12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5446" y="30452"/>
                <a:ext cx="9144000" cy="627534"/>
              </a:xfrm>
              <a:prstGeom prst="rect">
                <a:avLst/>
              </a:prstGeom>
              <a:solidFill>
                <a:srgbClr val="CCFF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400" b="1">
                    <a:solidFill>
                      <a:srgbClr val="FF0000"/>
                    </a:solidFill>
                  </a:rPr>
                  <a:t>1.</a:t>
                </a:r>
                <a:r>
                  <a:rPr lang="ru-RU" sz="2400" b="1">
                    <a:solidFill>
                      <a:srgbClr val="002060"/>
                    </a:solidFill>
                  </a:rPr>
                  <a:t> Найдите 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𝒕𝒈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ru-RU" sz="2400" b="1">
                    <a:solidFill>
                      <a:srgbClr val="002060"/>
                    </a:solidFill>
                  </a:rPr>
                  <a:t> , если  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=−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𝟐𝟔</m:t>
                            </m:r>
                          </m:e>
                        </m:rad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  </m:t>
                        </m:r>
                      </m:den>
                    </m:f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  </m:t>
                    </m:r>
                  </m:oMath>
                </a14:m>
                <a:r>
                  <a:rPr lang="ru-RU" sz="2400" b="1">
                    <a:solidFill>
                      <a:srgbClr val="002060"/>
                    </a:solidFill>
                  </a:rPr>
                  <a:t>и </a:t>
                </a:r>
                <a14:m>
                  <m:oMath xmlns:m="http://schemas.openxmlformats.org/officeDocument/2006/math">
                    <m:r>
                      <a:rPr lang="ru-RU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ru-RU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∈(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𝝅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;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den>
                    </m:f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ru-RU" sz="2400" b="1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46" y="30452"/>
                <a:ext cx="9144000" cy="627534"/>
              </a:xfrm>
              <a:prstGeom prst="rect">
                <a:avLst/>
              </a:prstGeom>
              <a:blipFill>
                <a:blip r:embed="rId4"/>
                <a:stretch>
                  <a:fillRect b="-77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3707904" y="4221088"/>
                <a:ext cx="5528052" cy="17291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ru-RU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𝟐𝟔</m:t>
                              </m:r>
                            </m:den>
                          </m:f>
                        </m:e>
                      </m:rad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𝟐𝟔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4" y="4221088"/>
                <a:ext cx="5528052" cy="172919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747268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268" y="692696"/>
            <a:ext cx="4454250" cy="478727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4401291" y="931876"/>
                <a:ext cx="4320481" cy="35639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ru-RU" b="1" dirty="0" smtClean="0">
                    <a:solidFill>
                      <a:schemeClr val="tx1"/>
                    </a:solidFill>
                  </a:rPr>
                  <a:t>Определим знаки тригонометрических функций угла </a:t>
                </a:r>
                <a14:m>
                  <m:oMath xmlns:m="http://schemas.openxmlformats.org/officeDocument/2006/math">
                    <m:r>
                      <a:rPr lang="ru-RU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ru-RU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endParaRPr lang="en-US" b="1" dirty="0" smtClean="0">
                  <a:solidFill>
                    <a:schemeClr val="tx1"/>
                  </a:solidFill>
                  <a:ea typeface="Cambria Math"/>
                </a:endParaRPr>
              </a:p>
              <a:p>
                <a:r>
                  <a:rPr lang="ru-RU" b="1" dirty="0">
                    <a:solidFill>
                      <a:schemeClr val="tx1"/>
                    </a:solidFill>
                    <a:ea typeface="Cambria Math"/>
                  </a:rPr>
                  <a:t>2.</a:t>
                </a:r>
                <a:r>
                  <a:rPr lang="ru-RU" b="1" dirty="0" smtClean="0">
                    <a:solidFill>
                      <a:schemeClr val="tx1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𝒕𝒈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𝒔𝒊𝒏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𝜶</m:t>
                        </m:r>
                      </m:num>
                      <m:den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𝒄𝒐𝒔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𝜶</m:t>
                        </m:r>
                      </m:den>
                    </m:f>
                  </m:oMath>
                </a14:m>
                <a:endParaRPr lang="ru-RU" b="1" dirty="0" smtClean="0">
                  <a:solidFill>
                    <a:schemeClr val="tx1"/>
                  </a:solidFill>
                  <a:ea typeface="Cambria Math"/>
                </a:endParaRPr>
              </a:p>
              <a:p>
                <a:r>
                  <a:rPr lang="ru-RU" b="1" dirty="0" smtClean="0">
                    <a:solidFill>
                      <a:schemeClr val="tx1"/>
                    </a:solidFill>
                  </a:rPr>
                  <a:t>3.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𝒔𝒊</m:t>
                    </m:r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𝒏</m:t>
                        </m:r>
                      </m:e>
                      <m:sup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𝒄𝒐</m:t>
                    </m:r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𝒔</m:t>
                        </m:r>
                      </m:e>
                      <m:sup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𝟏</m:t>
                    </m:r>
                  </m:oMath>
                </a14:m>
                <a:r>
                  <a:rPr lang="ru-RU" b="1" dirty="0" smtClean="0">
                    <a:solidFill>
                      <a:schemeClr val="tx1"/>
                    </a:solidFill>
                  </a:rPr>
                  <a:t> </a:t>
                </a:r>
                <a:endParaRPr lang="en-US" b="1" dirty="0" smtClean="0">
                  <a:solidFill>
                    <a:schemeClr val="tx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𝒄𝒐</m:t>
                      </m:r>
                      <m:sSup>
                        <m:sSupPr>
                          <m:ctrlPr>
                            <a:rPr lang="en-US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𝒔</m:t>
                          </m:r>
                        </m:e>
                        <m:sup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b="1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b="1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>
                          <a:solidFill>
                            <a:schemeClr val="tx1"/>
                          </a:solidFill>
                          <a:latin typeface="Cambria Math"/>
                        </a:rPr>
                        <m:t>𝒔𝒊</m:t>
                      </m:r>
                      <m:sSup>
                        <m:sSupPr>
                          <m:ctrlPr>
                            <a:rPr lang="en-US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𝒏</m:t>
                          </m:r>
                        </m:e>
                        <m:sup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b="1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b="1" dirty="0" smtClean="0">
                  <a:solidFill>
                    <a:schemeClr val="tx1"/>
                  </a:solidFill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−(−</m:t>
                      </m:r>
                      <m:f>
                        <m:fPr>
                          <m:ctrlPr>
                            <a:rPr lang="en-US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𝟓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𝟐𝟔</m:t>
                              </m:r>
                            </m:e>
                          </m:rad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  </m:t>
                          </m:r>
                        </m:den>
                      </m:f>
                      <m:sSup>
                        <m:s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𝟐𝟓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𝟐𝟔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𝟐𝟔</m:t>
                          </m:r>
                        </m:den>
                      </m:f>
                    </m:oMath>
                  </m:oMathPara>
                </a14:m>
                <a:endParaRPr lang="ru-RU" b="1" dirty="0" smtClean="0">
                  <a:solidFill>
                    <a:schemeClr val="tx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ru-RU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𝟐𝟔</m:t>
                              </m:r>
                            </m:den>
                          </m:f>
                        </m:e>
                      </m:rad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𝟐𝟔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b="1" dirty="0" smtClean="0">
                  <a:solidFill>
                    <a:schemeClr val="tx1"/>
                  </a:solidFill>
                  <a:ea typeface="Cambria Math"/>
                </a:endParaRPr>
              </a:p>
              <a:p>
                <a:endParaRPr lang="ru-RU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1291" y="931876"/>
                <a:ext cx="4320481" cy="3563924"/>
              </a:xfrm>
              <a:prstGeom prst="rect">
                <a:avLst/>
              </a:prstGeom>
              <a:blipFill>
                <a:blip r:embed="rId3"/>
                <a:stretch>
                  <a:fillRect l="-1269" t="-10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0" y="0"/>
                <a:ext cx="9144000" cy="627534"/>
              </a:xfrm>
              <a:prstGeom prst="rect">
                <a:avLst/>
              </a:prstGeom>
              <a:solidFill>
                <a:srgbClr val="CCFF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400" b="1" dirty="0">
                    <a:solidFill>
                      <a:srgbClr val="FF0000"/>
                    </a:solidFill>
                  </a:rPr>
                  <a:t>1.</a:t>
                </a:r>
                <a:r>
                  <a:rPr lang="ru-RU" sz="2400" b="1" dirty="0">
                    <a:solidFill>
                      <a:srgbClr val="002060"/>
                    </a:solidFill>
                  </a:rPr>
                  <a:t> Найдите 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𝒕𝒈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ru-RU" sz="2400" b="1" dirty="0">
                    <a:solidFill>
                      <a:srgbClr val="002060"/>
                    </a:solidFill>
                  </a:rPr>
                  <a:t> , если  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=−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𝟐𝟔</m:t>
                            </m:r>
                          </m:e>
                        </m:rad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  </m:t>
                        </m:r>
                      </m:den>
                    </m:f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  </m:t>
                    </m:r>
                  </m:oMath>
                </a14:m>
                <a:r>
                  <a:rPr lang="ru-RU" sz="2400" b="1" dirty="0">
                    <a:solidFill>
                      <a:srgbClr val="002060"/>
                    </a:solidFill>
                  </a:rPr>
                  <a:t>и </a:t>
                </a:r>
                <a14:m>
                  <m:oMath xmlns:m="http://schemas.openxmlformats.org/officeDocument/2006/math">
                    <m:r>
                      <a:rPr lang="ru-RU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ru-RU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∈(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𝝅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;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den>
                    </m:f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0"/>
                <a:ext cx="9144000" cy="627534"/>
              </a:xfrm>
              <a:prstGeom prst="rect">
                <a:avLst/>
              </a:prstGeom>
              <a:blipFill>
                <a:blip r:embed="rId4"/>
                <a:stretch>
                  <a:fillRect b="-77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3563888" y="4359619"/>
                <a:ext cx="5472607" cy="23710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𝟓</m:t>
                      </m:r>
                      <m:r>
                        <a:rPr lang="ru-RU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. </m:t>
                      </m:r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𝒕𝒈</m:t>
                      </m:r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3200" b="1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3200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𝟓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3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2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𝟐𝟔</m:t>
                              </m:r>
                            </m:e>
                          </m:rad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  </m:t>
                          </m:r>
                        </m:den>
                      </m:f>
                      <m:r>
                        <a:rPr lang="en-US" sz="3200" b="1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:</m:t>
                      </m:r>
                      <m:d>
                        <m:dPr>
                          <m:ctrlP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3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32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32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200" b="1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𝟐𝟔</m:t>
                                  </m:r>
                                </m:e>
                              </m:rad>
                            </m:den>
                          </m:f>
                        </m:e>
                      </m:d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sz="3200" b="1" dirty="0" smtClean="0">
                  <a:solidFill>
                    <a:schemeClr val="tx1"/>
                  </a:solidFill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𝟓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3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2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𝟐𝟔</m:t>
                              </m:r>
                            </m:e>
                          </m:rad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  </m:t>
                          </m:r>
                        </m:den>
                      </m:f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32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US" sz="32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2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𝟐𝟔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sz="32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den>
                          </m:f>
                        </m:e>
                      </m:d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𝟓</m:t>
                      </m:r>
                    </m:oMath>
                  </m:oMathPara>
                </a14:m>
                <a:endParaRPr lang="en-US" sz="3200" b="1" dirty="0" smtClean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4359619"/>
                <a:ext cx="5472607" cy="237103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132502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347" y="902363"/>
            <a:ext cx="5084733" cy="52465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0" y="0"/>
                <a:ext cx="9144000" cy="764704"/>
              </a:xfrm>
              <a:prstGeom prst="rect">
                <a:avLst/>
              </a:prstGeom>
              <a:solidFill>
                <a:srgbClr val="CCFF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800" b="1" dirty="0">
                    <a:solidFill>
                      <a:srgbClr val="002060"/>
                    </a:solidFill>
                  </a:rPr>
                  <a:t> </a:t>
                </a:r>
                <a:r>
                  <a:rPr lang="ru-RU" sz="2800" b="1" dirty="0">
                    <a:solidFill>
                      <a:srgbClr val="FF0000"/>
                    </a:solidFill>
                  </a:rPr>
                  <a:t>2. </a:t>
                </a:r>
                <a:r>
                  <a:rPr lang="ru-RU" sz="2800" b="1" dirty="0">
                    <a:solidFill>
                      <a:srgbClr val="002060"/>
                    </a:solidFill>
                  </a:rPr>
                  <a:t>Найдите  </a:t>
                </a:r>
                <a14:m>
                  <m:oMath xmlns:m="http://schemas.openxmlformats.org/officeDocument/2006/math">
                    <m:r>
                      <a:rPr lang="ru-RU" sz="2800" b="1" i="1">
                        <a:solidFill>
                          <a:srgbClr val="002060"/>
                        </a:solidFill>
                        <a:latin typeface="Cambria Math"/>
                      </a:rPr>
                      <m:t>𝟓</m:t>
                    </m:r>
                    <m:r>
                      <a:rPr lang="en-US" sz="2800" b="1" i="1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en-US" sz="28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ru-RU" sz="2800" b="1" dirty="0">
                    <a:solidFill>
                      <a:srgbClr val="002060"/>
                    </a:solidFill>
                  </a:rPr>
                  <a:t>, если  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002060"/>
                        </a:solidFill>
                        <a:latin typeface="Cambria Math"/>
                      </a:rPr>
                      <m:t>𝒄𝒐𝒔</m:t>
                    </m:r>
                    <m:r>
                      <a:rPr lang="en-US" sz="28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8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en-US" sz="28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𝟔</m:t>
                            </m:r>
                          </m:e>
                        </m:rad>
                      </m:num>
                      <m:den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  </m:t>
                        </m:r>
                      </m:den>
                    </m:f>
                    <m:r>
                      <a:rPr lang="en-US" sz="28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  </m:t>
                    </m:r>
                  </m:oMath>
                </a14:m>
                <a:r>
                  <a:rPr lang="ru-RU" sz="2800" b="1" dirty="0">
                    <a:solidFill>
                      <a:srgbClr val="002060"/>
                    </a:solidFill>
                  </a:rPr>
                  <a:t>и </a:t>
                </a:r>
                <a14:m>
                  <m:oMath xmlns:m="http://schemas.openxmlformats.org/officeDocument/2006/math">
                    <m:r>
                      <a:rPr lang="ru-RU" sz="28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ru-RU" sz="28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∈(</m:t>
                    </m:r>
                    <m:f>
                      <m:fPr>
                        <m:ctrlP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den>
                    </m:f>
                    <m:r>
                      <a:rPr lang="en-US" sz="28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;</m:t>
                    </m:r>
                    <m:r>
                      <a:rPr lang="en-US" sz="28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8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𝝅</m:t>
                    </m:r>
                    <m:r>
                      <a:rPr lang="en-US" sz="28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ru-RU" sz="2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0"/>
                <a:ext cx="9144000" cy="764704"/>
              </a:xfrm>
              <a:prstGeom prst="rect">
                <a:avLst/>
              </a:prstGeom>
              <a:blipFill>
                <a:blip r:embed="rId3"/>
                <a:stretch>
                  <a:fillRect b="-104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427984" y="902363"/>
                <a:ext cx="4421403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ru-RU" sz="2800" b="1" dirty="0"/>
                  <a:t>Определим знак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</a:rPr>
                      <m:t>𝒔𝒊𝒏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endParaRPr lang="en-US" sz="2800" b="1" dirty="0">
                  <a:ea typeface="Cambria Math"/>
                </a:endParaRPr>
              </a:p>
              <a:p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902363"/>
                <a:ext cx="4421403" cy="954107"/>
              </a:xfrm>
              <a:prstGeom prst="rect">
                <a:avLst/>
              </a:prstGeom>
              <a:blipFill>
                <a:blip r:embed="rId4"/>
                <a:stretch>
                  <a:fillRect l="-2479" t="-63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727771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644008" y="937780"/>
                <a:ext cx="3310522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ru-RU" sz="2000" b="1" dirty="0"/>
                  <a:t>Определим знак </a:t>
                </a:r>
                <a14:m>
                  <m:oMath xmlns:m="http://schemas.openxmlformats.org/officeDocument/2006/math">
                    <m:r>
                      <a:rPr lang="en-US" sz="2000" b="1" i="1">
                        <a:latin typeface="Cambria Math"/>
                      </a:rPr>
                      <m:t>𝒔𝒊𝒏</m:t>
                    </m:r>
                    <m:r>
                      <a:rPr lang="en-US" sz="2000" b="1" i="1"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000" b="1" i="1"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endParaRPr lang="en-US" sz="2000" b="1" dirty="0">
                  <a:ea typeface="Cambria Math"/>
                </a:endParaRPr>
              </a:p>
              <a:p>
                <a:endParaRPr lang="ru-RU" sz="2000" b="1" dirty="0">
                  <a:ea typeface="Cambria Math"/>
                </a:endParaRPr>
              </a:p>
              <a:p>
                <a:endParaRPr lang="ru-RU" sz="2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937780"/>
                <a:ext cx="3310522" cy="1015663"/>
              </a:xfrm>
              <a:prstGeom prst="rect">
                <a:avLst/>
              </a:prstGeom>
              <a:blipFill>
                <a:blip r:embed="rId2"/>
                <a:stretch>
                  <a:fillRect l="-1657" t="-30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2"/>
            <a:ext cx="4105513" cy="423614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0" y="0"/>
                <a:ext cx="9144000" cy="627534"/>
              </a:xfrm>
              <a:prstGeom prst="rect">
                <a:avLst/>
              </a:prstGeom>
              <a:solidFill>
                <a:srgbClr val="CCFF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400" b="1" dirty="0">
                    <a:solidFill>
                      <a:srgbClr val="002060"/>
                    </a:solidFill>
                  </a:rPr>
                  <a:t> </a:t>
                </a:r>
                <a:r>
                  <a:rPr lang="ru-RU" sz="2400" b="1" dirty="0">
                    <a:solidFill>
                      <a:srgbClr val="FF0000"/>
                    </a:solidFill>
                  </a:rPr>
                  <a:t>2. </a:t>
                </a:r>
                <a:r>
                  <a:rPr lang="ru-RU" sz="2400" b="1" dirty="0">
                    <a:solidFill>
                      <a:srgbClr val="002060"/>
                    </a:solidFill>
                  </a:rPr>
                  <a:t>Найдите  </a:t>
                </a:r>
                <a14:m>
                  <m:oMath xmlns:m="http://schemas.openxmlformats.org/officeDocument/2006/math">
                    <m:r>
                      <a:rPr lang="ru-RU" sz="2400" b="1" i="1">
                        <a:solidFill>
                          <a:srgbClr val="002060"/>
                        </a:solidFill>
                        <a:latin typeface="Cambria Math"/>
                      </a:rPr>
                      <m:t>𝟓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ru-RU" sz="2400" b="1" dirty="0">
                    <a:solidFill>
                      <a:srgbClr val="002060"/>
                    </a:solidFill>
                  </a:rPr>
                  <a:t>, если  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𝒄𝒐𝒔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𝟔</m:t>
                            </m:r>
                          </m:e>
                        </m:rad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  </m:t>
                        </m:r>
                      </m:den>
                    </m:f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  </m:t>
                    </m:r>
                  </m:oMath>
                </a14:m>
                <a:r>
                  <a:rPr lang="ru-RU" sz="2400" b="1" dirty="0">
                    <a:solidFill>
                      <a:srgbClr val="002060"/>
                    </a:solidFill>
                  </a:rPr>
                  <a:t>и </a:t>
                </a:r>
                <a14:m>
                  <m:oMath xmlns:m="http://schemas.openxmlformats.org/officeDocument/2006/math">
                    <m:r>
                      <a:rPr lang="ru-RU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ru-RU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∈(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den>
                    </m:f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;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𝝅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0"/>
                <a:ext cx="9144000" cy="627534"/>
              </a:xfrm>
              <a:prstGeom prst="rect">
                <a:avLst/>
              </a:prstGeom>
              <a:blipFill>
                <a:blip r:embed="rId4"/>
                <a:stretch>
                  <a:fillRect b="-1359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211960" y="2187670"/>
                <a:ext cx="4932040" cy="2557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3200" b="1" dirty="0" smtClean="0"/>
                  <a:t>2. 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/>
                      </a:rPr>
                      <m:t>𝒔𝒊</m:t>
                    </m:r>
                    <m:sSup>
                      <m:sSup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1" i="1">
                            <a:latin typeface="Cambria Math"/>
                          </a:rPr>
                          <m:t>𝒏</m:t>
                        </m:r>
                      </m:e>
                      <m:sup>
                        <m:r>
                          <a:rPr lang="en-US" sz="3200" b="1" i="1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3200" b="1" i="1"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3200" b="1" i="1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3200" b="1" i="1">
                        <a:latin typeface="Cambria Math"/>
                        <a:ea typeface="Cambria Math"/>
                      </a:rPr>
                      <m:t>𝟏</m:t>
                    </m:r>
                    <m:r>
                      <a:rPr lang="en-US" sz="3200" b="1" i="1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3200" b="1" i="1">
                        <a:latin typeface="Cambria Math"/>
                      </a:rPr>
                      <m:t>𝒄𝒐</m:t>
                    </m:r>
                    <m:sSup>
                      <m:sSup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1" i="1">
                            <a:latin typeface="Cambria Math"/>
                          </a:rPr>
                          <m:t>𝒔</m:t>
                        </m:r>
                      </m:e>
                      <m:sup>
                        <m:r>
                          <a:rPr lang="en-US" sz="3200" b="1" i="1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3200" b="1" i="1"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3200" b="1" i="1"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endParaRPr lang="en-US" sz="3200" b="1" dirty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>
                          <a:latin typeface="Cambria Math"/>
                        </a:rPr>
                        <m:t>=</m:t>
                      </m:r>
                      <m:r>
                        <a:rPr lang="en-US" sz="3200" b="1" i="1">
                          <a:latin typeface="Cambria Math"/>
                        </a:rPr>
                        <m:t>𝟏</m:t>
                      </m:r>
                      <m:r>
                        <a:rPr lang="en-US" sz="3200" b="1" i="1">
                          <a:latin typeface="Cambria Math"/>
                        </a:rPr>
                        <m:t>−(</m:t>
                      </m:r>
                      <m:f>
                        <m:fPr>
                          <m:ctrlPr>
                            <a:rPr lang="en-US" sz="3200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  <m:rad>
                            <m:radPr>
                              <m:degHide m:val="on"/>
                              <m:ctrlPr>
                                <a:rPr lang="en-US" sz="3200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200" b="1" i="1">
                                  <a:latin typeface="Cambria Math"/>
                                  <a:ea typeface="Cambria Math"/>
                                </a:rPr>
                                <m:t>𝟔</m:t>
                              </m:r>
                            </m:e>
                          </m:rad>
                        </m:num>
                        <m:den>
                          <m:r>
                            <a:rPr lang="en-US" sz="3200" b="1" i="1">
                              <a:latin typeface="Cambria Math"/>
                              <a:ea typeface="Cambria Math"/>
                            </a:rPr>
                            <m:t>𝟓</m:t>
                          </m:r>
                          <m:r>
                            <a:rPr lang="en-US" sz="3200" b="1" i="1">
                              <a:latin typeface="Cambria Math"/>
                              <a:ea typeface="Cambria Math"/>
                            </a:rPr>
                            <m:t>  </m:t>
                          </m:r>
                        </m:den>
                      </m:f>
                      <m:sSup>
                        <m:sSupPr>
                          <m:ctrlPr>
                            <a:rPr lang="en-US" sz="3200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3200" b="1" i="1">
                              <a:latin typeface="Cambria Math"/>
                              <a:ea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32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3200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3200" b="1" i="1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3200" b="1" i="1"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3200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latin typeface="Cambria Math"/>
                              <a:ea typeface="Cambria Math"/>
                            </a:rPr>
                            <m:t>𝟐𝟒</m:t>
                          </m:r>
                        </m:num>
                        <m:den>
                          <m:r>
                            <a:rPr lang="en-US" sz="3200" b="1" i="1">
                              <a:latin typeface="Cambria Math"/>
                              <a:ea typeface="Cambria Math"/>
                            </a:rPr>
                            <m:t>𝟐𝟓</m:t>
                          </m:r>
                        </m:den>
                      </m:f>
                      <m:r>
                        <a:rPr lang="en-US" sz="3200" b="1" i="1" smtClean="0">
                          <a:latin typeface="Cambria Math" panose="02040503050406030204" pitchFamily="18" charset="0"/>
                          <a:ea typeface="Cambria Math"/>
                        </a:rPr>
                        <m:t>=</m:t>
                      </m:r>
                      <m:r>
                        <a:rPr lang="en-US" sz="3200" b="1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>
                              <a:latin typeface="Cambria Math"/>
                              <a:ea typeface="Cambria Math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1960" y="2187670"/>
                <a:ext cx="4932040" cy="2557110"/>
              </a:xfrm>
              <a:prstGeom prst="rect">
                <a:avLst/>
              </a:prstGeom>
              <a:blipFill>
                <a:blip r:embed="rId5"/>
                <a:stretch>
                  <a:fillRect l="-3214" t="-26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160612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1"/>
          <p:cNvSpPr txBox="1">
            <a:spLocks/>
          </p:cNvSpPr>
          <p:nvPr/>
        </p:nvSpPr>
        <p:spPr>
          <a:xfrm>
            <a:off x="0" y="5543550"/>
            <a:ext cx="533400" cy="285750"/>
          </a:xfrm>
          <a:prstGeom prst="rect">
            <a:avLst/>
          </a:prstGeom>
        </p:spPr>
        <p:txBody>
          <a:bodyPr vert="horz" anchor="ctr" anchorCtr="0">
            <a:normAutofit lnSpcReduction="10000"/>
          </a:bodyPr>
          <a:lstStyle>
            <a:lvl1pPr marL="0" algn="ctr" rtl="0" eaLnBrk="1" latinLnBrk="0" hangingPunct="1">
              <a:defRPr kumimoji="0" lang="ru-RU" sz="14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rtl="0" latinLnBrk="0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rtl="0" latinLnBrk="0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rtl="0" latinLnBrk="0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rtl="0" latinLnBrk="0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rtl="0" latinLnBrk="0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rtl="0" latinLnBrk="0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rtl="0" latinLnBrk="0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rtl="0" latinLnBrk="0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fld id="{A3F7CB7D-F184-43C7-B6FD-03D728E1BBFF}" type="slidenum">
              <a:rPr lang="ru-RU"/>
              <a:pPr/>
              <a:t>18</a:t>
            </a:fld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860032" y="1772817"/>
                <a:ext cx="3733843" cy="19778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ru-RU" sz="2000" b="1" dirty="0"/>
                  <a:t>Определим знак </a:t>
                </a:r>
                <a14:m>
                  <m:oMath xmlns:m="http://schemas.openxmlformats.org/officeDocument/2006/math">
                    <m:r>
                      <a:rPr lang="en-US" sz="2000" b="1" i="1">
                        <a:latin typeface="Cambria Math"/>
                      </a:rPr>
                      <m:t>𝒔𝒊𝒏</m:t>
                    </m:r>
                    <m:r>
                      <a:rPr lang="en-US" sz="2000" b="1" i="1"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000" b="1" i="1"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endParaRPr lang="en-US" sz="2000" b="1" dirty="0">
                  <a:ea typeface="Cambria Math"/>
                </a:endParaRPr>
              </a:p>
              <a:p>
                <a:r>
                  <a:rPr lang="ru-RU" sz="2000" b="1" dirty="0"/>
                  <a:t>2. </a:t>
                </a:r>
                <a14:m>
                  <m:oMath xmlns:m="http://schemas.openxmlformats.org/officeDocument/2006/math">
                    <m:r>
                      <a:rPr lang="en-US" sz="2000" b="1" i="1">
                        <a:latin typeface="Cambria Math"/>
                      </a:rPr>
                      <m:t>𝒔𝒊</m:t>
                    </m:r>
                    <m:sSup>
                      <m:sSup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>
                            <a:latin typeface="Cambria Math"/>
                          </a:rPr>
                          <m:t>𝒏</m:t>
                        </m:r>
                      </m:e>
                      <m:sup>
                        <m:r>
                          <a:rPr lang="en-US" sz="2000" b="1" i="1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000" b="1" i="1"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000" b="1" i="1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000" b="1" i="1">
                        <a:latin typeface="Cambria Math"/>
                        <a:ea typeface="Cambria Math"/>
                      </a:rPr>
                      <m:t>𝟏</m:t>
                    </m:r>
                    <m:r>
                      <a:rPr lang="en-US" sz="2000" b="1" i="1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000" b="1" i="1">
                        <a:latin typeface="Cambria Math"/>
                      </a:rPr>
                      <m:t>𝒄𝒐</m:t>
                    </m:r>
                    <m:sSup>
                      <m:sSup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>
                            <a:latin typeface="Cambria Math"/>
                          </a:rPr>
                          <m:t>𝒔</m:t>
                        </m:r>
                      </m:e>
                      <m:sup>
                        <m:r>
                          <a:rPr lang="en-US" sz="2000" b="1" i="1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000" b="1" i="1"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000" b="1" i="1"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endParaRPr lang="en-US" sz="2000" b="1" dirty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latin typeface="Cambria Math"/>
                        </a:rPr>
                        <m:t>=</m:t>
                      </m:r>
                      <m:r>
                        <a:rPr lang="en-US" sz="2000" b="1" i="1">
                          <a:latin typeface="Cambria Math"/>
                        </a:rPr>
                        <m:t>𝟏</m:t>
                      </m:r>
                      <m:r>
                        <a:rPr lang="en-US" sz="2000" b="1" i="1">
                          <a:latin typeface="Cambria Math"/>
                        </a:rPr>
                        <m:t>−(</m:t>
                      </m:r>
                      <m:f>
                        <m:fPr>
                          <m:ctrlPr>
                            <a:rPr lang="en-US" sz="2000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  <m:rad>
                            <m:radPr>
                              <m:degHide m:val="on"/>
                              <m:ctrlPr>
                                <a:rPr lang="en-US" sz="2000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1" i="1">
                                  <a:latin typeface="Cambria Math"/>
                                  <a:ea typeface="Cambria Math"/>
                                </a:rPr>
                                <m:t>𝟔</m:t>
                              </m:r>
                            </m:e>
                          </m:rad>
                        </m:num>
                        <m:den>
                          <m:r>
                            <a:rPr lang="en-US" sz="2000" b="1" i="1">
                              <a:latin typeface="Cambria Math"/>
                              <a:ea typeface="Cambria Math"/>
                            </a:rPr>
                            <m:t>𝟓</m:t>
                          </m:r>
                          <m:r>
                            <a:rPr lang="en-US" sz="2000" b="1" i="1">
                              <a:latin typeface="Cambria Math"/>
                              <a:ea typeface="Cambria Math"/>
                            </a:rPr>
                            <m:t>  </m:t>
                          </m:r>
                        </m:den>
                      </m:f>
                      <m:sSup>
                        <m:sSupPr>
                          <m:ctrlPr>
                            <a:rPr lang="en-US" sz="2000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latin typeface="Cambria Math"/>
                              <a:ea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20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latin typeface="Cambria Math"/>
                              <a:ea typeface="Cambria Math"/>
                            </a:rPr>
                            <m:t>𝟐𝟒</m:t>
                          </m:r>
                        </m:num>
                        <m:den>
                          <m:r>
                            <a:rPr lang="en-US" sz="2000" b="1" i="1">
                              <a:latin typeface="Cambria Math"/>
                              <a:ea typeface="Cambria Math"/>
                            </a:rPr>
                            <m:t>𝟐𝟓</m:t>
                          </m:r>
                        </m:den>
                      </m:f>
                      <m:r>
                        <a:rPr lang="en-US" sz="2000" b="1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>
                              <a:latin typeface="Cambria Math"/>
                              <a:ea typeface="Cambria Math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lang="ru-RU" sz="2000" b="1" dirty="0">
                  <a:ea typeface="Cambria Math"/>
                </a:endParaRPr>
              </a:p>
              <a:p>
                <a:endParaRPr lang="en-US" sz="2000" b="1" dirty="0">
                  <a:ea typeface="Cambria Math"/>
                </a:endParaRPr>
              </a:p>
              <a:p>
                <a:endParaRPr lang="ru-RU" sz="2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1772817"/>
                <a:ext cx="3733843" cy="1977849"/>
              </a:xfrm>
              <a:prstGeom prst="rect">
                <a:avLst/>
              </a:prstGeom>
              <a:blipFill>
                <a:blip r:embed="rId2"/>
                <a:stretch>
                  <a:fillRect l="-1631" t="-15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39" y="839484"/>
            <a:ext cx="4364653" cy="450352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0" y="11413"/>
                <a:ext cx="9144000" cy="627534"/>
              </a:xfrm>
              <a:prstGeom prst="rect">
                <a:avLst/>
              </a:prstGeom>
              <a:solidFill>
                <a:srgbClr val="CCFF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400" b="1" dirty="0">
                    <a:solidFill>
                      <a:srgbClr val="002060"/>
                    </a:solidFill>
                  </a:rPr>
                  <a:t> </a:t>
                </a:r>
                <a:r>
                  <a:rPr lang="ru-RU" sz="2400" b="1" dirty="0">
                    <a:solidFill>
                      <a:srgbClr val="FF0000"/>
                    </a:solidFill>
                  </a:rPr>
                  <a:t>2. </a:t>
                </a:r>
                <a:r>
                  <a:rPr lang="ru-RU" sz="2400" b="1" dirty="0">
                    <a:solidFill>
                      <a:srgbClr val="002060"/>
                    </a:solidFill>
                  </a:rPr>
                  <a:t>Найдите  </a:t>
                </a:r>
                <a14:m>
                  <m:oMath xmlns:m="http://schemas.openxmlformats.org/officeDocument/2006/math">
                    <m:r>
                      <a:rPr lang="ru-RU" sz="2400" b="1" i="1">
                        <a:solidFill>
                          <a:srgbClr val="002060"/>
                        </a:solidFill>
                        <a:latin typeface="Cambria Math"/>
                      </a:rPr>
                      <m:t>𝟓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ru-RU" sz="2400" b="1" dirty="0">
                    <a:solidFill>
                      <a:srgbClr val="002060"/>
                    </a:solidFill>
                  </a:rPr>
                  <a:t>, если  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𝒄𝒐𝒔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𝟔</m:t>
                            </m:r>
                          </m:e>
                        </m:rad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  </m:t>
                        </m:r>
                      </m:den>
                    </m:f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  </m:t>
                    </m:r>
                  </m:oMath>
                </a14:m>
                <a:r>
                  <a:rPr lang="ru-RU" sz="2400" b="1" dirty="0">
                    <a:solidFill>
                      <a:srgbClr val="002060"/>
                    </a:solidFill>
                  </a:rPr>
                  <a:t>и </a:t>
                </a:r>
                <a14:m>
                  <m:oMath xmlns:m="http://schemas.openxmlformats.org/officeDocument/2006/math">
                    <m:r>
                      <a:rPr lang="ru-RU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ru-RU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∈(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den>
                    </m:f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;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𝝅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1413"/>
                <a:ext cx="9144000" cy="627534"/>
              </a:xfrm>
              <a:prstGeom prst="rect">
                <a:avLst/>
              </a:prstGeom>
              <a:blipFill>
                <a:blip r:embed="rId4"/>
                <a:stretch>
                  <a:fillRect b="-1359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932040" y="3356992"/>
                <a:ext cx="2933816" cy="892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600" b="1" dirty="0" smtClean="0">
                    <a:ea typeface="Cambria Math"/>
                  </a:rPr>
                  <a:t>3. </a:t>
                </a:r>
                <a14:m>
                  <m:oMath xmlns:m="http://schemas.openxmlformats.org/officeDocument/2006/math">
                    <m:r>
                      <a:rPr lang="en-US" sz="3600" b="1" i="1">
                        <a:latin typeface="Cambria Math"/>
                        <a:ea typeface="Cambria Math"/>
                      </a:rPr>
                      <m:t>𝒔𝒊𝒏</m:t>
                    </m:r>
                    <m:r>
                      <a:rPr lang="en-US" sz="3600" b="1" i="1"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3600" b="1" i="1">
                        <a:latin typeface="Cambria Math"/>
                        <a:ea typeface="Cambria Math"/>
                      </a:rPr>
                      <m:t>=−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/>
                            <a:ea typeface="Cambria Math"/>
                          </a:rPr>
                          <m:t>𝟏</m:t>
                        </m:r>
                      </m:num>
                      <m:den>
                        <m:r>
                          <a:rPr lang="en-US" sz="3600" b="1" i="1">
                            <a:latin typeface="Cambria Math"/>
                            <a:ea typeface="Cambria Math"/>
                          </a:rPr>
                          <m:t>𝟓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3356992"/>
                <a:ext cx="2933816" cy="892552"/>
              </a:xfrm>
              <a:prstGeom prst="rect">
                <a:avLst/>
              </a:prstGeom>
              <a:blipFill>
                <a:blip r:embed="rId5"/>
                <a:stretch>
                  <a:fillRect l="-6237" b="-109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86084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860032" y="1772816"/>
                <a:ext cx="3720186" cy="21146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ru-RU" sz="2000" b="1" dirty="0"/>
                  <a:t>Определим знак </a:t>
                </a:r>
                <a14:m>
                  <m:oMath xmlns:m="http://schemas.openxmlformats.org/officeDocument/2006/math">
                    <m:r>
                      <a:rPr lang="en-US" sz="2000" b="1" i="1">
                        <a:latin typeface="Cambria Math"/>
                      </a:rPr>
                      <m:t>𝒔𝒊𝒏</m:t>
                    </m:r>
                    <m:r>
                      <a:rPr lang="en-US" sz="2000" b="1" i="1"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000" b="1" i="1"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endParaRPr lang="en-US" sz="2000" b="1" dirty="0">
                  <a:ea typeface="Cambria Math"/>
                </a:endParaRPr>
              </a:p>
              <a:p>
                <a:r>
                  <a:rPr lang="ru-RU" sz="2000" b="1" dirty="0"/>
                  <a:t>2. </a:t>
                </a:r>
                <a14:m>
                  <m:oMath xmlns:m="http://schemas.openxmlformats.org/officeDocument/2006/math">
                    <m:r>
                      <a:rPr lang="en-US" sz="2000" b="1" i="1">
                        <a:latin typeface="Cambria Math"/>
                      </a:rPr>
                      <m:t>𝒔𝒊</m:t>
                    </m:r>
                    <m:sSup>
                      <m:sSup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>
                            <a:latin typeface="Cambria Math"/>
                          </a:rPr>
                          <m:t>𝒏</m:t>
                        </m:r>
                      </m:e>
                      <m:sup>
                        <m:r>
                          <a:rPr lang="en-US" sz="2000" b="1" i="1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000" b="1" i="1"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000" b="1" i="1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000" b="1" i="1">
                        <a:latin typeface="Cambria Math"/>
                        <a:ea typeface="Cambria Math"/>
                      </a:rPr>
                      <m:t>𝟏</m:t>
                    </m:r>
                    <m:r>
                      <a:rPr lang="en-US" sz="2000" b="1" i="1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000" b="1" i="1">
                        <a:latin typeface="Cambria Math"/>
                      </a:rPr>
                      <m:t>𝒄𝒐</m:t>
                    </m:r>
                    <m:sSup>
                      <m:sSup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>
                            <a:latin typeface="Cambria Math"/>
                          </a:rPr>
                          <m:t>𝒔</m:t>
                        </m:r>
                      </m:e>
                      <m:sup>
                        <m:r>
                          <a:rPr lang="en-US" sz="2000" b="1" i="1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000" b="1" i="1"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000" b="1" i="1"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endParaRPr lang="en-US" sz="2000" b="1" dirty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latin typeface="Cambria Math"/>
                        </a:rPr>
                        <m:t>=</m:t>
                      </m:r>
                      <m:r>
                        <a:rPr lang="en-US" sz="2000" b="1" i="1">
                          <a:latin typeface="Cambria Math"/>
                        </a:rPr>
                        <m:t>𝟏</m:t>
                      </m:r>
                      <m:r>
                        <a:rPr lang="en-US" sz="2000" b="1" i="1">
                          <a:latin typeface="Cambria Math"/>
                        </a:rPr>
                        <m:t>−(</m:t>
                      </m:r>
                      <m:f>
                        <m:fPr>
                          <m:ctrlPr>
                            <a:rPr lang="en-US" sz="2000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  <m:rad>
                            <m:radPr>
                              <m:degHide m:val="on"/>
                              <m:ctrlPr>
                                <a:rPr lang="en-US" sz="2000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1" i="1">
                                  <a:latin typeface="Cambria Math"/>
                                  <a:ea typeface="Cambria Math"/>
                                </a:rPr>
                                <m:t>𝟔</m:t>
                              </m:r>
                            </m:e>
                          </m:rad>
                        </m:num>
                        <m:den>
                          <m:r>
                            <a:rPr lang="en-US" sz="2000" b="1" i="1">
                              <a:latin typeface="Cambria Math"/>
                              <a:ea typeface="Cambria Math"/>
                            </a:rPr>
                            <m:t>𝟓</m:t>
                          </m:r>
                          <m:r>
                            <a:rPr lang="en-US" sz="2000" b="1" i="1">
                              <a:latin typeface="Cambria Math"/>
                              <a:ea typeface="Cambria Math"/>
                            </a:rPr>
                            <m:t>  </m:t>
                          </m:r>
                        </m:den>
                      </m:f>
                      <m:sSup>
                        <m:sSupPr>
                          <m:ctrlPr>
                            <a:rPr lang="en-US" sz="2000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latin typeface="Cambria Math"/>
                              <a:ea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20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000" b="1" i="1"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latin typeface="Cambria Math"/>
                              <a:ea typeface="Cambria Math"/>
                            </a:rPr>
                            <m:t>𝟐𝟒</m:t>
                          </m:r>
                        </m:num>
                        <m:den>
                          <m:r>
                            <a:rPr lang="en-US" sz="2000" b="1" i="1">
                              <a:latin typeface="Cambria Math"/>
                              <a:ea typeface="Cambria Math"/>
                            </a:rPr>
                            <m:t>𝟐𝟓</m:t>
                          </m:r>
                        </m:den>
                      </m:f>
                      <m:r>
                        <a:rPr lang="en-US" sz="2000" b="1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>
                              <a:latin typeface="Cambria Math"/>
                              <a:ea typeface="Cambria Math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lang="ru-RU" sz="2000" b="1" dirty="0">
                  <a:ea typeface="Cambria Math"/>
                </a:endParaRPr>
              </a:p>
              <a:p>
                <a:r>
                  <a:rPr lang="ru-RU" sz="2000" b="1" dirty="0">
                    <a:ea typeface="Cambria Math"/>
                  </a:rPr>
                  <a:t>3. </a:t>
                </a:r>
                <a14:m>
                  <m:oMath xmlns:m="http://schemas.openxmlformats.org/officeDocument/2006/math">
                    <m:r>
                      <a:rPr lang="en-US" sz="2000" b="1" i="1">
                        <a:latin typeface="Cambria Math"/>
                        <a:ea typeface="Cambria Math"/>
                      </a:rPr>
                      <m:t>𝒔𝒊𝒏</m:t>
                    </m:r>
                    <m:r>
                      <a:rPr lang="en-US" sz="2000" b="1" i="1"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000" b="1" i="1">
                        <a:latin typeface="Cambria Math"/>
                        <a:ea typeface="Cambria Math"/>
                      </a:rPr>
                      <m:t>=−</m:t>
                    </m:r>
                    <m:f>
                      <m:fPr>
                        <m:ctrlPr>
                          <a:rPr lang="en-US" sz="2000" b="1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000" b="1" i="1">
                            <a:latin typeface="Cambria Math"/>
                            <a:ea typeface="Cambria Math"/>
                          </a:rPr>
                          <m:t>𝟏</m:t>
                        </m:r>
                      </m:num>
                      <m:den>
                        <m:r>
                          <a:rPr lang="en-US" sz="2000" b="1" i="1">
                            <a:latin typeface="Cambria Math"/>
                            <a:ea typeface="Cambria Math"/>
                          </a:rPr>
                          <m:t>𝟓</m:t>
                        </m:r>
                      </m:den>
                    </m:f>
                  </m:oMath>
                </a14:m>
                <a:endParaRPr lang="en-US" sz="2000" b="1" dirty="0">
                  <a:ea typeface="Cambria Math"/>
                </a:endParaRPr>
              </a:p>
              <a:p>
                <a:endParaRPr lang="ru-RU" sz="2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1772816"/>
                <a:ext cx="3720186" cy="2114681"/>
              </a:xfrm>
              <a:prstGeom prst="rect">
                <a:avLst/>
              </a:prstGeom>
              <a:blipFill>
                <a:blip r:embed="rId2"/>
                <a:stretch>
                  <a:fillRect l="-1637" t="-14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20688"/>
            <a:ext cx="4364653" cy="450352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0" y="-80444"/>
                <a:ext cx="9144000" cy="627534"/>
              </a:xfrm>
              <a:prstGeom prst="rect">
                <a:avLst/>
              </a:prstGeom>
              <a:solidFill>
                <a:srgbClr val="CCFF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400" b="1" dirty="0">
                    <a:solidFill>
                      <a:srgbClr val="002060"/>
                    </a:solidFill>
                  </a:rPr>
                  <a:t> </a:t>
                </a:r>
                <a:r>
                  <a:rPr lang="ru-RU" sz="2400" b="1" dirty="0">
                    <a:solidFill>
                      <a:srgbClr val="FF0000"/>
                    </a:solidFill>
                  </a:rPr>
                  <a:t>2. </a:t>
                </a:r>
                <a:r>
                  <a:rPr lang="ru-RU" sz="2400" b="1" dirty="0">
                    <a:solidFill>
                      <a:srgbClr val="002060"/>
                    </a:solidFill>
                  </a:rPr>
                  <a:t>Найдите  </a:t>
                </a:r>
                <a14:m>
                  <m:oMath xmlns:m="http://schemas.openxmlformats.org/officeDocument/2006/math">
                    <m:r>
                      <a:rPr lang="ru-RU" sz="2400" b="1" i="1">
                        <a:solidFill>
                          <a:srgbClr val="002060"/>
                        </a:solidFill>
                        <a:latin typeface="Cambria Math"/>
                      </a:rPr>
                      <m:t>𝟓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ru-RU" sz="2400" b="1" dirty="0">
                    <a:solidFill>
                      <a:srgbClr val="002060"/>
                    </a:solidFill>
                  </a:rPr>
                  <a:t>, если  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𝒄𝒐𝒔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𝟔</m:t>
                            </m:r>
                          </m:e>
                        </m:rad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  </m:t>
                        </m:r>
                      </m:den>
                    </m:f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  </m:t>
                    </m:r>
                  </m:oMath>
                </a14:m>
                <a:r>
                  <a:rPr lang="ru-RU" sz="2400" b="1" dirty="0">
                    <a:solidFill>
                      <a:srgbClr val="002060"/>
                    </a:solidFill>
                  </a:rPr>
                  <a:t>и </a:t>
                </a:r>
                <a14:m>
                  <m:oMath xmlns:m="http://schemas.openxmlformats.org/officeDocument/2006/math">
                    <m:r>
                      <a:rPr lang="ru-RU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ru-RU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∈(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den>
                    </m:f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;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𝝅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-80444"/>
                <a:ext cx="9144000" cy="627534"/>
              </a:xfrm>
              <a:prstGeom prst="rect">
                <a:avLst/>
              </a:prstGeom>
              <a:blipFill>
                <a:blip r:embed="rId4"/>
                <a:stretch>
                  <a:fillRect b="-1359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238555" y="3645024"/>
                <a:ext cx="4905445" cy="829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b="1" dirty="0" smtClean="0">
                    <a:ea typeface="Cambria Math"/>
                  </a:rPr>
                  <a:t>4. </a:t>
                </a:r>
                <a14:m>
                  <m:oMath xmlns:m="http://schemas.openxmlformats.org/officeDocument/2006/math">
                    <m:r>
                      <a:rPr lang="ru-RU" sz="3200" b="1" i="1">
                        <a:latin typeface="Cambria Math"/>
                      </a:rPr>
                      <m:t>𝟓</m:t>
                    </m:r>
                    <m:r>
                      <a:rPr lang="en-US" sz="3200" b="1" i="1">
                        <a:latin typeface="Cambria Math"/>
                      </a:rPr>
                      <m:t>𝒔𝒊𝒏</m:t>
                    </m:r>
                    <m:r>
                      <a:rPr lang="en-US" sz="3200" b="1" i="1"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3200" b="1" i="1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3200" b="1" i="1">
                        <a:latin typeface="Cambria Math"/>
                        <a:ea typeface="Cambria Math"/>
                      </a:rPr>
                      <m:t>𝟓</m:t>
                    </m:r>
                    <m:r>
                      <a:rPr lang="en-US" sz="3200" b="1" i="1">
                        <a:latin typeface="Cambria Math"/>
                        <a:ea typeface="Cambria Math"/>
                      </a:rPr>
                      <m:t>∙</m:t>
                    </m:r>
                    <m:d>
                      <m:dPr>
                        <m:ctrlPr>
                          <a:rPr lang="en-US" sz="3200" b="1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3200" b="1" i="1">
                            <a:latin typeface="Cambria Math"/>
                            <a:ea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3200" b="1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3200" b="1" i="1">
                                <a:latin typeface="Cambria Math"/>
                                <a:ea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3200" b="1" i="1">
                                <a:latin typeface="Cambria Math"/>
                                <a:ea typeface="Cambria Math"/>
                              </a:rPr>
                              <m:t>𝟓</m:t>
                            </m:r>
                          </m:den>
                        </m:f>
                      </m:e>
                    </m:d>
                    <m:r>
                      <a:rPr lang="en-US" sz="3200" b="1">
                        <a:latin typeface="Cambria Math"/>
                        <a:ea typeface="Cambria Math"/>
                      </a:rPr>
                      <m:t>=−</m:t>
                    </m:r>
                    <m:r>
                      <a:rPr lang="en-US" sz="3200" b="1">
                        <a:latin typeface="Cambria Math"/>
                        <a:ea typeface="Cambria Math"/>
                      </a:rPr>
                      <m:t>𝟏</m:t>
                    </m:r>
                  </m:oMath>
                </a14:m>
                <a:endParaRPr lang="en-US" sz="3200" b="1" dirty="0">
                  <a:ea typeface="Cambria Math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8555" y="3645024"/>
                <a:ext cx="4905445" cy="829330"/>
              </a:xfrm>
              <a:prstGeom prst="rect">
                <a:avLst/>
              </a:prstGeom>
              <a:blipFill>
                <a:blip r:embed="rId5"/>
                <a:stretch>
                  <a:fillRect l="-3106" b="-80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4821187" y="4932912"/>
            <a:ext cx="19868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Ответ: -1</a:t>
            </a:r>
          </a:p>
        </p:txBody>
      </p:sp>
    </p:spTree>
    <p:extLst>
      <p:ext uri="{BB962C8B-B14F-4D97-AF65-F5344CB8AC3E}">
        <p14:creationId xmlns:p14="http://schemas.microsoft.com/office/powerpoint/2010/main" val="159920675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722" y="196222"/>
            <a:ext cx="8143900" cy="100010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hlinkClick r:id="" action="ppaction://noaction"/>
              </a:rPr>
              <a:t>Основные тригонометрические формулы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124744"/>
            <a:ext cx="7790712" cy="5033978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Давайте вспомним определение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sin,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ctg.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72269" y="2492896"/>
            <a:ext cx="6370640" cy="4248472"/>
          </a:xfrm>
          <a:prstGeom prst="rect">
            <a:avLst/>
          </a:prstGeom>
        </p:spPr>
        <p:txBody>
          <a:bodyPr>
            <a:noAutofit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Синусом </a:t>
            </a: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угла  </a:t>
            </a: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α</a:t>
            </a: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называется отношение ординаты точки В к 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R.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Косинусом</a:t>
            </a: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угла </a:t>
            </a: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α</a:t>
            </a: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называется отношение абсциссы точки В к 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R.</a:t>
            </a:r>
            <a:endParaRPr kumimoji="0" lang="ru-RU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Тангенсом</a:t>
            </a: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угла  </a:t>
            </a: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α</a:t>
            </a: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называется отношение ординаты точки В к ее абсциссе.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Котангенсом</a:t>
            </a: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угла </a:t>
            </a: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α</a:t>
            </a: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называется отношение абсциссы точки В к ее ординате.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val 5"/>
          <p:cNvSpPr>
            <a:spLocks noChangeArrowheads="1"/>
          </p:cNvSpPr>
          <p:nvPr/>
        </p:nvSpPr>
        <p:spPr bwMode="auto">
          <a:xfrm>
            <a:off x="6372200" y="1920481"/>
            <a:ext cx="2232025" cy="23034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Line 10"/>
          <p:cNvSpPr>
            <a:spLocks noChangeShapeType="1"/>
          </p:cNvSpPr>
          <p:nvPr/>
        </p:nvSpPr>
        <p:spPr bwMode="auto">
          <a:xfrm flipV="1">
            <a:off x="7581913" y="1784340"/>
            <a:ext cx="0" cy="2808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" name="Line 12"/>
          <p:cNvSpPr>
            <a:spLocks noChangeShapeType="1"/>
          </p:cNvSpPr>
          <p:nvPr/>
        </p:nvSpPr>
        <p:spPr bwMode="auto">
          <a:xfrm>
            <a:off x="6284926" y="3151178"/>
            <a:ext cx="26654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" name="Line 13"/>
          <p:cNvSpPr>
            <a:spLocks noChangeShapeType="1"/>
          </p:cNvSpPr>
          <p:nvPr/>
        </p:nvSpPr>
        <p:spPr bwMode="auto">
          <a:xfrm flipV="1">
            <a:off x="7581913" y="2360603"/>
            <a:ext cx="792163" cy="790575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" name="Line 14"/>
          <p:cNvSpPr>
            <a:spLocks noChangeShapeType="1"/>
          </p:cNvSpPr>
          <p:nvPr/>
        </p:nvSpPr>
        <p:spPr bwMode="auto">
          <a:xfrm>
            <a:off x="8374076" y="2360603"/>
            <a:ext cx="0" cy="790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" name="Line 15"/>
          <p:cNvSpPr>
            <a:spLocks noChangeShapeType="1"/>
          </p:cNvSpPr>
          <p:nvPr/>
        </p:nvSpPr>
        <p:spPr bwMode="auto">
          <a:xfrm flipH="1">
            <a:off x="7581913" y="2360603"/>
            <a:ext cx="7921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7797813" y="2792403"/>
            <a:ext cx="2159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>
                <a:cs typeface="Times New Roman" pitchFamily="18" charset="0"/>
              </a:rPr>
              <a:t>α</a:t>
            </a:r>
          </a:p>
        </p:txBody>
      </p:sp>
      <p:sp>
        <p:nvSpPr>
          <p:cNvPr id="12" name="Freeform 18"/>
          <p:cNvSpPr>
            <a:spLocks/>
          </p:cNvSpPr>
          <p:nvPr/>
        </p:nvSpPr>
        <p:spPr bwMode="auto">
          <a:xfrm>
            <a:off x="7812101" y="2967028"/>
            <a:ext cx="93662" cy="174625"/>
          </a:xfrm>
          <a:custGeom>
            <a:avLst/>
            <a:gdLst/>
            <a:ahLst/>
            <a:cxnLst>
              <a:cxn ang="0">
                <a:pos x="52" y="110"/>
              </a:cxn>
              <a:cxn ang="0">
                <a:pos x="36" y="28"/>
              </a:cxn>
              <a:cxn ang="0">
                <a:pos x="12" y="6"/>
              </a:cxn>
              <a:cxn ang="0">
                <a:pos x="0" y="0"/>
              </a:cxn>
            </a:cxnLst>
            <a:rect l="0" t="0" r="r" b="b"/>
            <a:pathLst>
              <a:path w="59" h="110">
                <a:moveTo>
                  <a:pt x="52" y="110"/>
                </a:moveTo>
                <a:cubicBezTo>
                  <a:pt x="55" y="86"/>
                  <a:pt x="59" y="44"/>
                  <a:pt x="36" y="28"/>
                </a:cubicBezTo>
                <a:cubicBezTo>
                  <a:pt x="32" y="17"/>
                  <a:pt x="22" y="11"/>
                  <a:pt x="12" y="6"/>
                </a:cubicBezTo>
                <a:cubicBezTo>
                  <a:pt x="8" y="4"/>
                  <a:pt x="0" y="0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" name="Line 20"/>
          <p:cNvSpPr>
            <a:spLocks noChangeShapeType="1"/>
          </p:cNvSpPr>
          <p:nvPr/>
        </p:nvSpPr>
        <p:spPr bwMode="auto">
          <a:xfrm flipH="1" flipV="1">
            <a:off x="7797813" y="2935278"/>
            <a:ext cx="71438" cy="7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" name="Text Box 21"/>
          <p:cNvSpPr txBox="1">
            <a:spLocks noChangeArrowheads="1"/>
          </p:cNvSpPr>
          <p:nvPr/>
        </p:nvSpPr>
        <p:spPr bwMode="auto">
          <a:xfrm>
            <a:off x="7726376" y="2432040"/>
            <a:ext cx="2873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R</a:t>
            </a:r>
            <a:endParaRPr lang="ru-RU"/>
          </a:p>
        </p:txBody>
      </p:sp>
      <p:sp>
        <p:nvSpPr>
          <p:cNvPr id="15" name="Text Box 25"/>
          <p:cNvSpPr txBox="1">
            <a:spLocks noChangeArrowheads="1"/>
          </p:cNvSpPr>
          <p:nvPr/>
        </p:nvSpPr>
        <p:spPr bwMode="auto">
          <a:xfrm>
            <a:off x="7580326" y="1495415"/>
            <a:ext cx="2873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y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02084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3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3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00"/>
                            </p:stCondLst>
                            <p:childTnLst>
                              <p:par>
                                <p:cTn id="4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3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3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1000"/>
                            </p:stCondLst>
                            <p:childTnLst>
                              <p:par>
                                <p:cTn id="5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3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3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/>
      <p:bldP spid="12" grpId="0" animBg="1"/>
      <p:bldP spid="13" grpId="0" animBg="1"/>
      <p:bldP spid="14" grpId="0"/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16632"/>
            <a:ext cx="9144000" cy="627534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Формулы приведения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490836" y="1142057"/>
            <a:ext cx="864096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>
                <a:solidFill>
                  <a:srgbClr val="FF0000"/>
                </a:solidFill>
                <a:prstDash val="solid"/>
                <a:miter lim="800000"/>
                <a:headEnd type="none" w="med" len="med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Формулы приведения - </a:t>
            </a:r>
            <a:r>
              <a:rPr lang="ru-RU" altLang="ru-RU" sz="28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</a:rPr>
              <a:t>э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то соотношения, с помощью которых значения</a:t>
            </a:r>
            <a:r>
              <a:rPr lang="ru-RU" altLang="ru-RU" sz="28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</a:rPr>
              <a:t> тригонометрических функций 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аргументов 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pic>
        <p:nvPicPr>
          <p:cNvPr id="29697" name="Рисунок 31" descr="https://www.calc.ru/imgs/articles/12-de453d0510a25431ad2808c280998dbe.gif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923990"/>
            <a:ext cx="5176904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899592" y="4057255"/>
            <a:ext cx="806489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>
                <a:solidFill>
                  <a:srgbClr val="FF0000"/>
                </a:solidFill>
                <a:prstDash val="solid"/>
                <a:miter lim="800000"/>
                <a:headEnd type="none" w="med" len="med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ru-RU" altLang="ru-RU" sz="28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</a:rPr>
              <a:t>и др., выражаются </a:t>
            </a:r>
            <a:r>
              <a:rPr lang="ru-RU" altLang="ru-RU" sz="2800" dirty="0" smtClean="0">
                <a:solidFill>
                  <a:srgbClr val="000000"/>
                </a:solidFill>
                <a:latin typeface="+mj-lt"/>
                <a:ea typeface="Calibri" panose="020F0502020204030204" pitchFamily="34" charset="0"/>
              </a:rPr>
              <a:t>через </a:t>
            </a:r>
            <a:r>
              <a:rPr lang="ru-RU" altLang="ru-RU" sz="2800" dirty="0" smtClean="0">
                <a:solidFill>
                  <a:srgbClr val="000000"/>
                </a:solidFill>
                <a:ea typeface="Calibri" panose="020F0502020204030204" pitchFamily="34" charset="0"/>
              </a:rPr>
              <a:t>значения </a:t>
            </a:r>
            <a:r>
              <a:rPr lang="ru-RU" altLang="ru-RU" sz="2800" dirty="0" err="1" smtClean="0">
                <a:solidFill>
                  <a:srgbClr val="000000"/>
                </a:solidFill>
                <a:ea typeface="Calibri" panose="020F0502020204030204" pitchFamily="34" charset="0"/>
              </a:rPr>
              <a:t>sin</a:t>
            </a:r>
            <a:r>
              <a:rPr lang="ru-RU" altLang="ru-RU" sz="2800" dirty="0" smtClean="0">
                <a:solidFill>
                  <a:srgbClr val="000000"/>
                </a:solidFill>
                <a:ea typeface="Calibri" panose="020F0502020204030204" pitchFamily="34" charset="0"/>
              </a:rPr>
              <a:t>α</a:t>
            </a:r>
            <a:r>
              <a:rPr lang="ru-RU" altLang="ru-RU" sz="2800" dirty="0">
                <a:solidFill>
                  <a:srgbClr val="000000"/>
                </a:solidFill>
                <a:ea typeface="Calibri" panose="020F0502020204030204" pitchFamily="34" charset="0"/>
              </a:rPr>
              <a:t>, cosα, tgα, ctgα.</a:t>
            </a:r>
            <a:endParaRPr lang="ru-RU" altLang="ru-RU" sz="2800" dirty="0">
              <a:solidFill>
                <a:srgbClr val="000000"/>
              </a:solidFill>
              <a:latin typeface="+mj-lt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05674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16632"/>
            <a:ext cx="9144000" cy="627534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Формулы приведения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541699"/>
            <a:ext cx="56495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Правила преобразования: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1208597"/>
            <a:ext cx="44367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1) Если аргумент содержит </a:t>
            </a:r>
            <a:endParaRPr lang="ru-RU" sz="2800" dirty="0"/>
          </a:p>
        </p:txBody>
      </p:sp>
      <p:pic>
        <p:nvPicPr>
          <p:cNvPr id="9" name="Рисунок 8" descr="http://fizmat.by/pic/MATH/page323/form3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06610"/>
            <a:ext cx="623054" cy="80419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5437184" y="1222812"/>
            <a:ext cx="3699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smtClean="0"/>
              <a:t>(двухэтажная дробь, или махаем головой по вертикальной оси – да - меняем)</a:t>
            </a:r>
            <a:endParaRPr lang="ru-RU" sz="1400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5428" y="2245682"/>
            <a:ext cx="38361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где 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 - нечетное натуральное число</a:t>
            </a:r>
            <a:endParaRPr lang="ru-RU" dirty="0"/>
          </a:p>
        </p:txBody>
      </p:sp>
      <p:pic>
        <p:nvPicPr>
          <p:cNvPr id="11" name="Рисунок 10" descr="http://fizmat.by/pic/MATH/page323/form4.g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682" y="1997465"/>
            <a:ext cx="2987005" cy="9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Прямоугольник 9"/>
          <p:cNvSpPr/>
          <p:nvPr/>
        </p:nvSpPr>
        <p:spPr>
          <a:xfrm>
            <a:off x="149913" y="2836041"/>
            <a:ext cx="90364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то функция меняется на "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конфункцию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",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т.е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синус на косинус, тангенс на котангенс и наоборот.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49913" y="3924678"/>
            <a:ext cx="54996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Если n - четное натуральное число</a:t>
            </a:r>
            <a:endParaRPr lang="ru-RU" sz="2800" dirty="0"/>
          </a:p>
        </p:txBody>
      </p:sp>
      <p:pic>
        <p:nvPicPr>
          <p:cNvPr id="14" name="Рисунок 13" descr="http://fizmat.by/pic/MATH/page323/form5.gif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571" y="3924678"/>
            <a:ext cx="2253011" cy="52322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Прямоугольник 12"/>
          <p:cNvSpPr/>
          <p:nvPr/>
        </p:nvSpPr>
        <p:spPr>
          <a:xfrm>
            <a:off x="177797" y="4440629"/>
            <a:ext cx="57392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то название функции не изменяется.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-46620" y="4906153"/>
            <a:ext cx="9237240" cy="1578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2) Определяем знак ("+" или "-") значения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первоначальной функции. Преобразованное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выражение сохраняет знак своего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родителя.</a:t>
            </a:r>
            <a:endParaRPr lang="ru-RU" sz="1200" dirty="0">
              <a:solidFill>
                <a:srgbClr val="000000"/>
              </a:solidFill>
              <a:latin typeface="+mj-lt"/>
              <a:ea typeface="Calibri" panose="020F05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826074" y="4305429"/>
            <a:ext cx="331792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(</a:t>
            </a:r>
            <a:r>
              <a:rPr lang="ru-RU" sz="1200" i="1" dirty="0" smtClean="0"/>
              <a:t>одноэтажная дробь, или махаем головой по горизонтальной оси – нет - </a:t>
            </a:r>
            <a:r>
              <a:rPr lang="ru-RU" sz="1200" i="1" dirty="0" err="1" smtClean="0"/>
              <a:t>неменяем</a:t>
            </a:r>
            <a:r>
              <a:rPr lang="ru-RU" sz="1200" i="1" dirty="0" smtClean="0"/>
              <a:t>)</a:t>
            </a:r>
            <a:endParaRPr lang="ru-RU" sz="1200" i="1" dirty="0"/>
          </a:p>
        </p:txBody>
      </p:sp>
    </p:spTree>
    <p:extLst>
      <p:ext uri="{BB962C8B-B14F-4D97-AF65-F5344CB8AC3E}">
        <p14:creationId xmlns:p14="http://schemas.microsoft.com/office/powerpoint/2010/main" val="81856691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Основные тригонометрические тождества. Формулы приведения.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761"/>
          <a:stretch/>
        </p:blipFill>
        <p:spPr bwMode="auto">
          <a:xfrm>
            <a:off x="1187624" y="28972"/>
            <a:ext cx="5688632" cy="3312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Основные тригонометрические тождества. Формулы приведения.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13"/>
          <a:stretch/>
        </p:blipFill>
        <p:spPr bwMode="auto">
          <a:xfrm>
            <a:off x="1403648" y="3295253"/>
            <a:ext cx="5832648" cy="3672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07093773"/>
      </p:ext>
    </p:extLst>
  </p:cSld>
  <p:clrMapOvr>
    <a:masterClrMapping/>
  </p:clrMapOvr>
  <p:transition spd="med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16632"/>
            <a:ext cx="9144000" cy="627534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Формулы приведения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744166"/>
            <a:ext cx="5760640" cy="613401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508279" y="3429000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x</a:t>
            </a:r>
            <a:endParaRPr lang="ru-RU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3707904" y="421000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y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80379690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30273"/>
            <a:ext cx="9144000" cy="627534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>
                <a:solidFill>
                  <a:srgbClr val="002060"/>
                </a:solidFill>
              </a:rPr>
              <a:t>Формулы приведения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589249"/>
            <a:ext cx="5832648" cy="607017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580112" y="1356846"/>
                <a:ext cx="3398174" cy="12851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800" b="1"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  <m:t>𝝅</m:t>
                                  </m:r>
                                </m:num>
                                <m:den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n-US" sz="2800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𝜶</m:t>
                              </m:r>
                            </m:e>
                          </m:d>
                        </m:e>
                      </m:func>
                      <m:r>
                        <a:rPr lang="en-US" sz="2800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en-US" sz="2800" b="1" dirty="0">
                  <a:ea typeface="Cambria Math"/>
                </a:endParaRPr>
              </a:p>
              <a:p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112" y="1356846"/>
                <a:ext cx="3398174" cy="12851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309407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961" y="-24166"/>
            <a:ext cx="9144000" cy="627534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>
                <a:solidFill>
                  <a:srgbClr val="002060"/>
                </a:solidFill>
              </a:rPr>
              <a:t>Формулы приведения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8783"/>
            <a:ext cx="5472608" cy="569547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788024" y="764704"/>
                <a:ext cx="4608512" cy="14556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2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3200" b="1"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sz="32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2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200" b="1" i="1">
                                      <a:latin typeface="Cambria Math"/>
                                      <a:ea typeface="Cambria Math"/>
                                    </a:rPr>
                                    <m:t>𝝅</m:t>
                                  </m:r>
                                </m:num>
                                <m:den>
                                  <m:r>
                                    <a:rPr lang="en-US" sz="3200" b="1" i="1">
                                      <a:latin typeface="Cambria Math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n-US" sz="3200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3200" b="1" i="1">
                                  <a:latin typeface="Cambria Math"/>
                                  <a:ea typeface="Cambria Math"/>
                                </a:rPr>
                                <m:t>𝜶</m:t>
                              </m:r>
                            </m:e>
                          </m:d>
                        </m:e>
                      </m:func>
                      <m:r>
                        <a:rPr lang="en-US" sz="3200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3200" b="1" i="1"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sz="3200" b="1" i="1"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en-US" sz="3200" b="1" dirty="0">
                  <a:ea typeface="Cambria Math"/>
                </a:endParaRPr>
              </a:p>
              <a:p>
                <a:endParaRPr lang="ru-RU" sz="32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764704"/>
                <a:ext cx="4608512" cy="145565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5027589" y="1764674"/>
                <a:ext cx="4193327" cy="9632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3200" b="1">
                              <a:latin typeface="Cambria Math"/>
                            </a:rPr>
                            <m:t>𝐜𝐨𝐬</m:t>
                          </m:r>
                        </m:fName>
                        <m:e>
                          <m:d>
                            <m:dPr>
                              <m:ctrlPr>
                                <a:rPr lang="en-US" sz="32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2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200" b="1" i="1">
                                      <a:latin typeface="Cambria Math"/>
                                      <a:ea typeface="Cambria Math"/>
                                    </a:rPr>
                                    <m:t>𝝅</m:t>
                                  </m:r>
                                </m:num>
                                <m:den>
                                  <m:r>
                                    <a:rPr lang="en-US" sz="3200" b="1" i="1">
                                      <a:latin typeface="Cambria Math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n-US" sz="3200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3200" b="1" i="1">
                                  <a:latin typeface="Cambria Math"/>
                                  <a:ea typeface="Cambria Math"/>
                                </a:rPr>
                                <m:t>𝜶</m:t>
                              </m:r>
                            </m:e>
                          </m:d>
                        </m:e>
                      </m:func>
                      <m:r>
                        <a:rPr lang="en-US" sz="3200" b="1" i="1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3200" b="1" i="1"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sz="3200" b="1" i="1"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en-US" sz="3200" b="1" dirty="0">
                  <a:ea typeface="Cambria Math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7589" y="1764674"/>
                <a:ext cx="4193327" cy="96321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 стрелкой 4"/>
          <p:cNvCxnSpPr/>
          <p:nvPr/>
        </p:nvCxnSpPr>
        <p:spPr>
          <a:xfrm>
            <a:off x="1835696" y="1764674"/>
            <a:ext cx="0" cy="1880350"/>
          </a:xfrm>
          <a:prstGeom prst="straightConnector1">
            <a:avLst/>
          </a:prstGeom>
          <a:ln w="28575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765405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961" y="0"/>
            <a:ext cx="9144000" cy="627534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Формулы приведения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862911"/>
            <a:ext cx="4271316" cy="44452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644008" y="1628800"/>
                <a:ext cx="4193327" cy="18340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2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3200" b="1"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sz="32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2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200" b="1" i="1">
                                      <a:latin typeface="Cambria Math"/>
                                      <a:ea typeface="Cambria Math"/>
                                    </a:rPr>
                                    <m:t>𝝅</m:t>
                                  </m:r>
                                </m:num>
                                <m:den>
                                  <m:r>
                                    <a:rPr lang="en-US" sz="3200" b="1" i="1">
                                      <a:latin typeface="Cambria Math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n-US" sz="3200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3200" b="1" i="1">
                                  <a:latin typeface="Cambria Math"/>
                                  <a:ea typeface="Cambria Math"/>
                                </a:rPr>
                                <m:t>𝜶</m:t>
                              </m:r>
                            </m:e>
                          </m:d>
                        </m:e>
                      </m:func>
                      <m:r>
                        <a:rPr lang="en-US" sz="3200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3200" b="1" i="1"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sz="3200" b="1" i="1"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en-US" sz="3200" b="1" dirty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2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3200" b="1">
                              <a:latin typeface="Cambria Math"/>
                            </a:rPr>
                            <m:t>𝐜𝐨𝐬</m:t>
                          </m:r>
                        </m:fName>
                        <m:e>
                          <m:d>
                            <m:dPr>
                              <m:ctrlPr>
                                <a:rPr lang="en-US" sz="32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2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200" b="1" i="1">
                                      <a:latin typeface="Cambria Math"/>
                                      <a:ea typeface="Cambria Math"/>
                                    </a:rPr>
                                    <m:t>𝝅</m:t>
                                  </m:r>
                                </m:num>
                                <m:den>
                                  <m:r>
                                    <a:rPr lang="en-US" sz="3200" b="1" i="1">
                                      <a:latin typeface="Cambria Math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n-US" sz="3200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3200" b="1" i="1">
                                  <a:latin typeface="Cambria Math"/>
                                  <a:ea typeface="Cambria Math"/>
                                </a:rPr>
                                <m:t>𝜶</m:t>
                              </m:r>
                            </m:e>
                          </m:d>
                        </m:e>
                      </m:func>
                      <m:r>
                        <a:rPr lang="en-US" sz="3200" b="1" i="1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3200" b="1" i="1"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sz="3200" b="1" i="1"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1628800"/>
                <a:ext cx="4193327" cy="183409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699792" y="5413385"/>
                <a:ext cx="6395725" cy="10720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3600" b="1">
                              <a:latin typeface="Cambria Math"/>
                            </a:rPr>
                            <m:t>𝐭𝐠</m:t>
                          </m:r>
                        </m:fName>
                        <m:e>
                          <m:d>
                            <m:d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>
                                      <a:latin typeface="Cambria Math"/>
                                      <a:ea typeface="Cambria Math"/>
                                    </a:rPr>
                                    <m:t>𝝅</m:t>
                                  </m:r>
                                </m:num>
                                <m:den>
                                  <m:r>
                                    <a:rPr lang="en-US" sz="3600" b="1" i="1">
                                      <a:latin typeface="Cambria Math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n-US" sz="3600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3600" b="1" i="1">
                                  <a:latin typeface="Cambria Math"/>
                                  <a:ea typeface="Cambria Math"/>
                                </a:rPr>
                                <m:t>𝜶</m:t>
                              </m:r>
                            </m:e>
                          </m:d>
                        </m:e>
                      </m:func>
                      <m:r>
                        <a:rPr lang="en-US" sz="3600" b="1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/>
                              <a:ea typeface="Cambria Math"/>
                            </a:rPr>
                            <m:t>𝒄𝒐𝒔</m:t>
                          </m:r>
                          <m:r>
                            <a:rPr lang="en-US" sz="3600" b="1" i="1">
                              <a:latin typeface="Cambria Math"/>
                              <a:ea typeface="Cambria Math"/>
                            </a:rPr>
                            <m:t>𝜶</m:t>
                          </m:r>
                        </m:num>
                        <m:den>
                          <m:r>
                            <a:rPr lang="en-US" sz="3600" b="1" i="1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3600" b="1" i="1">
                              <a:latin typeface="Cambria Math"/>
                              <a:ea typeface="Cambria Math"/>
                            </a:rPr>
                            <m:t>𝒔𝒊𝒏</m:t>
                          </m:r>
                          <m:r>
                            <a:rPr lang="en-US" sz="3600" b="1" i="1"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  <m:r>
                        <a:rPr lang="en-US" sz="3600" b="1" i="1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3600" b="1" i="1">
                          <a:latin typeface="Cambria Math"/>
                          <a:ea typeface="Cambria Math"/>
                        </a:rPr>
                        <m:t>𝒄𝒕𝒈</m:t>
                      </m:r>
                      <m:r>
                        <a:rPr lang="en-US" sz="3600" b="1" i="1"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5413385"/>
                <a:ext cx="6395725" cy="107202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437545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0165"/>
            <a:ext cx="9144000" cy="627534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Формулы приведения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099" y="777927"/>
            <a:ext cx="4271316" cy="44452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129229" y="1196752"/>
                <a:ext cx="5014771" cy="32399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800" b="1"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  <m:t>𝝅</m:t>
                                  </m:r>
                                </m:num>
                                <m:den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n-US" sz="2800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𝜶</m:t>
                              </m:r>
                            </m:e>
                          </m:d>
                        </m:e>
                      </m:func>
                      <m:r>
                        <a:rPr lang="en-US" sz="2800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en-US" sz="2800" b="1" dirty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800" b="1">
                              <a:latin typeface="Cambria Math"/>
                            </a:rPr>
                            <m:t>𝐜𝐨𝐬</m:t>
                          </m:r>
                        </m:fName>
                        <m:e>
                          <m:d>
                            <m:d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  <m:t>𝝅</m:t>
                                  </m:r>
                                </m:num>
                                <m:den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n-US" sz="2800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𝜶</m:t>
                              </m:r>
                            </m:e>
                          </m:d>
                        </m:e>
                      </m:func>
                      <m:r>
                        <a:rPr lang="en-US" sz="2800" b="1" i="1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en-US" sz="2800" b="1" dirty="0">
                  <a:ea typeface="Cambria Math"/>
                </a:endParaRPr>
              </a:p>
              <a:p>
                <a:endParaRPr lang="en-US" sz="2800" b="1" dirty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800" b="1">
                              <a:latin typeface="Cambria Math"/>
                            </a:rPr>
                            <m:t>𝐭𝐠</m:t>
                          </m:r>
                        </m:fName>
                        <m:e>
                          <m:d>
                            <m:d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  <m:t>𝝅</m:t>
                                  </m:r>
                                </m:num>
                                <m:den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n-US" sz="2800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𝜶</m:t>
                              </m:r>
                            </m:e>
                          </m:d>
                        </m:e>
                      </m:func>
                      <m:r>
                        <a:rPr lang="en-US" sz="2800" b="1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𝒄𝒐𝒔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𝜶</m:t>
                          </m:r>
                        </m:num>
                        <m:den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𝒔𝒊𝒏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  <m:r>
                        <a:rPr lang="en-US" sz="2800" b="1" i="1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𝒄𝒕𝒈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en-US" sz="2800" b="1" dirty="0">
                  <a:ea typeface="Cambria Math"/>
                </a:endParaRPr>
              </a:p>
              <a:p>
                <a:endParaRPr lang="en-US" sz="2800" b="1" dirty="0">
                  <a:ea typeface="Cambria Math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9229" y="1196752"/>
                <a:ext cx="5014771" cy="323992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699792" y="5393746"/>
                <a:ext cx="5772671" cy="10299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3200" b="1">
                              <a:latin typeface="Cambria Math"/>
                            </a:rPr>
                            <m:t>𝐜</m:t>
                          </m:r>
                          <m:r>
                            <a:rPr lang="en-US" sz="3200" b="1" i="1">
                              <a:latin typeface="Cambria Math"/>
                            </a:rPr>
                            <m:t>𝒕𝒈</m:t>
                          </m:r>
                        </m:fName>
                        <m:e>
                          <m:d>
                            <m:dPr>
                              <m:ctrlPr>
                                <a:rPr lang="en-US" sz="32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2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200" b="1" i="1">
                                      <a:latin typeface="Cambria Math"/>
                                      <a:ea typeface="Cambria Math"/>
                                    </a:rPr>
                                    <m:t>𝝅</m:t>
                                  </m:r>
                                </m:num>
                                <m:den>
                                  <m:r>
                                    <a:rPr lang="en-US" sz="3200" b="1" i="1">
                                      <a:latin typeface="Cambria Math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n-US" sz="3200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3200" b="1" i="1">
                                  <a:latin typeface="Cambria Math"/>
                                  <a:ea typeface="Cambria Math"/>
                                </a:rPr>
                                <m:t>𝜶</m:t>
                              </m:r>
                            </m:e>
                          </m:d>
                        </m:e>
                      </m:func>
                      <m:r>
                        <a:rPr lang="en-US" sz="3200" b="1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3200" b="1" i="1">
                              <a:latin typeface="Cambria Math"/>
                              <a:ea typeface="Cambria Math"/>
                            </a:rPr>
                            <m:t>𝒔𝒊𝒏</m:t>
                          </m:r>
                          <m:r>
                            <a:rPr lang="en-US" sz="3200" b="1" i="1">
                              <a:latin typeface="Cambria Math"/>
                              <a:ea typeface="Cambria Math"/>
                            </a:rPr>
                            <m:t>𝜶</m:t>
                          </m:r>
                        </m:num>
                        <m:den>
                          <m:r>
                            <a:rPr lang="en-US" sz="3200" b="1" i="1">
                              <a:latin typeface="Cambria Math"/>
                              <a:ea typeface="Cambria Math"/>
                            </a:rPr>
                            <m:t>𝒄𝒐𝒔</m:t>
                          </m:r>
                          <m:r>
                            <a:rPr lang="en-US" sz="3200" b="1" i="1"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  <m:r>
                        <a:rPr lang="en-US" sz="3200" b="1" i="1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3200" b="1" i="1">
                          <a:latin typeface="Cambria Math"/>
                          <a:ea typeface="Cambria Math"/>
                        </a:rPr>
                        <m:t>𝒕𝒈</m:t>
                      </m:r>
                      <m:r>
                        <a:rPr lang="en-US" sz="3200" b="1" i="1"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en-US" sz="3200" b="1" dirty="0">
                  <a:ea typeface="Cambria Math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5393746"/>
                <a:ext cx="5772671" cy="102996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255988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27534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>
                <a:solidFill>
                  <a:srgbClr val="002060"/>
                </a:solidFill>
              </a:rPr>
              <a:t>Формулы приведения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973" y="834309"/>
            <a:ext cx="5014099" cy="517079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982294" y="851640"/>
                <a:ext cx="400859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2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3200" b="1"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sz="32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1" i="1">
                                  <a:latin typeface="Cambria Math"/>
                                  <a:ea typeface="Cambria Math"/>
                                </a:rPr>
                                <m:t>𝝅</m:t>
                              </m:r>
                              <m:r>
                                <a:rPr lang="en-US" sz="3200" b="1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3200" b="1" i="1">
                                  <a:latin typeface="Cambria Math"/>
                                  <a:ea typeface="Cambria Math"/>
                                </a:rPr>
                                <m:t>𝜶</m:t>
                              </m:r>
                            </m:e>
                          </m:d>
                        </m:e>
                      </m:func>
                      <m:r>
                        <a:rPr lang="en-US" sz="3200" b="1" i="1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3200" b="1" i="1"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sz="3200" b="1" i="1"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en-US" sz="3200" b="1" dirty="0">
                  <a:ea typeface="Cambria Math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2294" y="851640"/>
                <a:ext cx="4008598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783203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10294" y="0"/>
            <a:ext cx="9144000" cy="627534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>
                <a:solidFill>
                  <a:srgbClr val="002060"/>
                </a:solidFill>
              </a:rPr>
              <a:t>Формулы приведения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11"/>
            <a:ext cx="4648055" cy="479330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591397" y="1141150"/>
                <a:ext cx="400859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2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3200" b="1"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sz="32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1" i="1">
                                  <a:latin typeface="Cambria Math"/>
                                  <a:ea typeface="Cambria Math"/>
                                </a:rPr>
                                <m:t>𝝅</m:t>
                              </m:r>
                              <m:r>
                                <a:rPr lang="en-US" sz="3200" b="1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3200" b="1" i="1">
                                  <a:latin typeface="Cambria Math"/>
                                  <a:ea typeface="Cambria Math"/>
                                </a:rPr>
                                <m:t>𝜶</m:t>
                              </m:r>
                            </m:e>
                          </m:d>
                        </m:e>
                      </m:func>
                      <m:r>
                        <a:rPr lang="en-US" sz="3200" b="1" i="1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3200" b="1" i="1"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sz="3200" b="1" i="1"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en-US" sz="3200" b="1" dirty="0">
                  <a:ea typeface="Cambria Math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1397" y="1141150"/>
                <a:ext cx="4008597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591397" y="2204864"/>
                <a:ext cx="408554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3200" b="1">
                              <a:latin typeface="Cambria Math"/>
                            </a:rPr>
                            <m:t>𝐜𝐨𝐬</m:t>
                          </m:r>
                        </m:fName>
                        <m:e>
                          <m:d>
                            <m:dPr>
                              <m:ctrlPr>
                                <a:rPr lang="en-US" sz="32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1" i="1">
                                  <a:latin typeface="Cambria Math"/>
                                  <a:ea typeface="Cambria Math"/>
                                </a:rPr>
                                <m:t>𝝅</m:t>
                              </m:r>
                              <m:r>
                                <a:rPr lang="en-US" sz="3200" b="1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3200" b="1" i="1">
                                  <a:latin typeface="Cambria Math"/>
                                  <a:ea typeface="Cambria Math"/>
                                </a:rPr>
                                <m:t>𝜶</m:t>
                              </m:r>
                            </m:e>
                          </m:d>
                        </m:e>
                      </m:func>
                      <m:r>
                        <a:rPr lang="en-US" sz="3200" b="1" i="1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3200" b="1" i="1"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sz="3200" b="1" i="1"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en-US" sz="3200" b="1" dirty="0">
                  <a:ea typeface="Cambria Math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1397" y="2204864"/>
                <a:ext cx="4085542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4471240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691" y="1772816"/>
            <a:ext cx="3882170" cy="3866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50" y="548847"/>
            <a:ext cx="8143900" cy="1000108"/>
          </a:xfrm>
        </p:spPr>
        <p:txBody>
          <a:bodyPr>
            <a:noAutofit/>
          </a:bodyPr>
          <a:lstStyle/>
          <a:p>
            <a:r>
              <a:rPr lang="ru-RU" sz="3200" dirty="0" smtClean="0"/>
              <a:t>Соотношения между тригонометрическими функциями одного и того же угла</a:t>
            </a:r>
            <a:endParaRPr lang="ru-RU" sz="3200" dirty="0"/>
          </a:p>
        </p:txBody>
      </p:sp>
      <p:sp>
        <p:nvSpPr>
          <p:cNvPr id="11367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13669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57200"/>
            <a:ext cx="85725" cy="247650"/>
          </a:xfrm>
          <a:prstGeom prst="rect">
            <a:avLst/>
          </a:prstGeom>
          <a:noFill/>
        </p:spPr>
      </p:pic>
      <p:sp>
        <p:nvSpPr>
          <p:cNvPr id="11367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13671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57200"/>
            <a:ext cx="85725" cy="247650"/>
          </a:xfrm>
          <a:prstGeom prst="rect">
            <a:avLst/>
          </a:prstGeom>
          <a:noFill/>
        </p:spPr>
      </p:pic>
      <p:pic>
        <p:nvPicPr>
          <p:cNvPr id="113673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6252142"/>
            <a:ext cx="2205042" cy="605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2976" y="5857868"/>
            <a:ext cx="2411049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3781638" y="3416610"/>
            <a:ext cx="518284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aseline="0" dirty="0" smtClean="0">
                <a:latin typeface="Times New Roman" pitchFamily="18" charset="0"/>
                <a:cs typeface="Times New Roman" pitchFamily="18" charset="0"/>
              </a:rPr>
              <a:t>где </a:t>
            </a:r>
            <a:r>
              <a:rPr lang="ru-RU" sz="3600" i="1" baseline="0" dirty="0" smtClean="0">
                <a:latin typeface="Times New Roman" pitchFamily="18" charset="0"/>
                <a:cs typeface="Times New Roman" pitchFamily="18" charset="0"/>
              </a:rPr>
              <a:t>х – </a:t>
            </a:r>
            <a:r>
              <a:rPr lang="ru-RU" sz="3600" baseline="0" dirty="0" smtClean="0">
                <a:latin typeface="Times New Roman" pitchFamily="18" charset="0"/>
                <a:cs typeface="Times New Roman" pitchFamily="18" charset="0"/>
              </a:rPr>
              <a:t>абсцисса точки </a:t>
            </a:r>
            <a:r>
              <a:rPr lang="ru-RU" sz="3600" i="1" baseline="0" dirty="0" smtClean="0">
                <a:latin typeface="Times New Roman" pitchFamily="18" charset="0"/>
                <a:cs typeface="Times New Roman" pitchFamily="18" charset="0"/>
              </a:rPr>
              <a:t>В,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i="1" baseline="0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3600" baseline="0" dirty="0" smtClean="0">
                <a:latin typeface="Times New Roman" pitchFamily="18" charset="0"/>
                <a:cs typeface="Times New Roman" pitchFamily="18" charset="0"/>
              </a:rPr>
              <a:t>ее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aseline="0" dirty="0" smtClean="0">
                <a:latin typeface="Times New Roman" pitchFamily="18" charset="0"/>
                <a:cs typeface="Times New Roman" pitchFamily="18" charset="0"/>
              </a:rPr>
              <a:t>ордината, </a:t>
            </a:r>
            <a:r>
              <a:rPr lang="en-US" sz="3600" baseline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baseline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i="1" baseline="0" dirty="0" smtClean="0">
                <a:latin typeface="Times New Roman" pitchFamily="18" charset="0"/>
                <a:cs typeface="Times New Roman" pitchFamily="18" charset="0"/>
              </a:rPr>
              <a:t>R – </a:t>
            </a:r>
            <a:r>
              <a:rPr lang="ru-RU" sz="3600" baseline="0" dirty="0" smtClean="0">
                <a:latin typeface="Times New Roman" pitchFamily="18" charset="0"/>
                <a:cs typeface="Times New Roman" pitchFamily="18" charset="0"/>
              </a:rPr>
              <a:t>длина радиуса </a:t>
            </a:r>
            <a:r>
              <a:rPr lang="ru-RU" sz="3600" i="1" baseline="0" dirty="0" smtClean="0">
                <a:latin typeface="Times New Roman" pitchFamily="18" charset="0"/>
                <a:cs typeface="Times New Roman" pitchFamily="18" charset="0"/>
              </a:rPr>
              <a:t>ОА. </a:t>
            </a:r>
            <a:r>
              <a:rPr lang="ru-RU" sz="3600" baseline="0" dirty="0" smtClean="0">
                <a:latin typeface="Times New Roman" pitchFamily="18" charset="0"/>
                <a:cs typeface="Times New Roman" pitchFamily="18" charset="0"/>
              </a:rPr>
              <a:t>Отсюда 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262562" y="2293178"/>
                <a:ext cx="5381388" cy="11423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000" b="0" i="1" baseline="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4000" b="0" i="0" baseline="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sz="4000" b="0" i="1" baseline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𝛼</m:t>
                          </m:r>
                          <m:r>
                            <a:rPr lang="en-US" sz="4000" b="0" i="1" baseline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4000" b="0" i="1" baseline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0" i="1" baseline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𝑦</m:t>
                              </m:r>
                            </m:num>
                            <m:den>
                              <m:r>
                                <a:rPr lang="en-US" sz="4000" b="0" i="1" baseline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𝑅</m:t>
                              </m:r>
                            </m:den>
                          </m:f>
                          <m:r>
                            <a:rPr lang="en-US" sz="4000" b="0" i="1" baseline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 ,</m:t>
                          </m:r>
                          <m:func>
                            <m:funcPr>
                              <m:ctrlPr>
                                <a:rPr lang="en-US" sz="4000" i="1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4000" b="0" i="0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sz="4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𝛼</m:t>
                              </m:r>
                              <m:r>
                                <a:rPr lang="en-US" sz="4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4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US" sz="4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itchFamily="18" charset="0"/>
                                    </a:rPr>
                                    <m:t>𝑅</m:t>
                                  </m:r>
                                </m:den>
                              </m:f>
                              <m:r>
                                <a:rPr lang="en-US" sz="4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 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2562" y="2293178"/>
                <a:ext cx="5381388" cy="114236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3419456" y="1670663"/>
            <a:ext cx="40780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65760" lvl="0" indent="-283464" fontAlgn="auto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По определению: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2627784" y="5788931"/>
                <a:ext cx="6016166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𝑥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r>
                        <a:rPr lang="en-US" sz="4000" b="0" i="1" baseline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𝑅</m:t>
                      </m:r>
                      <m:func>
                        <m:funcPr>
                          <m:ctrlPr>
                            <a:rPr lang="en-US" sz="4000" b="0" i="1" baseline="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4000" b="0" i="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US" sz="4000" b="0" i="1" baseline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𝛼</m:t>
                          </m:r>
                          <m:r>
                            <a:rPr lang="en-US" sz="4000" b="0" i="1" baseline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 ,</m:t>
                          </m:r>
                          <m:func>
                            <m:funcPr>
                              <m:ctrlPr>
                                <a:rPr lang="en-US" sz="4000" i="1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   </m:t>
                              </m:r>
                              <m:r>
                                <a:rPr lang="en-US" sz="4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𝑦</m:t>
                              </m:r>
                              <m:r>
                                <a:rPr lang="en-US" sz="40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=</m:t>
                              </m:r>
                              <m:r>
                                <a:rPr lang="en-US" sz="4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𝑅</m:t>
                              </m:r>
                              <m:r>
                                <a:rPr lang="en-US" sz="40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sz="4000" b="0" i="0" baseline="0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sz="4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𝛼</m:t>
                              </m:r>
                              <m:r>
                                <a:rPr lang="en-US" sz="4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 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5788931"/>
                <a:ext cx="6016166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837092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27534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>
                <a:solidFill>
                  <a:srgbClr val="002060"/>
                </a:solidFill>
              </a:rPr>
              <a:t>Формулы приведения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974" y="908720"/>
            <a:ext cx="4798074" cy="49480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796646" y="1052736"/>
                <a:ext cx="4085542" cy="10772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2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3200" b="1"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sz="32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1" i="1">
                                  <a:latin typeface="Cambria Math"/>
                                  <a:ea typeface="Cambria Math"/>
                                </a:rPr>
                                <m:t>𝝅</m:t>
                              </m:r>
                              <m:r>
                                <a:rPr lang="en-US" sz="3200" b="1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3200" b="1" i="1">
                                  <a:latin typeface="Cambria Math"/>
                                  <a:ea typeface="Cambria Math"/>
                                </a:rPr>
                                <m:t>𝜶</m:t>
                              </m:r>
                            </m:e>
                          </m:d>
                        </m:e>
                      </m:func>
                      <m:r>
                        <a:rPr lang="en-US" sz="3200" b="1" i="1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3200" b="1" i="1"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sz="3200" b="1" i="1"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en-US" sz="3200" b="1" dirty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2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3200" b="1">
                              <a:latin typeface="Cambria Math"/>
                            </a:rPr>
                            <m:t>𝐜𝐨𝐬</m:t>
                          </m:r>
                        </m:fName>
                        <m:e>
                          <m:d>
                            <m:dPr>
                              <m:ctrlPr>
                                <a:rPr lang="en-US" sz="32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1" i="1">
                                  <a:latin typeface="Cambria Math"/>
                                  <a:ea typeface="Cambria Math"/>
                                </a:rPr>
                                <m:t>𝝅</m:t>
                              </m:r>
                              <m:r>
                                <a:rPr lang="en-US" sz="3200" b="1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3200" b="1" i="1">
                                  <a:latin typeface="Cambria Math"/>
                                  <a:ea typeface="Cambria Math"/>
                                </a:rPr>
                                <m:t>𝜶</m:t>
                              </m:r>
                            </m:e>
                          </m:d>
                        </m:e>
                      </m:func>
                      <m:r>
                        <a:rPr lang="en-US" sz="3200" b="1" i="1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3200" b="1" i="1"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sz="3200" b="1" i="1"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en-US" sz="3200" b="1" dirty="0">
                  <a:ea typeface="Cambria Math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6646" y="1052736"/>
                <a:ext cx="4085542" cy="107721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635896" y="5229200"/>
                <a:ext cx="5273751" cy="10195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𝒕𝒈</m:t>
                      </m:r>
                      <m:d>
                        <m:dPr>
                          <m:ctrlPr>
                            <a:rPr lang="en-US" sz="32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>
                              <a:latin typeface="Cambria Math"/>
                              <a:ea typeface="Cambria Math"/>
                            </a:rPr>
                            <m:t>𝝅</m:t>
                          </m:r>
                          <m:r>
                            <a:rPr lang="en-US" sz="3200" b="1" i="1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3200" b="1" i="1">
                              <a:latin typeface="Cambria Math"/>
                              <a:ea typeface="Cambria Math"/>
                            </a:rPr>
                            <m:t>𝜶</m:t>
                          </m:r>
                        </m:e>
                      </m:d>
                      <m:r>
                        <a:rPr lang="en-US" sz="3200" b="1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3200" b="1" i="1">
                              <a:latin typeface="Cambria Math"/>
                              <a:ea typeface="Cambria Math"/>
                            </a:rPr>
                            <m:t>𝒔𝒊𝒏</m:t>
                          </m:r>
                          <m:r>
                            <a:rPr lang="en-US" sz="3200" b="1" i="1">
                              <a:latin typeface="Cambria Math"/>
                              <a:ea typeface="Cambria Math"/>
                            </a:rPr>
                            <m:t>𝜶</m:t>
                          </m:r>
                        </m:num>
                        <m:den>
                          <m:r>
                            <a:rPr lang="en-US" sz="3200" b="1" i="1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3200" b="1" i="1">
                              <a:latin typeface="Cambria Math"/>
                              <a:ea typeface="Cambria Math"/>
                            </a:rPr>
                            <m:t>𝒄𝒐𝒔</m:t>
                          </m:r>
                          <m:r>
                            <a:rPr lang="en-US" sz="3200" b="1" i="1"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m:rPr>
                              <m:nor/>
                            </m:rPr>
                            <a:rPr lang="en-US" sz="3200" b="1">
                              <a:ea typeface="Cambria Math"/>
                            </a:rPr>
                            <m:t> </m:t>
                          </m:r>
                        </m:den>
                      </m:f>
                      <m:r>
                        <a:rPr lang="en-US" sz="3200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3200" b="1" i="1">
                          <a:latin typeface="Cambria Math"/>
                          <a:ea typeface="Cambria Math"/>
                        </a:rPr>
                        <m:t>𝒕𝒈</m:t>
                      </m:r>
                      <m:r>
                        <a:rPr lang="en-US" sz="3200" b="1" i="1"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en-US" sz="3200" b="1" dirty="0">
                  <a:ea typeface="Cambria Math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96" y="5229200"/>
                <a:ext cx="5273751" cy="10195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02433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2679" y="0"/>
            <a:ext cx="9144000" cy="627534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Формулы приведения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95" y="824784"/>
            <a:ext cx="4366026" cy="450246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283968" y="908720"/>
                <a:ext cx="5029262" cy="26271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800" b="1"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𝝅</m:t>
                              </m:r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𝜶</m:t>
                              </m:r>
                            </m:e>
                          </m:d>
                        </m:e>
                      </m:func>
                      <m:r>
                        <a:rPr lang="en-US" sz="2800" b="1" i="1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en-US" sz="2800" b="1" dirty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800" b="1">
                              <a:latin typeface="Cambria Math"/>
                            </a:rPr>
                            <m:t>𝐜𝐨𝐬</m:t>
                          </m:r>
                        </m:fName>
                        <m:e>
                          <m:d>
                            <m:d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𝝅</m:t>
                              </m:r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𝜶</m:t>
                              </m:r>
                            </m:e>
                          </m:d>
                        </m:e>
                      </m:func>
                      <m:r>
                        <a:rPr lang="en-US" sz="2800" b="1" i="1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en-US" sz="2800" b="1" dirty="0">
                  <a:ea typeface="Cambria Math"/>
                </a:endParaRPr>
              </a:p>
              <a:p>
                <a:endParaRPr lang="en-US" sz="2800" b="1" dirty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latin typeface="Cambria Math"/>
                        </a:rPr>
                        <m:t>𝒕𝒈</m:t>
                      </m:r>
                      <m:d>
                        <m:d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𝝅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𝜶</m:t>
                          </m:r>
                        </m:e>
                      </m:d>
                      <m:r>
                        <a:rPr lang="en-US" sz="2800" b="1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𝒔𝒊𝒏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𝜶</m:t>
                          </m:r>
                        </m:num>
                        <m:den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𝒄𝒐𝒔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m:rPr>
                              <m:nor/>
                            </m:rPr>
                            <a:rPr lang="en-US" sz="2800" b="1">
                              <a:ea typeface="Cambria Math"/>
                            </a:rPr>
                            <m:t> </m:t>
                          </m:r>
                        </m:den>
                      </m:f>
                      <m:r>
                        <a:rPr lang="en-US" sz="2800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𝒕𝒈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en-US" sz="2800" b="1" dirty="0">
                  <a:ea typeface="Cambria Math"/>
                </a:endParaRPr>
              </a:p>
              <a:p>
                <a:endParaRPr lang="en-US" sz="2800" b="1" dirty="0">
                  <a:ea typeface="Cambria Math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8" y="908720"/>
                <a:ext cx="5029262" cy="26271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924652" y="5369888"/>
                <a:ext cx="5573513" cy="9427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𝒄𝒕𝒈</m:t>
                      </m:r>
                      <m:d>
                        <m:dPr>
                          <m:ctrlPr>
                            <a:rPr lang="en-US" sz="32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>
                              <a:latin typeface="Cambria Math"/>
                              <a:ea typeface="Cambria Math"/>
                            </a:rPr>
                            <m:t>𝝅</m:t>
                          </m:r>
                          <m:r>
                            <a:rPr lang="en-US" sz="3200" b="1" i="1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3200" b="1" i="1">
                              <a:latin typeface="Cambria Math"/>
                              <a:ea typeface="Cambria Math"/>
                            </a:rPr>
                            <m:t>𝜶</m:t>
                          </m:r>
                        </m:e>
                      </m:d>
                      <m:r>
                        <a:rPr lang="en-US" sz="3200" b="1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3200" b="1" i="1">
                              <a:latin typeface="Cambria Math"/>
                              <a:ea typeface="Cambria Math"/>
                            </a:rPr>
                            <m:t>𝒄𝒐𝒔</m:t>
                          </m:r>
                          <m:r>
                            <a:rPr lang="en-US" sz="3200" b="1" i="1">
                              <a:latin typeface="Cambria Math"/>
                              <a:ea typeface="Cambria Math"/>
                            </a:rPr>
                            <m:t>𝜶</m:t>
                          </m:r>
                        </m:num>
                        <m:den>
                          <m:r>
                            <a:rPr lang="en-US" sz="3200" b="1" i="1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3200" b="1" i="1">
                              <a:latin typeface="Cambria Math"/>
                              <a:ea typeface="Cambria Math"/>
                            </a:rPr>
                            <m:t>𝒔𝒊𝒏</m:t>
                          </m:r>
                          <m:r>
                            <a:rPr lang="en-US" sz="3200" b="1" i="1"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  <m:r>
                        <a:rPr lang="en-US" sz="3200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3200" b="1" i="1">
                          <a:latin typeface="Cambria Math"/>
                          <a:ea typeface="Cambria Math"/>
                        </a:rPr>
                        <m:t>𝒄𝒕𝒈</m:t>
                      </m:r>
                      <m:r>
                        <a:rPr lang="en-US" sz="3200" b="1" i="1"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4652" y="5369888"/>
                <a:ext cx="5573513" cy="94275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984881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14290"/>
            <a:ext cx="7065482" cy="72547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Формулы приведения для углов 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428728" y="1857364"/>
          <a:ext cx="7286676" cy="4357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5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3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53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53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251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1544"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800" dirty="0">
                          <a:latin typeface="Times New Roman" pitchFamily="18" charset="0"/>
                          <a:cs typeface="Times New Roman" pitchFamily="18" charset="0"/>
                        </a:rPr>
                        <a:t>π – α</a:t>
                      </a: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800" dirty="0">
                          <a:latin typeface="Times New Roman" pitchFamily="18" charset="0"/>
                          <a:cs typeface="Times New Roman" pitchFamily="18" charset="0"/>
                        </a:rPr>
                        <a:t>π + α</a:t>
                      </a: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800" dirty="0">
                          <a:latin typeface="Times New Roman" pitchFamily="18" charset="0"/>
                          <a:cs typeface="Times New Roman" pitchFamily="18" charset="0"/>
                        </a:rPr>
                        <a:t>2π – α</a:t>
                      </a: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800" dirty="0">
                          <a:latin typeface="Times New Roman" pitchFamily="18" charset="0"/>
                          <a:cs typeface="Times New Roman" pitchFamily="18" charset="0"/>
                        </a:rPr>
                        <a:t>2π + α</a:t>
                      </a:r>
                    </a:p>
                  </a:txBody>
                  <a:tcPr marL="28575" marR="28575" marT="28575" marB="2857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154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sin</a:t>
                      </a: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– sin </a:t>
                      </a:r>
                      <a:r>
                        <a:rPr lang="el-G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α</a:t>
                      </a:r>
                    </a:p>
                  </a:txBody>
                  <a:tcPr marL="28575" marR="28575" marT="28575" marB="28575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sin </a:t>
                      </a:r>
                      <a:r>
                        <a:rPr lang="el-G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α</a:t>
                      </a:r>
                    </a:p>
                  </a:txBody>
                  <a:tcPr marL="28575" marR="28575" marT="28575" marB="28575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itchFamily="18" charset="0"/>
                          <a:cs typeface="Times New Roman" pitchFamily="18" charset="0"/>
                        </a:rPr>
                        <a:t>sin </a:t>
                      </a:r>
                      <a:r>
                        <a:rPr lang="el-GR" sz="2800" dirty="0">
                          <a:latin typeface="Times New Roman" pitchFamily="18" charset="0"/>
                          <a:cs typeface="Times New Roman" pitchFamily="18" charset="0"/>
                        </a:rPr>
                        <a:t>α</a:t>
                      </a:r>
                    </a:p>
                  </a:txBody>
                  <a:tcPr marL="28575" marR="28575" marT="28575" marB="28575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– sin </a:t>
                      </a:r>
                      <a:r>
                        <a:rPr lang="el-G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α</a:t>
                      </a:r>
                    </a:p>
                  </a:txBody>
                  <a:tcPr marL="28575" marR="28575" marT="28575" marB="28575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154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cos</a:t>
                      </a: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–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cos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l-G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α</a:t>
                      </a:r>
                    </a:p>
                  </a:txBody>
                  <a:tcPr marL="28575" marR="28575" marT="28575" marB="28575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–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cos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l-G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α</a:t>
                      </a:r>
                    </a:p>
                  </a:txBody>
                  <a:tcPr marL="28575" marR="28575" marT="28575" marB="28575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itchFamily="18" charset="0"/>
                          <a:cs typeface="Times New Roman" pitchFamily="18" charset="0"/>
                        </a:rPr>
                        <a:t>cos</a:t>
                      </a:r>
                      <a:r>
                        <a:rPr lang="en-US" sz="28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l-GR" sz="2800" dirty="0">
                          <a:latin typeface="Times New Roman" pitchFamily="18" charset="0"/>
                          <a:cs typeface="Times New Roman" pitchFamily="18" charset="0"/>
                        </a:rPr>
                        <a:t>α</a:t>
                      </a:r>
                    </a:p>
                  </a:txBody>
                  <a:tcPr marL="28575" marR="28575" marT="28575" marB="28575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itchFamily="18" charset="0"/>
                          <a:cs typeface="Times New Roman" pitchFamily="18" charset="0"/>
                        </a:rPr>
                        <a:t>cos</a:t>
                      </a:r>
                      <a:r>
                        <a:rPr lang="en-US" sz="28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l-GR" sz="2800" dirty="0">
                          <a:latin typeface="Times New Roman" pitchFamily="18" charset="0"/>
                          <a:cs typeface="Times New Roman" pitchFamily="18" charset="0"/>
                        </a:rPr>
                        <a:t>α</a:t>
                      </a:r>
                    </a:p>
                  </a:txBody>
                  <a:tcPr marL="28575" marR="28575" marT="28575" marB="28575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154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tg</a:t>
                      </a: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tg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l-G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α</a:t>
                      </a:r>
                    </a:p>
                  </a:txBody>
                  <a:tcPr marL="28575" marR="28575" marT="28575" marB="28575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–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tg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l-G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α</a:t>
                      </a:r>
                    </a:p>
                  </a:txBody>
                  <a:tcPr marL="28575" marR="28575" marT="28575" marB="28575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tg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l-G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α</a:t>
                      </a:r>
                    </a:p>
                  </a:txBody>
                  <a:tcPr marL="28575" marR="28575" marT="28575" marB="28575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–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tg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l-G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α</a:t>
                      </a:r>
                    </a:p>
                  </a:txBody>
                  <a:tcPr marL="28575" marR="28575" marT="28575" marB="28575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7154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ctg</a:t>
                      </a: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ctg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l-G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α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–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ctg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l-G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α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ctg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l-G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α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–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ctg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l-G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α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1000108"/>
            <a:ext cx="2800350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60460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14290"/>
            <a:ext cx="7500990" cy="100013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Формулы приведения для углов 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428728" y="1857364"/>
          <a:ext cx="7286676" cy="4357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5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3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53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53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251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1544"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π</a:t>
                      </a: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/2</a:t>
                      </a:r>
                      <a:r>
                        <a:rPr lang="el-G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l-GR" sz="2800" dirty="0">
                          <a:latin typeface="Times New Roman" pitchFamily="18" charset="0"/>
                          <a:cs typeface="Times New Roman" pitchFamily="18" charset="0"/>
                        </a:rPr>
                        <a:t>– α</a:t>
                      </a: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800" dirty="0">
                          <a:latin typeface="Times New Roman" pitchFamily="18" charset="0"/>
                          <a:cs typeface="Times New Roman" pitchFamily="18" charset="0"/>
                        </a:rPr>
                        <a:t>π </a:t>
                      </a: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/2</a:t>
                      </a:r>
                      <a:r>
                        <a:rPr lang="el-G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+ </a:t>
                      </a:r>
                      <a:r>
                        <a:rPr lang="el-GR" sz="2800" dirty="0">
                          <a:latin typeface="Times New Roman" pitchFamily="18" charset="0"/>
                          <a:cs typeface="Times New Roman" pitchFamily="18" charset="0"/>
                        </a:rPr>
                        <a:t>α</a:t>
                      </a: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el-G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π</a:t>
                      </a: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/2</a:t>
                      </a:r>
                      <a:r>
                        <a:rPr lang="el-G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l-GR" sz="2800" dirty="0">
                          <a:latin typeface="Times New Roman" pitchFamily="18" charset="0"/>
                          <a:cs typeface="Times New Roman" pitchFamily="18" charset="0"/>
                        </a:rPr>
                        <a:t>– α</a:t>
                      </a: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el-G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π</a:t>
                      </a: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/2</a:t>
                      </a:r>
                      <a:r>
                        <a:rPr lang="el-G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l-GR" sz="2800" dirty="0">
                          <a:latin typeface="Times New Roman" pitchFamily="18" charset="0"/>
                          <a:cs typeface="Times New Roman" pitchFamily="18" charset="0"/>
                        </a:rPr>
                        <a:t>+ α</a:t>
                      </a:r>
                    </a:p>
                  </a:txBody>
                  <a:tcPr marL="28575" marR="28575" marT="28575" marB="2857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154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sin</a:t>
                      </a: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cos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l-G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α</a:t>
                      </a:r>
                    </a:p>
                  </a:txBody>
                  <a:tcPr marL="28575" marR="28575" marT="28575" marB="28575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cos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l-G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α</a:t>
                      </a:r>
                    </a:p>
                  </a:txBody>
                  <a:tcPr marL="28575" marR="28575" marT="28575" marB="28575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–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cos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l-GR" sz="2800" dirty="0">
                          <a:latin typeface="Times New Roman" pitchFamily="18" charset="0"/>
                          <a:cs typeface="Times New Roman" pitchFamily="18" charset="0"/>
                        </a:rPr>
                        <a:t>α</a:t>
                      </a:r>
                    </a:p>
                  </a:txBody>
                  <a:tcPr marL="28575" marR="28575" marT="28575" marB="28575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–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cos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l-GR" sz="2800" dirty="0">
                          <a:latin typeface="Times New Roman" pitchFamily="18" charset="0"/>
                          <a:cs typeface="Times New Roman" pitchFamily="18" charset="0"/>
                        </a:rPr>
                        <a:t>α</a:t>
                      </a:r>
                    </a:p>
                  </a:txBody>
                  <a:tcPr marL="28575" marR="28575" marT="28575" marB="28575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154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cos</a:t>
                      </a: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– sin </a:t>
                      </a:r>
                      <a:r>
                        <a:rPr lang="el-G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α</a:t>
                      </a:r>
                    </a:p>
                  </a:txBody>
                  <a:tcPr marL="28575" marR="28575" marT="28575" marB="28575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sin </a:t>
                      </a:r>
                      <a:r>
                        <a:rPr lang="el-G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α</a:t>
                      </a:r>
                    </a:p>
                  </a:txBody>
                  <a:tcPr marL="28575" marR="28575" marT="28575" marB="28575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itchFamily="18" charset="0"/>
                          <a:cs typeface="Times New Roman" pitchFamily="18" charset="0"/>
                        </a:rPr>
                        <a:t>sin </a:t>
                      </a:r>
                      <a:r>
                        <a:rPr lang="el-GR" sz="2800" dirty="0">
                          <a:latin typeface="Times New Roman" pitchFamily="18" charset="0"/>
                          <a:cs typeface="Times New Roman" pitchFamily="18" charset="0"/>
                        </a:rPr>
                        <a:t>α</a:t>
                      </a:r>
                    </a:p>
                  </a:txBody>
                  <a:tcPr marL="28575" marR="28575" marT="28575" marB="28575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– sin </a:t>
                      </a:r>
                      <a:r>
                        <a:rPr lang="el-G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α</a:t>
                      </a:r>
                    </a:p>
                  </a:txBody>
                  <a:tcPr marL="28575" marR="28575" marT="28575" marB="28575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154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tg</a:t>
                      </a: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–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ctg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l-G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α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ctg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l-G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α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–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ctg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l-G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α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ctg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l-G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α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7154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ctg</a:t>
                      </a: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–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tg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l-G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α</a:t>
                      </a:r>
                    </a:p>
                  </a:txBody>
                  <a:tcPr marL="28575" marR="28575" marT="28575" marB="28575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tg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l-G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α</a:t>
                      </a:r>
                    </a:p>
                  </a:txBody>
                  <a:tcPr marL="28575" marR="28575" marT="28575" marB="28575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–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tg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l-G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α</a:t>
                      </a:r>
                    </a:p>
                  </a:txBody>
                  <a:tcPr marL="28575" marR="28575" marT="28575" marB="28575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tg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l-GR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α</a:t>
                      </a:r>
                    </a:p>
                  </a:txBody>
                  <a:tcPr marL="28575" marR="28575" marT="28575" marB="28575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1000108"/>
            <a:ext cx="3286148" cy="798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63046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275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Calibri" panose="020F0502020204030204" pitchFamily="34" charset="0"/>
              </a:rPr>
              <a:t>Периодичность </a:t>
            </a:r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тригонометрических </a:t>
            </a:r>
            <a:r>
              <a:rPr lang="ru-RU" sz="2400" b="1" dirty="0">
                <a:solidFill>
                  <a:srgbClr val="002060"/>
                </a:solidFill>
                <a:latin typeface="Calibri" panose="020F0502020204030204" pitchFamily="34" charset="0"/>
              </a:rPr>
              <a:t>функций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52" y="1124744"/>
            <a:ext cx="4398440" cy="447769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499992" y="722613"/>
                <a:ext cx="4464497" cy="2246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uncPr>
                        <m:fName>
                          <m:r>
                            <a:rPr lang="en-US" sz="2800" b="1">
                              <a:solidFill>
                                <a:prstClr val="black"/>
                              </a:solidFill>
                              <a:latin typeface="Cambria Math"/>
                              <a:cs typeface="+mn-cs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sz="2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lang="en-US" sz="28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+mn-cs"/>
                                </a:rPr>
                                <m:t>𝜶</m:t>
                              </m:r>
                              <m:r>
                                <a:rPr lang="en-US" sz="28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+mn-cs"/>
                                </a:rPr>
                                <m:t>+</m:t>
                              </m:r>
                              <m:r>
                                <a:rPr lang="en-US" sz="28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+mn-cs"/>
                                </a:rPr>
                                <m:t>𝟐</m:t>
                              </m:r>
                              <m:r>
                                <a:rPr lang="en-US" sz="28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+mn-cs"/>
                                </a:rPr>
                                <m:t>𝝅</m:t>
                              </m:r>
                              <m:r>
                                <a:rPr lang="en-US" sz="28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+mn-cs"/>
                                </a:rPr>
                                <m:t>𝒌</m:t>
                              </m:r>
                            </m:e>
                          </m:d>
                        </m:e>
                      </m:func>
                      <m:r>
                        <a:rPr lang="en-US" sz="28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=</m:t>
                      </m:r>
                      <m:r>
                        <a:rPr lang="en-US" sz="28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𝒔𝒊𝒏</m:t>
                      </m:r>
                      <m:r>
                        <a:rPr lang="en-US" sz="28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𝜶</m:t>
                      </m:r>
                    </m:oMath>
                  </m:oMathPara>
                </a14:m>
                <a:endParaRPr lang="en-US" sz="2800" b="1" dirty="0">
                  <a:solidFill>
                    <a:prstClr val="black"/>
                  </a:solidFill>
                  <a:latin typeface="Tw Cen MT"/>
                  <a:ea typeface="Cambria Math"/>
                  <a:cs typeface="+mn-cs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uncPr>
                        <m:fName>
                          <m:r>
                            <a:rPr lang="en-US" sz="2800" b="1">
                              <a:solidFill>
                                <a:prstClr val="black"/>
                              </a:solidFill>
                              <a:latin typeface="Cambria Math"/>
                              <a:cs typeface="+mn-cs"/>
                            </a:rPr>
                            <m:t>𝐜𝐨𝐬</m:t>
                          </m:r>
                        </m:fName>
                        <m:e>
                          <m:d>
                            <m:dPr>
                              <m:ctrlPr>
                                <a:rPr lang="en-US" sz="2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lang="en-US" sz="28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+mn-cs"/>
                                </a:rPr>
                                <m:t>𝜶</m:t>
                              </m:r>
                              <m:r>
                                <a:rPr lang="en-US" sz="28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+mn-cs"/>
                                </a:rPr>
                                <m:t>+</m:t>
                              </m:r>
                              <m:r>
                                <a:rPr lang="en-US" sz="28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+mn-cs"/>
                                </a:rPr>
                                <m:t>𝟐</m:t>
                              </m:r>
                              <m:r>
                                <a:rPr lang="en-US" sz="28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+mn-cs"/>
                                </a:rPr>
                                <m:t>𝝅</m:t>
                              </m:r>
                              <m:r>
                                <a:rPr lang="en-US" sz="28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+mn-cs"/>
                                </a:rPr>
                                <m:t>𝒌</m:t>
                              </m:r>
                            </m:e>
                          </m:d>
                        </m:e>
                      </m:func>
                      <m:r>
                        <a:rPr lang="en-US" sz="28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=</m:t>
                      </m:r>
                      <m:r>
                        <a:rPr lang="en-US" sz="28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𝒄𝒐𝒔</m:t>
                      </m:r>
                      <m:r>
                        <a:rPr lang="en-US" sz="28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𝜶</m:t>
                      </m:r>
                    </m:oMath>
                  </m:oMathPara>
                </a14:m>
                <a:endParaRPr lang="ru-RU" sz="2800" b="1" dirty="0">
                  <a:solidFill>
                    <a:prstClr val="black"/>
                  </a:solidFill>
                  <a:latin typeface="Calibri" panose="020F0502020204030204" pitchFamily="34" charset="0"/>
                  <a:cs typeface="+mn-cs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2800" b="1" dirty="0">
                  <a:solidFill>
                    <a:prstClr val="black"/>
                  </a:solidFill>
                  <a:latin typeface="Tw Cen MT"/>
                  <a:cs typeface="+mn-cs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ru-RU" sz="2800" b="1" dirty="0">
                    <a:solidFill>
                      <a:prstClr val="black"/>
                    </a:solidFill>
                    <a:latin typeface="Calibri" panose="020F0502020204030204" pitchFamily="34" charset="0"/>
                    <a:cs typeface="+mn-cs"/>
                  </a:rPr>
                  <a:t>Функции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FF0000"/>
                        </a:solidFill>
                        <a:latin typeface="Cambria Math"/>
                        <a:cs typeface="+mn-cs"/>
                      </a:rPr>
                      <m:t>𝒔𝒊𝒏</m:t>
                    </m:r>
                    <m:r>
                      <a:rPr lang="en-US" sz="28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+mn-cs"/>
                      </a:rPr>
                      <m:t>𝜶</m:t>
                    </m:r>
                  </m:oMath>
                </a14:m>
                <a:r>
                  <a:rPr lang="en-US" sz="2800" b="1" dirty="0">
                    <a:solidFill>
                      <a:srgbClr val="FF0000"/>
                    </a:solidFill>
                    <a:latin typeface="Tw Cen MT"/>
                    <a:cs typeface="+mn-cs"/>
                  </a:rPr>
                  <a:t> </a:t>
                </a:r>
                <a:r>
                  <a:rPr lang="ru-RU" sz="2800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+mn-cs"/>
                  </a:rPr>
                  <a:t>и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FF0000"/>
                        </a:solidFill>
                        <a:latin typeface="Cambria Math"/>
                        <a:cs typeface="+mn-cs"/>
                      </a:rPr>
                      <m:t>𝒄𝒐𝒔</m:t>
                    </m:r>
                    <m:r>
                      <a:rPr lang="en-US" sz="28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+mn-cs"/>
                      </a:rPr>
                      <m:t>𝜶</m:t>
                    </m:r>
                    <m:r>
                      <a:rPr lang="en-US" sz="28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+mn-cs"/>
                      </a:rPr>
                      <m:t> </m:t>
                    </m:r>
                  </m:oMath>
                </a14:m>
                <a:r>
                  <a:rPr lang="en-US" sz="2800" b="1" dirty="0">
                    <a:solidFill>
                      <a:srgbClr val="FF0000"/>
                    </a:solidFill>
                    <a:latin typeface="Tw Cen MT"/>
                    <a:cs typeface="+mn-cs"/>
                  </a:rPr>
                  <a:t> </a:t>
                </a:r>
                <a:r>
                  <a:rPr lang="ru-RU" sz="2800" b="1" dirty="0">
                    <a:solidFill>
                      <a:prstClr val="black"/>
                    </a:solidFill>
                    <a:latin typeface="Calibri" panose="020F0502020204030204" pitchFamily="34" charset="0"/>
                    <a:cs typeface="+mn-cs"/>
                  </a:rPr>
                  <a:t>имеют период, равный </a:t>
                </a:r>
                <a14:m>
                  <m:oMath xmlns:m="http://schemas.openxmlformats.org/officeDocument/2006/math">
                    <m:r>
                      <a:rPr lang="ru-RU" sz="2800" b="1" i="1">
                        <a:solidFill>
                          <a:srgbClr val="FF0000"/>
                        </a:solidFill>
                        <a:latin typeface="Cambria Math"/>
                        <a:cs typeface="+mn-cs"/>
                      </a:rPr>
                      <m:t>𝟐</m:t>
                    </m:r>
                    <m:r>
                      <a:rPr lang="ru-RU" sz="28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+mn-cs"/>
                      </a:rPr>
                      <m:t>𝝅</m:t>
                    </m:r>
                  </m:oMath>
                </a14:m>
                <a:endParaRPr lang="ru-RU" sz="2800" b="1" dirty="0">
                  <a:solidFill>
                    <a:prstClr val="black"/>
                  </a:solidFill>
                  <a:latin typeface="Calibri" panose="020F0502020204030204" pitchFamily="34" charset="0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992" y="722613"/>
                <a:ext cx="4464497" cy="2246769"/>
              </a:xfrm>
              <a:prstGeom prst="rect">
                <a:avLst/>
              </a:prstGeom>
              <a:blipFill>
                <a:blip r:embed="rId3"/>
                <a:stretch>
                  <a:fillRect l="-2729" b="-70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4581922" y="4028127"/>
                <a:ext cx="4572000" cy="224676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solidFill>
                            <a:prstClr val="black"/>
                          </a:solidFill>
                          <a:latin typeface="Cambria Math"/>
                        </a:rPr>
                        <m:t>𝒕𝒈</m:t>
                      </m:r>
                      <m:d>
                        <m:dPr>
                          <m:ctrlP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  <m: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𝒌</m:t>
                          </m:r>
                        </m:e>
                      </m:d>
                      <m:r>
                        <a:rPr lang="en-US" sz="28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𝒕𝒈</m:t>
                      </m:r>
                      <m:r>
                        <a:rPr lang="en-US" sz="28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en-US" sz="2800" b="1" dirty="0">
                  <a:solidFill>
                    <a:prstClr val="black"/>
                  </a:solidFill>
                  <a:latin typeface="Tw Cen MT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solidFill>
                            <a:prstClr val="black"/>
                          </a:solidFill>
                          <a:latin typeface="Cambria Math"/>
                        </a:rPr>
                        <m:t>𝒄𝒕𝒈</m:t>
                      </m:r>
                      <m:d>
                        <m:dPr>
                          <m:ctrlP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  <m: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𝒌</m:t>
                          </m:r>
                        </m:e>
                      </m:d>
                      <m:r>
                        <a:rPr lang="en-US" sz="28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𝒄𝒕𝒈</m:t>
                      </m:r>
                      <m:r>
                        <a:rPr lang="en-US" sz="28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en-US" sz="2800" b="1" dirty="0">
                  <a:solidFill>
                    <a:prstClr val="black"/>
                  </a:solidFill>
                  <a:latin typeface="Tw Cen MT"/>
                  <a:ea typeface="Cambria Math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2800" b="1" dirty="0">
                  <a:solidFill>
                    <a:prstClr val="black"/>
                  </a:solidFill>
                  <a:latin typeface="Tw Cen MT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ru-RU" sz="2800" b="1" dirty="0">
                    <a:solidFill>
                      <a:prstClr val="black"/>
                    </a:solidFill>
                    <a:latin typeface="Calibri" panose="020F0502020204030204" pitchFamily="34" charset="0"/>
                  </a:rPr>
                  <a:t>Функции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FF0000"/>
                        </a:solidFill>
                        <a:latin typeface="Cambria Math"/>
                      </a:rPr>
                      <m:t>𝒕𝒈</m:t>
                    </m:r>
                    <m:r>
                      <a:rPr lang="en-US" sz="28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en-US" sz="2800" b="1" dirty="0">
                    <a:solidFill>
                      <a:srgbClr val="FF0000"/>
                    </a:solidFill>
                    <a:latin typeface="Tw Cen MT"/>
                  </a:rPr>
                  <a:t> </a:t>
                </a:r>
                <a:r>
                  <a:rPr lang="ru-RU" sz="2800" b="1" dirty="0">
                    <a:solidFill>
                      <a:srgbClr val="FF0000"/>
                    </a:solidFill>
                    <a:latin typeface="Calibri" panose="020F0502020204030204" pitchFamily="34" charset="0"/>
                  </a:rPr>
                  <a:t>и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FF0000"/>
                        </a:solidFill>
                        <a:latin typeface="Cambria Math"/>
                      </a:rPr>
                      <m:t>𝒄𝒕𝒈</m:t>
                    </m:r>
                    <m:r>
                      <a:rPr lang="en-US" sz="28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8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800" b="1" dirty="0">
                    <a:solidFill>
                      <a:srgbClr val="FF0000"/>
                    </a:solidFill>
                    <a:latin typeface="Tw Cen MT"/>
                  </a:rPr>
                  <a:t> </a:t>
                </a:r>
                <a:r>
                  <a:rPr lang="ru-RU" sz="2800" b="1" dirty="0">
                    <a:solidFill>
                      <a:prstClr val="black"/>
                    </a:solidFill>
                    <a:latin typeface="Calibri" panose="020F0502020204030204" pitchFamily="34" charset="0"/>
                  </a:rPr>
                  <a:t>имеют период, равный </a:t>
                </a:r>
                <a14:m>
                  <m:oMath xmlns:m="http://schemas.openxmlformats.org/officeDocument/2006/math">
                    <m:r>
                      <a:rPr lang="ru-RU" sz="28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𝝅</m:t>
                    </m:r>
                  </m:oMath>
                </a14:m>
                <a:endParaRPr lang="ru-RU" sz="2800" b="1" dirty="0">
                  <a:solidFill>
                    <a:srgbClr val="FF0000"/>
                  </a:solidFill>
                  <a:latin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1922" y="4028127"/>
                <a:ext cx="4572000" cy="2246769"/>
              </a:xfrm>
              <a:prstGeom prst="rect">
                <a:avLst/>
              </a:prstGeom>
              <a:blipFill>
                <a:blip r:embed="rId4"/>
                <a:stretch>
                  <a:fillRect l="-2800" b="-70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4251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07" y="44624"/>
            <a:ext cx="9144000" cy="6275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200" b="1" dirty="0">
                <a:solidFill>
                  <a:srgbClr val="002060"/>
                </a:solidFill>
                <a:latin typeface="Calibri" panose="020F0502020204030204" pitchFamily="34" charset="0"/>
              </a:rPr>
              <a:t>Четность тригонометрических функций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67544" y="903040"/>
                <a:ext cx="8568952" cy="56323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fontAlgn="auto">
                  <a:spcBef>
                    <a:spcPts val="0"/>
                  </a:spcBef>
                  <a:spcAft>
                    <a:spcPts val="0"/>
                  </a:spcAft>
                  <a:buFontTx/>
                  <a:buAutoNum type="arabicPeriod"/>
                </a:pPr>
                <a:r>
                  <a:rPr lang="ru-RU" sz="2400" b="1" dirty="0">
                    <a:solidFill>
                      <a:prstClr val="black"/>
                    </a:solidFill>
                    <a:latin typeface="Calibri" panose="020F0502020204030204" pitchFamily="34" charset="0"/>
                    <a:cs typeface="+mn-cs"/>
                  </a:rPr>
                  <a:t>Функция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prstClr val="black"/>
                        </a:solidFill>
                        <a:latin typeface="Cambria Math"/>
                        <a:cs typeface="+mn-cs"/>
                      </a:rPr>
                      <m:t>𝒇</m:t>
                    </m:r>
                    <m:d>
                      <m:dPr>
                        <m:ctrlPr>
                          <a:rPr lang="en-US" sz="2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prstClr val="black"/>
                            </a:solidFill>
                            <a:latin typeface="Cambria Math"/>
                            <a:cs typeface="+mn-cs"/>
                          </a:rPr>
                          <m:t>𝒙</m:t>
                        </m:r>
                      </m:e>
                    </m:d>
                    <m:r>
                      <a:rPr lang="en-US" sz="2400" b="1" i="1">
                        <a:solidFill>
                          <a:prstClr val="black"/>
                        </a:solidFill>
                        <a:latin typeface="Cambria Math"/>
                        <a:cs typeface="+mn-cs"/>
                      </a:rPr>
                      <m:t> </m:t>
                    </m:r>
                  </m:oMath>
                </a14:m>
                <a:r>
                  <a:rPr lang="ru-RU" sz="2400" b="1" dirty="0">
                    <a:solidFill>
                      <a:prstClr val="black"/>
                    </a:solidFill>
                    <a:latin typeface="Calibri" panose="020F0502020204030204" pitchFamily="34" charset="0"/>
                    <a:cs typeface="+mn-cs"/>
                  </a:rPr>
                  <a:t>называется </a:t>
                </a:r>
                <a:r>
                  <a:rPr lang="ru-RU" sz="2400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+mn-cs"/>
                  </a:rPr>
                  <a:t>четной</a:t>
                </a:r>
                <a:r>
                  <a:rPr lang="ru-RU" sz="2400" b="1" dirty="0">
                    <a:solidFill>
                      <a:prstClr val="black"/>
                    </a:solidFill>
                    <a:latin typeface="Calibri" panose="020F0502020204030204" pitchFamily="34" charset="0"/>
                    <a:cs typeface="+mn-cs"/>
                  </a:rPr>
                  <a:t>, если</a:t>
                </a: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ru-RU" sz="2400" b="1" dirty="0">
                    <a:solidFill>
                      <a:prstClr val="black"/>
                    </a:solidFill>
                    <a:latin typeface="Calibri" panose="020F0502020204030204" pitchFamily="34" charset="0"/>
                    <a:cs typeface="+mn-cs"/>
                  </a:rPr>
                  <a:t>А) область определения этой функции симметрична относительно начала координат (если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prstClr val="black"/>
                        </a:solidFill>
                        <a:latin typeface="Cambria Math"/>
                        <a:cs typeface="+mn-cs"/>
                      </a:rPr>
                      <m:t>𝒙</m:t>
                    </m:r>
                    <m:r>
                      <a:rPr lang="en-US" sz="24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∈</m:t>
                    </m:r>
                    <m:r>
                      <a:rPr lang="en-US" sz="24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𝑫</m:t>
                    </m:r>
                    <m:d>
                      <m:dPr>
                        <m:ctrlPr>
                          <a:rPr lang="en-US" sz="2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+mn-cs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𝒇</m:t>
                        </m:r>
                      </m:e>
                    </m:d>
                    <m:r>
                      <a:rPr lang="en-US" sz="2400" b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, </m:t>
                    </m:r>
                  </m:oMath>
                </a14:m>
                <a:r>
                  <a:rPr lang="ru-RU" sz="2400" b="1" dirty="0">
                    <a:solidFill>
                      <a:prstClr val="black"/>
                    </a:solidFill>
                    <a:latin typeface="Calibri" panose="020F0502020204030204" pitchFamily="34" charset="0"/>
                    <a:cs typeface="+mn-cs"/>
                  </a:rPr>
                  <a:t>то </a:t>
                </a:r>
                <a14:m>
                  <m:oMath xmlns:m="http://schemas.openxmlformats.org/officeDocument/2006/math">
                    <m:r>
                      <a:rPr lang="en-US" sz="2400" b="1">
                        <a:solidFill>
                          <a:prstClr val="black"/>
                        </a:solidFill>
                        <a:latin typeface="Cambria Math"/>
                        <a:cs typeface="+mn-cs"/>
                      </a:rPr>
                      <m:t>−</m:t>
                    </m:r>
                    <m:r>
                      <a:rPr lang="en-US" sz="2400" b="1" i="1">
                        <a:solidFill>
                          <a:prstClr val="black"/>
                        </a:solidFill>
                        <a:latin typeface="Cambria Math"/>
                        <a:cs typeface="+mn-cs"/>
                      </a:rPr>
                      <m:t>𝒙</m:t>
                    </m:r>
                    <m:r>
                      <a:rPr lang="en-US" sz="24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∈</m:t>
                    </m:r>
                    <m:r>
                      <a:rPr lang="en-US" sz="24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𝑫</m:t>
                    </m:r>
                    <m:d>
                      <m:dPr>
                        <m:ctrlPr>
                          <a:rPr lang="en-US" sz="2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+mn-cs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𝒇</m:t>
                        </m:r>
                      </m:e>
                    </m:d>
                  </m:oMath>
                </a14:m>
                <a:r>
                  <a:rPr lang="ru-RU" sz="2400" b="1" dirty="0">
                    <a:solidFill>
                      <a:prstClr val="black"/>
                    </a:solidFill>
                    <a:latin typeface="Calibri" panose="020F0502020204030204" pitchFamily="34" charset="0"/>
                    <a:cs typeface="+mn-cs"/>
                  </a:rPr>
                  <a:t>).</a:t>
                </a: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ru-RU" sz="2400" b="1" dirty="0">
                    <a:solidFill>
                      <a:prstClr val="black"/>
                    </a:solidFill>
                    <a:latin typeface="Calibri" panose="020F0502020204030204" pitchFamily="34" charset="0"/>
                    <a:cs typeface="+mn-cs"/>
                  </a:rPr>
                  <a:t>Б) для любого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prstClr val="black"/>
                        </a:solidFill>
                        <a:latin typeface="Cambria Math"/>
                        <a:cs typeface="+mn-cs"/>
                      </a:rPr>
                      <m:t>𝒙</m:t>
                    </m:r>
                  </m:oMath>
                </a14:m>
                <a:r>
                  <a:rPr lang="ru-RU" sz="2400" b="1" dirty="0">
                    <a:solidFill>
                      <a:prstClr val="black"/>
                    </a:solidFill>
                    <a:latin typeface="Calibri" panose="020F0502020204030204" pitchFamily="34" charset="0"/>
                    <a:cs typeface="+mn-cs"/>
                  </a:rPr>
                  <a:t> из области определения функции выполняется равенство </a:t>
                </a: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solidFill>
                            <a:srgbClr val="FF0000"/>
                          </a:solidFill>
                          <a:latin typeface="Cambria Math"/>
                          <a:cs typeface="+mn-cs"/>
                        </a:rPr>
                        <m:t>𝒇</m:t>
                      </m:r>
                      <m:d>
                        <m:dPr>
                          <m:ctrlP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  <a:cs typeface="+mn-cs"/>
                            </a:rPr>
                            <m:t>−</m:t>
                          </m:r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  <a:cs typeface="+mn-cs"/>
                            </a:rPr>
                            <m:t>𝒙</m:t>
                          </m:r>
                        </m:e>
                      </m:d>
                      <m:r>
                        <a:rPr lang="en-US" sz="2400" b="1" i="1">
                          <a:solidFill>
                            <a:srgbClr val="FF0000"/>
                          </a:solidFill>
                          <a:latin typeface="Cambria Math"/>
                          <a:cs typeface="+mn-cs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FF0000"/>
                          </a:solidFill>
                          <a:latin typeface="Cambria Math"/>
                          <a:cs typeface="+mn-cs"/>
                        </a:rPr>
                        <m:t>𝒇</m:t>
                      </m:r>
                      <m:d>
                        <m:dPr>
                          <m:ctrlP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  <a:cs typeface="+mn-cs"/>
                            </a:rPr>
                            <m:t>𝒙</m:t>
                          </m:r>
                        </m:e>
                      </m:d>
                    </m:oMath>
                  </m:oMathPara>
                </a14:m>
                <a:endParaRPr lang="ru-RU" sz="2400" b="1" dirty="0">
                  <a:solidFill>
                    <a:prstClr val="black"/>
                  </a:solidFill>
                  <a:latin typeface="Calibri" panose="020F0502020204030204" pitchFamily="34" charset="0"/>
                  <a:cs typeface="+mn-cs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2400" b="1" dirty="0">
                  <a:solidFill>
                    <a:prstClr val="black"/>
                  </a:solidFill>
                  <a:latin typeface="Tw Cen MT"/>
                  <a:cs typeface="+mn-cs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ru-RU" sz="2400" b="1" dirty="0">
                    <a:solidFill>
                      <a:prstClr val="black"/>
                    </a:solidFill>
                    <a:latin typeface="Calibri" panose="020F0502020204030204" pitchFamily="34" charset="0"/>
                    <a:cs typeface="+mn-cs"/>
                  </a:rPr>
                  <a:t>2. Функция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prstClr val="black"/>
                        </a:solidFill>
                        <a:latin typeface="Cambria Math"/>
                        <a:cs typeface="+mn-cs"/>
                      </a:rPr>
                      <m:t>𝒇</m:t>
                    </m:r>
                    <m:d>
                      <m:dPr>
                        <m:ctrlPr>
                          <a:rPr lang="en-US" sz="2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prstClr val="black"/>
                            </a:solidFill>
                            <a:latin typeface="Cambria Math"/>
                            <a:cs typeface="+mn-cs"/>
                          </a:rPr>
                          <m:t>𝒙</m:t>
                        </m:r>
                      </m:e>
                    </m:d>
                    <m:r>
                      <a:rPr lang="en-US" sz="2400" b="1" i="1">
                        <a:solidFill>
                          <a:prstClr val="black"/>
                        </a:solidFill>
                        <a:latin typeface="Cambria Math"/>
                        <a:cs typeface="+mn-cs"/>
                      </a:rPr>
                      <m:t> </m:t>
                    </m:r>
                  </m:oMath>
                </a14:m>
                <a:r>
                  <a:rPr lang="ru-RU" sz="2400" b="1" dirty="0">
                    <a:solidFill>
                      <a:prstClr val="black"/>
                    </a:solidFill>
                    <a:latin typeface="Calibri" panose="020F0502020204030204" pitchFamily="34" charset="0"/>
                    <a:cs typeface="+mn-cs"/>
                  </a:rPr>
                  <a:t>называется </a:t>
                </a:r>
                <a:r>
                  <a:rPr lang="ru-RU" sz="2400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+mn-cs"/>
                  </a:rPr>
                  <a:t>нечетной</a:t>
                </a:r>
                <a:r>
                  <a:rPr lang="ru-RU" sz="2400" b="1" dirty="0">
                    <a:solidFill>
                      <a:prstClr val="black"/>
                    </a:solidFill>
                    <a:latin typeface="Calibri" panose="020F0502020204030204" pitchFamily="34" charset="0"/>
                    <a:cs typeface="+mn-cs"/>
                  </a:rPr>
                  <a:t>, если</a:t>
                </a: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ru-RU" sz="2400" b="1" dirty="0">
                    <a:solidFill>
                      <a:prstClr val="black"/>
                    </a:solidFill>
                    <a:latin typeface="Calibri" panose="020F0502020204030204" pitchFamily="34" charset="0"/>
                    <a:cs typeface="+mn-cs"/>
                  </a:rPr>
                  <a:t>А) область определения этой функции симметрична относительно начала координат (если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prstClr val="black"/>
                        </a:solidFill>
                        <a:latin typeface="Cambria Math"/>
                        <a:cs typeface="+mn-cs"/>
                      </a:rPr>
                      <m:t>𝒙</m:t>
                    </m:r>
                    <m:r>
                      <a:rPr lang="en-US" sz="24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∈</m:t>
                    </m:r>
                    <m:r>
                      <a:rPr lang="en-US" sz="24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𝑫</m:t>
                    </m:r>
                    <m:d>
                      <m:dPr>
                        <m:ctrlPr>
                          <a:rPr lang="en-US" sz="2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+mn-cs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𝒇</m:t>
                        </m:r>
                      </m:e>
                    </m:d>
                    <m:r>
                      <a:rPr lang="en-US" sz="2400" b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, </m:t>
                    </m:r>
                  </m:oMath>
                </a14:m>
                <a:r>
                  <a:rPr lang="ru-RU" sz="2400" b="1" dirty="0">
                    <a:solidFill>
                      <a:prstClr val="black"/>
                    </a:solidFill>
                    <a:latin typeface="Calibri" panose="020F0502020204030204" pitchFamily="34" charset="0"/>
                    <a:cs typeface="+mn-cs"/>
                  </a:rPr>
                  <a:t>то </a:t>
                </a:r>
                <a14:m>
                  <m:oMath xmlns:m="http://schemas.openxmlformats.org/officeDocument/2006/math">
                    <m:r>
                      <a:rPr lang="en-US" sz="2400" b="1">
                        <a:solidFill>
                          <a:prstClr val="black"/>
                        </a:solidFill>
                        <a:latin typeface="Cambria Math"/>
                        <a:cs typeface="+mn-cs"/>
                      </a:rPr>
                      <m:t>−</m:t>
                    </m:r>
                    <m:r>
                      <a:rPr lang="en-US" sz="2400" b="1" i="1">
                        <a:solidFill>
                          <a:prstClr val="black"/>
                        </a:solidFill>
                        <a:latin typeface="Cambria Math"/>
                        <a:cs typeface="+mn-cs"/>
                      </a:rPr>
                      <m:t>𝒙</m:t>
                    </m:r>
                    <m:r>
                      <a:rPr lang="en-US" sz="24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∈</m:t>
                    </m:r>
                    <m:r>
                      <a:rPr lang="en-US" sz="24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𝑫</m:t>
                    </m:r>
                    <m:d>
                      <m:dPr>
                        <m:ctrlPr>
                          <a:rPr lang="en-US" sz="2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+mn-cs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𝒇</m:t>
                        </m:r>
                      </m:e>
                    </m:d>
                  </m:oMath>
                </a14:m>
                <a:r>
                  <a:rPr lang="ru-RU" sz="2400" b="1" dirty="0">
                    <a:solidFill>
                      <a:prstClr val="black"/>
                    </a:solidFill>
                    <a:latin typeface="Calibri" panose="020F0502020204030204" pitchFamily="34" charset="0"/>
                    <a:cs typeface="+mn-cs"/>
                  </a:rPr>
                  <a:t>).</a:t>
                </a: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ru-RU" sz="2400" b="1" dirty="0">
                    <a:solidFill>
                      <a:prstClr val="black"/>
                    </a:solidFill>
                    <a:latin typeface="Calibri" panose="020F0502020204030204" pitchFamily="34" charset="0"/>
                    <a:cs typeface="+mn-cs"/>
                  </a:rPr>
                  <a:t>Б) для любого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prstClr val="black"/>
                        </a:solidFill>
                        <a:latin typeface="Cambria Math"/>
                        <a:cs typeface="+mn-cs"/>
                      </a:rPr>
                      <m:t>𝒙</m:t>
                    </m:r>
                  </m:oMath>
                </a14:m>
                <a:r>
                  <a:rPr lang="ru-RU" sz="2400" b="1" dirty="0">
                    <a:solidFill>
                      <a:prstClr val="black"/>
                    </a:solidFill>
                    <a:latin typeface="Calibri" panose="020F0502020204030204" pitchFamily="34" charset="0"/>
                    <a:cs typeface="+mn-cs"/>
                  </a:rPr>
                  <a:t> из области определения функции выполняется равенство </a:t>
                </a: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solidFill>
                            <a:srgbClr val="FF0000"/>
                          </a:solidFill>
                          <a:latin typeface="Cambria Math"/>
                          <a:cs typeface="+mn-cs"/>
                        </a:rPr>
                        <m:t>𝒇</m:t>
                      </m:r>
                      <m:d>
                        <m:dPr>
                          <m:ctrlP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  <a:cs typeface="+mn-cs"/>
                            </a:rPr>
                            <m:t>−</m:t>
                          </m:r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  <a:cs typeface="+mn-cs"/>
                            </a:rPr>
                            <m:t>𝒙</m:t>
                          </m:r>
                        </m:e>
                      </m:d>
                      <m:r>
                        <a:rPr lang="en-US" sz="2400" b="1" i="1">
                          <a:solidFill>
                            <a:srgbClr val="FF0000"/>
                          </a:solidFill>
                          <a:latin typeface="Cambria Math"/>
                          <a:cs typeface="+mn-cs"/>
                        </a:rPr>
                        <m:t>=</m:t>
                      </m:r>
                      <m:r>
                        <a:rPr lang="ru-RU" sz="2400" b="1" i="1">
                          <a:solidFill>
                            <a:srgbClr val="FF0000"/>
                          </a:solidFill>
                          <a:latin typeface="Cambria Math"/>
                          <a:cs typeface="+mn-cs"/>
                        </a:rPr>
                        <m:t>−</m:t>
                      </m:r>
                      <m:r>
                        <a:rPr lang="en-US" sz="2400" b="1" i="1">
                          <a:solidFill>
                            <a:srgbClr val="FF0000"/>
                          </a:solidFill>
                          <a:latin typeface="Cambria Math"/>
                          <a:cs typeface="+mn-cs"/>
                        </a:rPr>
                        <m:t>𝒇</m:t>
                      </m:r>
                      <m:d>
                        <m:dPr>
                          <m:ctrlP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  <a:cs typeface="+mn-cs"/>
                            </a:rPr>
                            <m:t>𝒙</m:t>
                          </m:r>
                        </m:e>
                      </m:d>
                    </m:oMath>
                  </m:oMathPara>
                </a14:m>
                <a:endParaRPr lang="ru-RU" sz="2400" b="1" dirty="0">
                  <a:solidFill>
                    <a:srgbClr val="FF0000"/>
                  </a:solidFill>
                  <a:latin typeface="Calibri" panose="020F0502020204030204" pitchFamily="34" charset="0"/>
                  <a:cs typeface="+mn-cs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903040"/>
                <a:ext cx="8568952" cy="5632311"/>
              </a:xfrm>
              <a:prstGeom prst="rect">
                <a:avLst/>
              </a:prstGeom>
              <a:blipFill>
                <a:blip r:embed="rId2"/>
                <a:stretch>
                  <a:fillRect l="-1139" t="-974" b="-5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3967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A3F7CB7D-F184-43C7-B6FD-03D728E1BBFF}" type="slidenum">
              <a:rPr lang="ru-RU">
                <a:solidFill>
                  <a:srgbClr val="464646"/>
                </a:solidFill>
                <a:latin typeface="Calibri" panose="020F0502020204030204" pitchFamily="34" charset="0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36</a:t>
            </a:fld>
            <a:endParaRPr lang="ru-RU">
              <a:solidFill>
                <a:srgbClr val="464646"/>
              </a:solidFill>
              <a:latin typeface="Calibri" panose="020F0502020204030204" pitchFamily="34" charset="0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436" y="0"/>
            <a:ext cx="9144000" cy="6275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200" b="1">
                <a:solidFill>
                  <a:srgbClr val="002060"/>
                </a:solidFill>
                <a:latin typeface="Calibri" panose="020F0502020204030204" pitchFamily="34" charset="0"/>
              </a:rPr>
              <a:t>Четность тригонометрических функций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856337"/>
            <a:ext cx="5231448" cy="5392063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7884368" y="2708920"/>
            <a:ext cx="266328" cy="2663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6012160" y="4458816"/>
            <a:ext cx="266328" cy="2663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012160" y="2852936"/>
            <a:ext cx="266328" cy="2663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868145" y="2740858"/>
                <a:ext cx="55438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  <a:cs typeface="+mn-cs"/>
                            </a:rPr>
                            <m:t>𝑷</m:t>
                          </m:r>
                        </m:e>
                        <m:sub>
                          <m: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𝜶</m:t>
                          </m:r>
                        </m:sub>
                      </m:sSub>
                    </m:oMath>
                  </m:oMathPara>
                </a14:m>
                <a:endParaRPr lang="ru-RU" sz="2000" b="1">
                  <a:solidFill>
                    <a:srgbClr val="002060"/>
                  </a:solidFill>
                  <a:latin typeface="Calibri" panose="020F0502020204030204" pitchFamily="34" charset="0"/>
                  <a:cs typeface="+mn-cs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5" y="2740858"/>
                <a:ext cx="554383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825578" y="4509120"/>
                <a:ext cx="69063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  <a:cs typeface="+mn-cs"/>
                            </a:rPr>
                            <m:t>𝑷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  <a:cs typeface="+mn-cs"/>
                            </a:rPr>
                            <m:t>−</m:t>
                          </m:r>
                          <m: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𝜶</m:t>
                          </m:r>
                        </m:sub>
                      </m:sSub>
                    </m:oMath>
                  </m:oMathPara>
                </a14:m>
                <a:endParaRPr lang="ru-RU" sz="2000" b="1">
                  <a:solidFill>
                    <a:srgbClr val="002060"/>
                  </a:solidFill>
                  <a:latin typeface="Calibri" panose="020F0502020204030204" pitchFamily="34" charset="0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5578" y="4509120"/>
                <a:ext cx="690638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6795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275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200" b="1">
                <a:solidFill>
                  <a:srgbClr val="002060"/>
                </a:solidFill>
                <a:latin typeface="Calibri" panose="020F0502020204030204" pitchFamily="34" charset="0"/>
              </a:rPr>
              <a:t>Четность тригонометрических функций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29" y="759482"/>
            <a:ext cx="4367352" cy="450143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884929" y="1696641"/>
                <a:ext cx="3564437" cy="50167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3200" b="1" dirty="0">
                  <a:solidFill>
                    <a:srgbClr val="FF0000"/>
                  </a:solidFill>
                  <a:latin typeface="Tw Cen MT"/>
                  <a:ea typeface="Cambria Math"/>
                  <a:cs typeface="+mn-cs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uncPr>
                        <m:fName>
                          <m:r>
                            <a:rPr lang="en-US" sz="3200" b="1">
                              <a:solidFill>
                                <a:srgbClr val="002060"/>
                              </a:solidFill>
                              <a:latin typeface="Cambria Math"/>
                              <a:cs typeface="+mn-cs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sz="32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lang="en-US" sz="3200" b="1" i="1">
                                  <a:solidFill>
                                    <a:srgbClr val="002060"/>
                                  </a:solidFill>
                                  <a:latin typeface="Cambria Math"/>
                                  <a:cs typeface="+mn-cs"/>
                                </a:rPr>
                                <m:t>−</m:t>
                              </m:r>
                              <m:r>
                                <a:rPr lang="en-US" sz="3200" b="1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  <a:cs typeface="+mn-cs"/>
                                </a:rPr>
                                <m:t>𝜶</m:t>
                              </m:r>
                            </m:e>
                          </m:d>
                        </m:e>
                      </m:func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+mn-cs"/>
                        </a:rPr>
                        <m:t>=−</m:t>
                      </m:r>
                      <m:r>
                        <a:rPr lang="en-US" sz="3200" b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𝐬𝐢𝐧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+mn-cs"/>
                        </a:rPr>
                        <m:t>⁡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𝜶</m:t>
                      </m:r>
                    </m:oMath>
                  </m:oMathPara>
                </a14:m>
                <a:endParaRPr lang="en-US" sz="3200" b="1" dirty="0">
                  <a:solidFill>
                    <a:srgbClr val="002060"/>
                  </a:solidFill>
                  <a:latin typeface="Tw Cen MT"/>
                  <a:cs typeface="+mn-cs"/>
                </a:endParaRP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ru-RU" sz="3200" b="1" dirty="0" err="1">
                    <a:solidFill>
                      <a:srgbClr val="002060"/>
                    </a:solidFill>
                    <a:latin typeface="Calibri" panose="020F0502020204030204" pitchFamily="34" charset="0"/>
                    <a:cs typeface="+mn-cs"/>
                  </a:rPr>
                  <a:t>НЕчетная</a:t>
                </a:r>
                <a:r>
                  <a:rPr lang="ru-RU" sz="3200" b="1" dirty="0">
                    <a:solidFill>
                      <a:srgbClr val="002060"/>
                    </a:solidFill>
                    <a:latin typeface="Calibri" panose="020F0502020204030204" pitchFamily="34" charset="0"/>
                    <a:cs typeface="+mn-cs"/>
                  </a:rPr>
                  <a:t> </a:t>
                </a: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3200" b="1" dirty="0">
                  <a:solidFill>
                    <a:srgbClr val="002060"/>
                  </a:solidFill>
                  <a:latin typeface="Tw Cen MT"/>
                  <a:cs typeface="+mn-cs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uncPr>
                        <m:fName>
                          <m:r>
                            <a:rPr lang="en-US" sz="3200" b="1">
                              <a:solidFill>
                                <a:srgbClr val="002060"/>
                              </a:solidFill>
                              <a:latin typeface="Cambria Math"/>
                              <a:cs typeface="+mn-cs"/>
                            </a:rPr>
                            <m:t>𝐭𝐠</m:t>
                          </m:r>
                        </m:fName>
                        <m:e>
                          <m:d>
                            <m:dPr>
                              <m:ctrlPr>
                                <a:rPr lang="en-US" sz="32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lang="en-US" sz="3200" b="1" i="1">
                                  <a:solidFill>
                                    <a:srgbClr val="002060"/>
                                  </a:solidFill>
                                  <a:latin typeface="Cambria Math"/>
                                  <a:cs typeface="+mn-cs"/>
                                </a:rPr>
                                <m:t>−</m:t>
                              </m:r>
                              <m:r>
                                <a:rPr lang="en-US" sz="3200" b="1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  <a:cs typeface="+mn-cs"/>
                                </a:rPr>
                                <m:t>𝜶</m:t>
                              </m:r>
                            </m:e>
                          </m:d>
                        </m:e>
                      </m:func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+mn-cs"/>
                        </a:rPr>
                        <m:t>=−</m:t>
                      </m:r>
                      <m:r>
                        <a:rPr lang="en-US" sz="3200" b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𝐭𝐠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+mn-cs"/>
                        </a:rPr>
                        <m:t>⁡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𝜶</m:t>
                      </m:r>
                    </m:oMath>
                  </m:oMathPara>
                </a14:m>
                <a:endParaRPr lang="en-US" sz="3200" b="1" dirty="0">
                  <a:solidFill>
                    <a:srgbClr val="002060"/>
                  </a:solidFill>
                  <a:latin typeface="Tw Cen MT"/>
                  <a:cs typeface="+mn-cs"/>
                </a:endParaRP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ru-RU" sz="3200" b="1" dirty="0" err="1">
                    <a:solidFill>
                      <a:srgbClr val="002060"/>
                    </a:solidFill>
                    <a:latin typeface="Calibri" panose="020F0502020204030204" pitchFamily="34" charset="0"/>
                    <a:cs typeface="+mn-cs"/>
                  </a:rPr>
                  <a:t>НЕчетная</a:t>
                </a:r>
                <a:r>
                  <a:rPr lang="ru-RU" sz="3200" b="1" dirty="0">
                    <a:solidFill>
                      <a:srgbClr val="002060"/>
                    </a:solidFill>
                    <a:latin typeface="Calibri" panose="020F0502020204030204" pitchFamily="34" charset="0"/>
                    <a:cs typeface="+mn-cs"/>
                  </a:rPr>
                  <a:t> </a:t>
                </a: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ru-RU" sz="3200" b="1" dirty="0">
                  <a:solidFill>
                    <a:srgbClr val="002060"/>
                  </a:solidFill>
                  <a:latin typeface="Calibri" panose="020F0502020204030204" pitchFamily="34" charset="0"/>
                  <a:cs typeface="+mn-cs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uncPr>
                        <m:fName>
                          <m:r>
                            <a:rPr lang="en-US" sz="3200" b="1">
                              <a:solidFill>
                                <a:srgbClr val="002060"/>
                              </a:solidFill>
                              <a:latin typeface="Cambria Math"/>
                              <a:cs typeface="+mn-cs"/>
                            </a:rPr>
                            <m:t>𝐜𝐭𝐠</m:t>
                          </m:r>
                        </m:fName>
                        <m:e>
                          <m:d>
                            <m:dPr>
                              <m:ctrlPr>
                                <a:rPr lang="en-US" sz="32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lang="en-US" sz="3200" b="1" i="1">
                                  <a:solidFill>
                                    <a:srgbClr val="002060"/>
                                  </a:solidFill>
                                  <a:latin typeface="Cambria Math"/>
                                  <a:cs typeface="+mn-cs"/>
                                </a:rPr>
                                <m:t>−</m:t>
                              </m:r>
                              <m:r>
                                <a:rPr lang="en-US" sz="3200" b="1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  <a:cs typeface="+mn-cs"/>
                                </a:rPr>
                                <m:t>𝜶</m:t>
                              </m:r>
                            </m:e>
                          </m:d>
                        </m:e>
                      </m:func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+mn-cs"/>
                        </a:rPr>
                        <m:t>=−</m:t>
                      </m:r>
                      <m:r>
                        <a:rPr lang="en-US" sz="3200" b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𝐜𝐭𝐠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+mn-cs"/>
                        </a:rPr>
                        <m:t>⁡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𝜶</m:t>
                      </m:r>
                    </m:oMath>
                  </m:oMathPara>
                </a14:m>
                <a:endParaRPr lang="ru-RU" sz="3200" b="1" dirty="0">
                  <a:solidFill>
                    <a:srgbClr val="002060"/>
                  </a:solidFill>
                  <a:latin typeface="Calibri" panose="020F0502020204030204" pitchFamily="34" charset="0"/>
                  <a:cs typeface="+mn-cs"/>
                </a:endParaRP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ru-RU" sz="3200" b="1" dirty="0" err="1">
                    <a:solidFill>
                      <a:srgbClr val="002060"/>
                    </a:solidFill>
                    <a:latin typeface="Calibri" panose="020F0502020204030204" pitchFamily="34" charset="0"/>
                    <a:cs typeface="+mn-cs"/>
                  </a:rPr>
                  <a:t>НЕчетная</a:t>
                </a:r>
                <a:r>
                  <a:rPr lang="ru-RU" sz="3200" b="1" dirty="0">
                    <a:solidFill>
                      <a:srgbClr val="002060"/>
                    </a:solidFill>
                    <a:latin typeface="Calibri" panose="020F0502020204030204" pitchFamily="34" charset="0"/>
                    <a:cs typeface="+mn-cs"/>
                  </a:rPr>
                  <a:t> </a:t>
                </a:r>
                <a:endParaRPr lang="en-US" sz="3200" b="1" dirty="0">
                  <a:solidFill>
                    <a:srgbClr val="002060"/>
                  </a:solidFill>
                  <a:latin typeface="Tw Cen MT"/>
                  <a:cs typeface="+mn-cs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lang="ru-RU" sz="3200" b="1" dirty="0">
                  <a:solidFill>
                    <a:prstClr val="black"/>
                  </a:solidFill>
                  <a:latin typeface="Calibri" panose="020F0502020204030204" pitchFamily="34" charset="0"/>
                  <a:cs typeface="+mn-cs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4929" y="1696641"/>
                <a:ext cx="3564437" cy="501675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Овал 7"/>
          <p:cNvSpPr/>
          <p:nvPr/>
        </p:nvSpPr>
        <p:spPr>
          <a:xfrm>
            <a:off x="4139952" y="2852937"/>
            <a:ext cx="323930" cy="31452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067945" y="4509120"/>
            <a:ext cx="316513" cy="2663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995937" y="2740858"/>
                <a:ext cx="55438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  <a:cs typeface="+mn-cs"/>
                            </a:rPr>
                            <m:t>𝑷</m:t>
                          </m:r>
                        </m:e>
                        <m:sub>
                          <m: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𝜶</m:t>
                          </m:r>
                        </m:sub>
                      </m:sSub>
                    </m:oMath>
                  </m:oMathPara>
                </a14:m>
                <a:endParaRPr lang="ru-RU" sz="2000" b="1">
                  <a:solidFill>
                    <a:srgbClr val="002060"/>
                  </a:solidFill>
                  <a:latin typeface="Calibri" panose="020F0502020204030204" pitchFamily="34" charset="0"/>
                  <a:cs typeface="+mn-cs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7" y="2740858"/>
                <a:ext cx="554383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881362" y="4509120"/>
                <a:ext cx="69063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  <a:cs typeface="+mn-cs"/>
                            </a:rPr>
                            <m:t>𝑷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  <a:cs typeface="+mn-cs"/>
                            </a:rPr>
                            <m:t>−</m:t>
                          </m:r>
                          <m: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𝜶</m:t>
                          </m:r>
                        </m:sub>
                      </m:sSub>
                    </m:oMath>
                  </m:oMathPara>
                </a14:m>
                <a:endParaRPr lang="ru-RU" sz="2000" b="1">
                  <a:solidFill>
                    <a:srgbClr val="002060"/>
                  </a:solidFill>
                  <a:latin typeface="Calibri" panose="020F0502020204030204" pitchFamily="34" charset="0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1362" y="4509120"/>
                <a:ext cx="690638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4163913" y="816521"/>
                <a:ext cx="4572000" cy="1077218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3200" b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𝐜𝐨𝐬</m:t>
                          </m:r>
                        </m:fName>
                        <m:e>
                          <m:d>
                            <m:dPr>
                              <m:ctrlPr>
                                <a:rPr lang="en-US" sz="32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32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𝜶</m:t>
                              </m:r>
                            </m:e>
                          </m:d>
                        </m:e>
                      </m:func>
                      <m:r>
                        <a:rPr lang="en-US" sz="32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32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sz="32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en-US" sz="3200" b="1" dirty="0">
                  <a:solidFill>
                    <a:srgbClr val="FF0000"/>
                  </a:solidFill>
                  <a:latin typeface="Tw Cen MT"/>
                  <a:ea typeface="Cambria Math"/>
                </a:endParaRP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ru-RU" sz="3200" b="1" dirty="0">
                    <a:solidFill>
                      <a:srgbClr val="FF0000"/>
                    </a:solidFill>
                    <a:latin typeface="Calibri" panose="020F0502020204030204" pitchFamily="34" charset="0"/>
                    <a:ea typeface="Cambria Math"/>
                  </a:rPr>
                  <a:t>четная</a:t>
                </a: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3913" y="816521"/>
                <a:ext cx="4572000" cy="1077218"/>
              </a:xfrm>
              <a:prstGeom prst="rect">
                <a:avLst/>
              </a:prstGeom>
              <a:blipFill>
                <a:blip r:embed="rId6"/>
                <a:stretch>
                  <a:fillRect b="-175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9640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0" y="229716"/>
                <a:ext cx="9144000" cy="62753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ru-RU" sz="2400" b="1" dirty="0">
                    <a:solidFill>
                      <a:srgbClr val="002060"/>
                    </a:solidFill>
                    <a:latin typeface="Calibri" panose="020F0502020204030204" pitchFamily="34" charset="0"/>
                  </a:rPr>
                  <a:t> </a:t>
                </a:r>
                <a:r>
                  <a:rPr lang="ru-RU" sz="2400" b="1" dirty="0">
                    <a:solidFill>
                      <a:srgbClr val="FF0000"/>
                    </a:solidFill>
                    <a:latin typeface="Calibri" panose="020F0502020204030204" pitchFamily="34" charset="0"/>
                  </a:rPr>
                  <a:t>3. </a:t>
                </a:r>
                <a:r>
                  <a:rPr lang="ru-RU" sz="2400" b="1" dirty="0">
                    <a:solidFill>
                      <a:srgbClr val="002060"/>
                    </a:solidFill>
                    <a:latin typeface="Calibri" panose="020F0502020204030204" pitchFamily="34" charset="0"/>
                  </a:rPr>
                  <a:t>Найдите значение выражения </a:t>
                </a:r>
                <a14:m>
                  <m:oMath xmlns:m="http://schemas.openxmlformats.org/officeDocument/2006/math">
                    <m:r>
                      <a:rPr lang="ru-RU" sz="2400" b="1" i="1">
                        <a:solidFill>
                          <a:srgbClr val="002060"/>
                        </a:solidFill>
                        <a:latin typeface="Cambria Math"/>
                      </a:rPr>
                      <m:t>𝟒</m:t>
                    </m:r>
                    <m:rad>
                      <m:radPr>
                        <m:degHide m:val="on"/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e>
                    </m:rad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𝒄𝒐𝒔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𝟒</m:t>
                        </m:r>
                      </m:den>
                    </m:f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𝒄𝒐𝒔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𝟕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</m:den>
                    </m:f>
                  </m:oMath>
                </a14:m>
                <a:endParaRPr lang="ru-RU" sz="2400" b="1" dirty="0">
                  <a:solidFill>
                    <a:srgbClr val="002060"/>
                  </a:solidFill>
                  <a:latin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29716"/>
                <a:ext cx="9144000" cy="627534"/>
              </a:xfrm>
              <a:prstGeom prst="rect">
                <a:avLst/>
              </a:prstGeom>
              <a:blipFill>
                <a:blip r:embed="rId3"/>
                <a:stretch>
                  <a:fillRect b="-873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542" y="1124744"/>
            <a:ext cx="4450956" cy="460851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381414" y="1052736"/>
                <a:ext cx="4762586" cy="39635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>
                          <a:solidFill>
                            <a:prstClr val="black"/>
                          </a:solidFill>
                          <a:latin typeface="Cambria Math"/>
                          <a:cs typeface="+mn-cs"/>
                        </a:rPr>
                        <m:t>𝟏</m:t>
                      </m:r>
                      <m:r>
                        <a:rPr lang="en-US" sz="2800" b="1" i="1">
                          <a:solidFill>
                            <a:prstClr val="black"/>
                          </a:solidFill>
                          <a:latin typeface="Cambria Math"/>
                          <a:cs typeface="+mn-cs"/>
                        </a:rPr>
                        <m:t>.</m:t>
                      </m:r>
                      <m:r>
                        <a:rPr lang="en-US" sz="2800" b="1" i="1">
                          <a:solidFill>
                            <a:prstClr val="black"/>
                          </a:solidFill>
                          <a:latin typeface="Cambria Math"/>
                          <a:cs typeface="+mn-cs"/>
                        </a:rPr>
                        <m:t>𝒄𝒐𝒔</m:t>
                      </m:r>
                      <m:f>
                        <m:fPr>
                          <m:ctrlP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𝝅</m:t>
                          </m:r>
                        </m:num>
                        <m:den>
                          <m: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/>
                              <a:cs typeface="+mn-cs"/>
                            </a:rPr>
                            <m:t>𝟒</m:t>
                          </m:r>
                        </m:den>
                      </m:f>
                      <m:r>
                        <a:rPr lang="en-US" sz="2800" b="1" i="1">
                          <a:solidFill>
                            <a:prstClr val="black"/>
                          </a:solidFill>
                          <a:latin typeface="Cambria Math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+mn-cs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/>
                              <a:cs typeface="+mn-cs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solidFill>
                    <a:prstClr val="black"/>
                  </a:solidFill>
                  <a:latin typeface="Tw Cen MT"/>
                  <a:cs typeface="+mn-cs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800" b="1" dirty="0">
                    <a:solidFill>
                      <a:prstClr val="black"/>
                    </a:solidFill>
                    <a:latin typeface="Tw Cen MT"/>
                    <a:cs typeface="+mn-cs"/>
                  </a:rPr>
                  <a:t>2.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prstClr val="black"/>
                            </a:solidFill>
                            <a:latin typeface="Cambria Math"/>
                            <a:cs typeface="+mn-cs"/>
                          </a:rPr>
                          <m:t>𝟕</m:t>
                        </m:r>
                        <m:r>
                          <a:rPr lang="en-US" sz="28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𝝅</m:t>
                        </m:r>
                      </m:num>
                      <m:den>
                        <m:r>
                          <a:rPr lang="en-US" sz="2800" b="1" i="1">
                            <a:solidFill>
                              <a:prstClr val="black"/>
                            </a:solidFill>
                            <a:latin typeface="Cambria Math"/>
                            <a:cs typeface="+mn-cs"/>
                          </a:rPr>
                          <m:t>𝟑</m:t>
                        </m:r>
                      </m:den>
                    </m:f>
                    <m:r>
                      <a:rPr lang="en-US" sz="2800" b="1" i="1">
                        <a:solidFill>
                          <a:prstClr val="black"/>
                        </a:solidFill>
                        <a:latin typeface="Cambria Math"/>
                        <a:cs typeface="+mn-cs"/>
                      </a:rPr>
                      <m:t>=</m:t>
                    </m:r>
                    <m:r>
                      <a:rPr lang="en-US" sz="2800" b="1" i="1">
                        <a:solidFill>
                          <a:prstClr val="black"/>
                        </a:solidFill>
                        <a:latin typeface="Cambria Math"/>
                        <a:cs typeface="+mn-cs"/>
                      </a:rPr>
                      <m:t>𝟐</m:t>
                    </m:r>
                    <m:f>
                      <m:fPr>
                        <m:ctrlPr>
                          <a:rPr lang="en-US" sz="2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prstClr val="black"/>
                            </a:solidFill>
                            <a:latin typeface="Cambria Math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lang="en-US" sz="2800" b="1" i="1">
                            <a:solidFill>
                              <a:prstClr val="black"/>
                            </a:solidFill>
                            <a:latin typeface="Cambria Math"/>
                            <a:cs typeface="+mn-cs"/>
                          </a:rPr>
                          <m:t>𝟑</m:t>
                        </m:r>
                      </m:den>
                    </m:f>
                    <m:r>
                      <a:rPr lang="en-US" sz="28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𝝅</m:t>
                    </m:r>
                    <m:r>
                      <a:rPr lang="en-US" sz="28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=</m:t>
                    </m:r>
                    <m:r>
                      <a:rPr lang="en-US" sz="28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𝟐</m:t>
                    </m:r>
                    <m:r>
                      <a:rPr lang="en-US" sz="28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𝝅</m:t>
                    </m:r>
                    <m:r>
                      <a:rPr lang="en-US" sz="28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+</m:t>
                    </m:r>
                    <m:f>
                      <m:fPr>
                        <m:ctrlPr>
                          <a:rPr lang="en-US" sz="2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+mn-cs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𝝅</m:t>
                        </m:r>
                      </m:num>
                      <m:den>
                        <m:r>
                          <a:rPr lang="en-US" sz="28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𝟑</m:t>
                        </m:r>
                      </m:den>
                    </m:f>
                  </m:oMath>
                </a14:m>
                <a:endParaRPr lang="en-US" sz="2800" b="1" dirty="0">
                  <a:solidFill>
                    <a:prstClr val="black"/>
                  </a:solidFill>
                  <a:latin typeface="Tw Cen MT"/>
                  <a:ea typeface="Cambria Math"/>
                  <a:cs typeface="+mn-cs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solidFill>
                            <a:prstClr val="black"/>
                          </a:solidFill>
                          <a:latin typeface="Cambria Math"/>
                          <a:cs typeface="+mn-cs"/>
                        </a:rPr>
                        <m:t>𝒄𝒐𝒔</m:t>
                      </m:r>
                      <m:d>
                        <m:dPr>
                          <m:ctrlP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𝟐</m:t>
                          </m:r>
                          <m: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𝝅</m:t>
                          </m:r>
                          <m: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lang="en-US" sz="28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+mn-cs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28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+mn-cs"/>
                                </a:rPr>
                                <m:t>𝟑</m:t>
                              </m:r>
                            </m:den>
                          </m:f>
                        </m:e>
                      </m:d>
                      <m:r>
                        <a:rPr lang="en-US" sz="2800" b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=</m:t>
                      </m:r>
                      <m:r>
                        <a:rPr lang="en-US" sz="2800" b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𝐜𝐨𝐬</m:t>
                      </m:r>
                      <m:d>
                        <m:dPr>
                          <m:ctrlP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lang="en-US" sz="28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+mn-cs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28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+mn-cs"/>
                                </a:rPr>
                                <m:t>𝟑</m:t>
                              </m:r>
                            </m:den>
                          </m:f>
                        </m:e>
                      </m:d>
                      <m:r>
                        <a:rPr lang="en-US" sz="28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solidFill>
                    <a:prstClr val="black"/>
                  </a:solidFill>
                  <a:latin typeface="Tw Cen MT"/>
                  <a:ea typeface="Cambria Math"/>
                  <a:cs typeface="+mn-cs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800" b="1" dirty="0">
                    <a:solidFill>
                      <a:prstClr val="black"/>
                    </a:solidFill>
                    <a:latin typeface="Tw Cen MT"/>
                    <a:cs typeface="+mn-cs"/>
                  </a:rPr>
                  <a:t>3. </a:t>
                </a:r>
                <a14:m>
                  <m:oMath xmlns:m="http://schemas.openxmlformats.org/officeDocument/2006/math">
                    <m:r>
                      <a:rPr lang="ru-RU" sz="2800" b="1" i="1">
                        <a:solidFill>
                          <a:prstClr val="black"/>
                        </a:solidFill>
                        <a:latin typeface="Cambria Math"/>
                        <a:cs typeface="+mn-cs"/>
                      </a:rPr>
                      <m:t>𝟒</m:t>
                    </m:r>
                    <m:rad>
                      <m:radPr>
                        <m:degHide m:val="on"/>
                        <m:ctrlPr>
                          <a:rPr lang="ru-RU" sz="2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+mn-cs"/>
                          </a:rPr>
                        </m:ctrlPr>
                      </m:radPr>
                      <m:deg/>
                      <m:e>
                        <m:r>
                          <a:rPr lang="ru-RU" sz="2800" b="1" i="1">
                            <a:solidFill>
                              <a:prstClr val="black"/>
                            </a:solidFill>
                            <a:latin typeface="Cambria Math"/>
                            <a:cs typeface="+mn-cs"/>
                          </a:rPr>
                          <m:t>𝟐</m:t>
                        </m:r>
                      </m:e>
                    </m:rad>
                    <m:r>
                      <a:rPr lang="en-US" sz="2800" b="1" i="1">
                        <a:solidFill>
                          <a:prstClr val="black"/>
                        </a:solidFill>
                        <a:latin typeface="Cambria Math"/>
                        <a:cs typeface="+mn-cs"/>
                      </a:rPr>
                      <m:t>𝒄𝒐𝒔</m:t>
                    </m:r>
                    <m:f>
                      <m:fPr>
                        <m:ctrlPr>
                          <a:rPr lang="en-US" sz="2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𝝅</m:t>
                        </m:r>
                      </m:num>
                      <m:den>
                        <m:r>
                          <a:rPr lang="en-US" sz="2800" b="1" i="1">
                            <a:solidFill>
                              <a:prstClr val="black"/>
                            </a:solidFill>
                            <a:latin typeface="Cambria Math"/>
                            <a:cs typeface="+mn-cs"/>
                          </a:rPr>
                          <m:t>𝟒</m:t>
                        </m:r>
                      </m:den>
                    </m:f>
                    <m:r>
                      <a:rPr lang="en-US" sz="28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∙</m:t>
                    </m:r>
                    <m:r>
                      <a:rPr lang="en-US" sz="28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𝒄𝒐𝒔</m:t>
                    </m:r>
                    <m:f>
                      <m:fPr>
                        <m:ctrlPr>
                          <a:rPr lang="en-US" sz="2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+mn-cs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𝟕</m:t>
                        </m:r>
                        <m:r>
                          <a:rPr lang="en-US" sz="28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𝝅</m:t>
                        </m:r>
                      </m:num>
                      <m:den>
                        <m:r>
                          <a:rPr lang="en-US" sz="28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𝟑</m:t>
                        </m:r>
                      </m:den>
                    </m:f>
                    <m:r>
                      <a:rPr lang="en-US" sz="28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=</m:t>
                    </m:r>
                  </m:oMath>
                </a14:m>
                <a:endParaRPr lang="en-US" sz="2800" b="1" i="1" dirty="0">
                  <a:solidFill>
                    <a:prstClr val="black"/>
                  </a:solidFill>
                  <a:latin typeface="Cambria Math"/>
                  <a:ea typeface="Cambria Math"/>
                  <a:cs typeface="+mn-cs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solidFill>
                            <a:prstClr val="black"/>
                          </a:solidFill>
                          <a:latin typeface="Cambria Math"/>
                          <a:cs typeface="+mn-cs"/>
                        </a:rPr>
                        <m:t>=</m:t>
                      </m:r>
                      <m:r>
                        <a:rPr lang="ru-RU" sz="2800" b="1" i="1">
                          <a:solidFill>
                            <a:prstClr val="black"/>
                          </a:solidFill>
                          <a:latin typeface="Cambria Math"/>
                          <a:cs typeface="+mn-cs"/>
                        </a:rPr>
                        <m:t>𝟒</m:t>
                      </m:r>
                      <m:rad>
                        <m:radPr>
                          <m:degHide m:val="on"/>
                          <m:ctrlPr>
                            <a:rPr lang="ru-RU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radPr>
                        <m:deg/>
                        <m:e>
                          <m:r>
                            <a:rPr lang="ru-RU" sz="2800" b="1" i="1">
                              <a:solidFill>
                                <a:prstClr val="black"/>
                              </a:solidFill>
                              <a:latin typeface="Cambria Math"/>
                              <a:cs typeface="+mn-cs"/>
                            </a:rPr>
                            <m:t>𝟐</m:t>
                          </m:r>
                        </m:e>
                      </m:rad>
                      <m:r>
                        <a:rPr lang="ru-RU" sz="28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∙</m:t>
                      </m:r>
                      <m:f>
                        <m:fPr>
                          <m:ctrlP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+mn-cs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/>
                              <a:cs typeface="+mn-cs"/>
                            </a:rPr>
                            <m:t>𝟐</m:t>
                          </m:r>
                        </m:den>
                      </m:f>
                      <m:r>
                        <a:rPr lang="en-US" sz="28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∙</m:t>
                      </m:r>
                      <m:f>
                        <m:fPr>
                          <m:ctrlP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𝟐</m:t>
                          </m:r>
                        </m:den>
                      </m:f>
                      <m:r>
                        <a:rPr lang="en-US" sz="28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=</m:t>
                      </m:r>
                      <m:r>
                        <a:rPr lang="en-US" sz="28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𝟐</m:t>
                      </m:r>
                    </m:oMath>
                  </m:oMathPara>
                </a14:m>
                <a:endParaRPr lang="ru-RU" sz="2800" b="1" dirty="0">
                  <a:solidFill>
                    <a:prstClr val="black"/>
                  </a:solidFill>
                  <a:latin typeface="Calibri" panose="020F0502020204030204" pitchFamily="34" charset="0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1414" y="1052736"/>
                <a:ext cx="4762586" cy="3963521"/>
              </a:xfrm>
              <a:prstGeom prst="rect">
                <a:avLst/>
              </a:prstGeom>
              <a:blipFill>
                <a:blip r:embed="rId5"/>
                <a:stretch>
                  <a:fillRect l="-26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5868144" y="5733256"/>
            <a:ext cx="16071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FF0000"/>
                </a:solidFill>
                <a:latin typeface="Calibri" panose="020F0502020204030204" pitchFamily="34" charset="0"/>
                <a:cs typeface="+mn-cs"/>
              </a:rPr>
              <a:t>Ответ: 2</a:t>
            </a:r>
          </a:p>
        </p:txBody>
      </p:sp>
    </p:spTree>
    <p:extLst>
      <p:ext uri="{BB962C8B-B14F-4D97-AF65-F5344CB8AC3E}">
        <p14:creationId xmlns:p14="http://schemas.microsoft.com/office/powerpoint/2010/main" val="1741295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0" y="276225"/>
                <a:ext cx="9144000" cy="62753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ru-RU" sz="2400" b="1" dirty="0">
                    <a:solidFill>
                      <a:srgbClr val="002060"/>
                    </a:solidFill>
                    <a:latin typeface="Calibri" panose="020F0502020204030204" pitchFamily="34" charset="0"/>
                  </a:rPr>
                  <a:t> </a:t>
                </a:r>
                <a:r>
                  <a:rPr lang="ru-RU" sz="2400" b="1" dirty="0">
                    <a:solidFill>
                      <a:srgbClr val="FF0000"/>
                    </a:solidFill>
                    <a:latin typeface="Calibri" panose="020F0502020204030204" pitchFamily="34" charset="0"/>
                  </a:rPr>
                  <a:t>4. </a:t>
                </a:r>
                <a:r>
                  <a:rPr lang="ru-RU" sz="2400" b="1" dirty="0">
                    <a:solidFill>
                      <a:srgbClr val="002060"/>
                    </a:solidFill>
                    <a:latin typeface="Calibri" panose="020F0502020204030204" pitchFamily="34" charset="0"/>
                  </a:rPr>
                  <a:t>Найдите значение выражения </a:t>
                </a:r>
                <a14:m>
                  <m:oMath xmlns:m="http://schemas.openxmlformats.org/officeDocument/2006/math">
                    <m:r>
                      <a:rPr lang="ru-RU" sz="2400" b="1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ru-RU" sz="2400" b="1" i="1">
                        <a:solidFill>
                          <a:srgbClr val="002060"/>
                        </a:solidFill>
                        <a:latin typeface="Cambria Math"/>
                      </a:rPr>
                      <m:t>𝟒</m:t>
                    </m:r>
                    <m:rad>
                      <m:radPr>
                        <m:degHide m:val="on"/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</m:e>
                    </m:rad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𝒄𝒐𝒔</m:t>
                    </m:r>
                    <m:d>
                      <m:d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ru-RU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𝟕𝟓𝟎</m:t>
                        </m:r>
                        <m:r>
                          <a:rPr lang="ru-RU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°</m:t>
                        </m:r>
                      </m:e>
                    </m:d>
                    <m:r>
                      <a:rPr lang="ru-RU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endParaRPr lang="ru-RU" sz="2400" b="1" dirty="0">
                  <a:solidFill>
                    <a:srgbClr val="002060"/>
                  </a:solidFill>
                  <a:latin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76225"/>
                <a:ext cx="9144000" cy="627534"/>
              </a:xfrm>
              <a:prstGeom prst="rect">
                <a:avLst/>
              </a:prstGeom>
              <a:blipFill>
                <a:blip r:embed="rId2"/>
                <a:stretch>
                  <a:fillRect b="-1165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4107" y="1338446"/>
                <a:ext cx="8955785" cy="38413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 fontAlgn="auto">
                  <a:spcBef>
                    <a:spcPts val="0"/>
                  </a:spcBef>
                  <a:spcAft>
                    <a:spcPts val="0"/>
                  </a:spcAft>
                  <a:buFontTx/>
                  <a:buAutoNum type="arabicPeriod"/>
                </a:pPr>
                <a:r>
                  <a:rPr lang="ru-RU" sz="2800" b="1" dirty="0">
                    <a:solidFill>
                      <a:prstClr val="black"/>
                    </a:solidFill>
                    <a:latin typeface="Calibri" panose="020F0502020204030204" pitchFamily="34" charset="0"/>
                    <a:cs typeface="+mn-cs"/>
                  </a:rPr>
                  <a:t>Избавимся от минуса в аргументе:</a:t>
                </a: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uncPr>
                        <m:fName>
                          <m:r>
                            <a:rPr lang="en-US" sz="2800" b="1">
                              <a:solidFill>
                                <a:prstClr val="black"/>
                              </a:solidFill>
                              <a:latin typeface="Cambria Math"/>
                              <a:cs typeface="+mn-cs"/>
                            </a:rPr>
                            <m:t>𝐜𝐨𝐬</m:t>
                          </m:r>
                        </m:fName>
                        <m:e>
                          <m:d>
                            <m:dPr>
                              <m:ctrlPr>
                                <a:rPr lang="en-US" sz="2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lang="en-US" sz="28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+mn-cs"/>
                                </a:rPr>
                                <m:t>−</m:t>
                              </m:r>
                              <m:r>
                                <a:rPr lang="en-US" sz="28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+mn-cs"/>
                                </a:rPr>
                                <m:t>𝟕𝟓𝟎</m:t>
                              </m:r>
                              <m:r>
                                <a:rPr lang="en-US" sz="28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+mn-cs"/>
                                </a:rPr>
                                <m:t>°</m:t>
                              </m:r>
                            </m:e>
                          </m:d>
                        </m:e>
                      </m:func>
                      <m:r>
                        <a:rPr lang="en-US" sz="28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=</m:t>
                      </m:r>
                      <m:func>
                        <m:funcPr>
                          <m:ctrlP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uncPr>
                        <m:fName>
                          <m: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/>
                              <a:cs typeface="+mn-cs"/>
                            </a:rPr>
                            <m:t>𝒄𝒐𝒔</m:t>
                          </m:r>
                        </m:fName>
                        <m:e>
                          <m:d>
                            <m:dPr>
                              <m:ctrlPr>
                                <a:rPr lang="en-US" sz="2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lang="en-US" sz="28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+mn-cs"/>
                                </a:rPr>
                                <m:t>𝟕𝟓𝟎</m:t>
                              </m:r>
                              <m:r>
                                <a:rPr lang="en-US" sz="28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+mn-cs"/>
                                </a:rPr>
                                <m:t>°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ru-RU" sz="2800" b="1" dirty="0">
                  <a:solidFill>
                    <a:prstClr val="black"/>
                  </a:solidFill>
                  <a:latin typeface="Calibri" panose="020F0502020204030204" pitchFamily="34" charset="0"/>
                  <a:cs typeface="+mn-cs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ru-RU" sz="2800" b="1" dirty="0">
                    <a:solidFill>
                      <a:prstClr val="black"/>
                    </a:solidFill>
                    <a:latin typeface="Calibri" panose="020F0502020204030204" pitchFamily="34" charset="0"/>
                    <a:cs typeface="+mn-cs"/>
                  </a:rPr>
                  <a:t>2</a:t>
                </a:r>
                <a:r>
                  <a:rPr lang="en-US" sz="2800" b="1" dirty="0">
                    <a:solidFill>
                      <a:prstClr val="black"/>
                    </a:solidFill>
                    <a:latin typeface="Tw Cen MT"/>
                    <a:cs typeface="+mn-cs"/>
                  </a:rPr>
                  <a:t>. </a:t>
                </a:r>
                <a:r>
                  <a:rPr lang="ru-RU" sz="2800" b="1" dirty="0">
                    <a:solidFill>
                      <a:prstClr val="black"/>
                    </a:solidFill>
                    <a:latin typeface="Calibri" panose="020F0502020204030204" pitchFamily="34" charset="0"/>
                    <a:cs typeface="+mn-cs"/>
                  </a:rPr>
                  <a:t>Приведем косинус к углу первой четверти:</a:t>
                </a: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>
                          <a:solidFill>
                            <a:prstClr val="black"/>
                          </a:solidFill>
                          <a:latin typeface="Cambria Math"/>
                          <a:cs typeface="+mn-cs"/>
                        </a:rPr>
                        <m:t>𝟕𝟓𝟎</m:t>
                      </m:r>
                      <m:r>
                        <a:rPr lang="ru-RU" sz="28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°=</m:t>
                      </m:r>
                      <m:r>
                        <a:rPr lang="ru-RU" sz="28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𝟐</m:t>
                      </m:r>
                      <m:r>
                        <a:rPr lang="ru-RU" sz="28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∙</m:t>
                      </m:r>
                      <m:r>
                        <a:rPr lang="ru-RU" sz="28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𝟑𝟔𝟎</m:t>
                      </m:r>
                      <m:r>
                        <a:rPr lang="ru-RU" sz="28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°+</m:t>
                      </m:r>
                      <m:r>
                        <a:rPr lang="ru-RU" sz="28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𝟑𝟎</m:t>
                      </m:r>
                      <m:r>
                        <a:rPr lang="ru-RU" sz="28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°</m:t>
                      </m:r>
                    </m:oMath>
                  </m:oMathPara>
                </a14:m>
                <a:endParaRPr lang="ru-RU" sz="2800" b="1" dirty="0">
                  <a:solidFill>
                    <a:prstClr val="black"/>
                  </a:solidFill>
                  <a:latin typeface="Calibri" panose="020F0502020204030204" pitchFamily="34" charset="0"/>
                  <a:ea typeface="Cambria Math"/>
                  <a:cs typeface="+mn-cs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uncPr>
                        <m:fName>
                          <m: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/>
                              <a:cs typeface="+mn-cs"/>
                            </a:rPr>
                            <m:t>𝒄𝒐𝒔</m:t>
                          </m:r>
                        </m:fName>
                        <m:e>
                          <m:d>
                            <m:dPr>
                              <m:ctrlPr>
                                <a:rPr lang="en-US" sz="2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lang="en-US" sz="28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+mn-cs"/>
                                </a:rPr>
                                <m:t>𝟕𝟓𝟎</m:t>
                              </m:r>
                              <m:r>
                                <a:rPr lang="en-US" sz="28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+mn-cs"/>
                                </a:rPr>
                                <m:t>°</m:t>
                              </m:r>
                            </m:e>
                          </m:d>
                        </m:e>
                      </m:func>
                      <m:r>
                        <a:rPr lang="ru-RU" sz="28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=с</m:t>
                      </m:r>
                      <m:r>
                        <a:rPr lang="en-US" sz="28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𝒐𝒔</m:t>
                      </m:r>
                      <m:d>
                        <m:dPr>
                          <m:ctrlP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</m:ctrlPr>
                        </m:dPr>
                        <m:e>
                          <m:r>
                            <a:rPr lang="ru-RU" sz="28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𝟐</m:t>
                          </m:r>
                          <m:r>
                            <a:rPr lang="ru-RU" sz="28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∙</m:t>
                          </m:r>
                          <m:r>
                            <a:rPr lang="ru-RU" sz="28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𝟑𝟔𝟎</m:t>
                          </m:r>
                          <m:r>
                            <a:rPr lang="ru-RU" sz="28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°+</m:t>
                          </m:r>
                          <m:r>
                            <a:rPr lang="ru-RU" sz="28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𝟑𝟎</m:t>
                          </m:r>
                          <m:r>
                            <a:rPr lang="ru-RU" sz="28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°</m:t>
                          </m:r>
                        </m:e>
                      </m:d>
                      <m:r>
                        <a:rPr lang="en-US" sz="28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=</m:t>
                      </m:r>
                      <m:func>
                        <m:funcPr>
                          <m:ctrlP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</m:ctrlPr>
                        </m:funcPr>
                        <m:fName>
                          <m:r>
                            <a:rPr lang="en-US" sz="2800" b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𝐜𝐨𝐬</m:t>
                          </m:r>
                        </m:fName>
                        <m:e>
                          <m:d>
                            <m:dPr>
                              <m:ctrlPr>
                                <a:rPr lang="en-US" sz="2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lang="en-US" sz="28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+mn-cs"/>
                                </a:rPr>
                                <m:t>𝟑𝟎</m:t>
                              </m:r>
                              <m:r>
                                <a:rPr lang="en-US" sz="28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+mn-cs"/>
                                </a:rPr>
                                <m:t>°</m:t>
                              </m:r>
                            </m:e>
                          </m:d>
                        </m:e>
                      </m:func>
                      <m:r>
                        <a:rPr lang="en-US" sz="28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+mn-cs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+mn-cs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solidFill>
                    <a:prstClr val="black"/>
                  </a:solidFill>
                  <a:latin typeface="Tw Cen MT"/>
                  <a:ea typeface="Cambria Math"/>
                  <a:cs typeface="+mn-cs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ru-RU" sz="28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mbria Math"/>
                    <a:cs typeface="+mn-cs"/>
                  </a:rPr>
                  <a:t>3. </a:t>
                </a:r>
                <a14:m>
                  <m:oMath xmlns:m="http://schemas.openxmlformats.org/officeDocument/2006/math">
                    <m:r>
                      <a:rPr lang="ru-RU" sz="2800" b="1">
                        <a:solidFill>
                          <a:prstClr val="black"/>
                        </a:solidFill>
                        <a:latin typeface="Cambria Math"/>
                        <a:cs typeface="+mn-cs"/>
                      </a:rPr>
                      <m:t>−</m:t>
                    </m:r>
                    <m:r>
                      <a:rPr lang="ru-RU" sz="2800" b="1" i="1">
                        <a:solidFill>
                          <a:prstClr val="black"/>
                        </a:solidFill>
                        <a:latin typeface="Cambria Math"/>
                        <a:cs typeface="+mn-cs"/>
                      </a:rPr>
                      <m:t>𝟒</m:t>
                    </m:r>
                    <m:rad>
                      <m:radPr>
                        <m:degHide m:val="on"/>
                        <m:ctrlPr>
                          <a:rPr lang="ru-RU" sz="2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+mn-cs"/>
                          </a:rPr>
                        </m:ctrlPr>
                      </m:radPr>
                      <m:deg/>
                      <m:e>
                        <m:r>
                          <a:rPr lang="ru-RU" sz="2800" b="1" i="1">
                            <a:solidFill>
                              <a:prstClr val="black"/>
                            </a:solidFill>
                            <a:latin typeface="Cambria Math"/>
                            <a:cs typeface="+mn-cs"/>
                          </a:rPr>
                          <m:t>𝟑</m:t>
                        </m:r>
                      </m:e>
                    </m:rad>
                    <m:r>
                      <a:rPr lang="en-US" sz="2800" b="1" i="1">
                        <a:solidFill>
                          <a:prstClr val="black"/>
                        </a:solidFill>
                        <a:latin typeface="Cambria Math"/>
                        <a:cs typeface="+mn-cs"/>
                      </a:rPr>
                      <m:t>𝒄𝒐𝒔</m:t>
                    </m:r>
                    <m:d>
                      <m:dPr>
                        <m:ctrlPr>
                          <a:rPr lang="ru-RU" sz="2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r>
                          <a:rPr lang="ru-RU" sz="2800" b="1" i="1">
                            <a:solidFill>
                              <a:prstClr val="black"/>
                            </a:solidFill>
                            <a:latin typeface="Cambria Math"/>
                            <a:cs typeface="+mn-cs"/>
                          </a:rPr>
                          <m:t>−</m:t>
                        </m:r>
                        <m:r>
                          <a:rPr lang="ru-RU" sz="2800" b="1" i="1">
                            <a:solidFill>
                              <a:prstClr val="black"/>
                            </a:solidFill>
                            <a:latin typeface="Cambria Math"/>
                            <a:cs typeface="+mn-cs"/>
                          </a:rPr>
                          <m:t>𝟕𝟓𝟎</m:t>
                        </m:r>
                        <m:r>
                          <a:rPr lang="ru-RU" sz="28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°</m:t>
                        </m:r>
                      </m:e>
                    </m:d>
                    <m:r>
                      <a:rPr lang="ru-RU" sz="2800" b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=</m:t>
                    </m:r>
                    <m:r>
                      <a:rPr lang="ru-RU" sz="2800" b="1">
                        <a:solidFill>
                          <a:prstClr val="black"/>
                        </a:solidFill>
                        <a:latin typeface="Cambria Math"/>
                        <a:cs typeface="+mn-cs"/>
                      </a:rPr>
                      <m:t>−</m:t>
                    </m:r>
                    <m:r>
                      <a:rPr lang="ru-RU" sz="2800" b="1" i="1">
                        <a:solidFill>
                          <a:prstClr val="black"/>
                        </a:solidFill>
                        <a:latin typeface="Cambria Math"/>
                        <a:cs typeface="+mn-cs"/>
                      </a:rPr>
                      <m:t>𝟒</m:t>
                    </m:r>
                    <m:rad>
                      <m:radPr>
                        <m:degHide m:val="on"/>
                        <m:ctrlPr>
                          <a:rPr lang="ru-RU" sz="2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+mn-cs"/>
                          </a:rPr>
                        </m:ctrlPr>
                      </m:radPr>
                      <m:deg/>
                      <m:e>
                        <m:r>
                          <a:rPr lang="ru-RU" sz="2800" b="1" i="1">
                            <a:solidFill>
                              <a:prstClr val="black"/>
                            </a:solidFill>
                            <a:latin typeface="Cambria Math"/>
                            <a:cs typeface="+mn-cs"/>
                          </a:rPr>
                          <m:t>𝟑</m:t>
                        </m:r>
                      </m:e>
                    </m:rad>
                    <m:r>
                      <a:rPr lang="ru-RU" sz="28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∙</m:t>
                    </m:r>
                    <m:f>
                      <m:fPr>
                        <m:ctrlPr>
                          <a:rPr lang="en-US" sz="2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+mn-cs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8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/>
                                <a:cs typeface="+mn-cs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+mn-cs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28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𝟐</m:t>
                        </m:r>
                      </m:den>
                    </m:f>
                    <m:r>
                      <a:rPr lang="ru-RU" sz="28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=−</m:t>
                    </m:r>
                    <m:r>
                      <a:rPr lang="ru-RU" sz="28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𝟔</m:t>
                    </m:r>
                  </m:oMath>
                </a14:m>
                <a:endParaRPr lang="ru-RU" sz="2800" b="1" dirty="0">
                  <a:solidFill>
                    <a:prstClr val="black"/>
                  </a:solidFill>
                  <a:latin typeface="Calibri" panose="020F0502020204030204" pitchFamily="34" charset="0"/>
                  <a:ea typeface="Cambria Math"/>
                  <a:cs typeface="+mn-cs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lang="ru-RU" sz="2800" b="1" dirty="0">
                  <a:solidFill>
                    <a:prstClr val="black"/>
                  </a:solidFill>
                  <a:latin typeface="Calibri" panose="020F0502020204030204" pitchFamily="34" charset="0"/>
                  <a:cs typeface="+mn-cs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07" y="1338446"/>
                <a:ext cx="8955785" cy="3841308"/>
              </a:xfrm>
              <a:prstGeom prst="rect">
                <a:avLst/>
              </a:prstGeom>
              <a:blipFill>
                <a:blip r:embed="rId3"/>
                <a:stretch>
                  <a:fillRect l="-1429" t="-17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2915816" y="5589240"/>
            <a:ext cx="1732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FF0000"/>
                </a:solidFill>
                <a:latin typeface="Calibri" panose="020F0502020204030204" pitchFamily="34" charset="0"/>
                <a:cs typeface="+mn-cs"/>
              </a:rPr>
              <a:t>Ответ: -6</a:t>
            </a:r>
          </a:p>
        </p:txBody>
      </p:sp>
    </p:spTree>
    <p:extLst>
      <p:ext uri="{BB962C8B-B14F-4D97-AF65-F5344CB8AC3E}">
        <p14:creationId xmlns:p14="http://schemas.microsoft.com/office/powerpoint/2010/main" val="2878078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84892" y="359198"/>
            <a:ext cx="85689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lvl="0" indent="-283464">
              <a:spcBef>
                <a:spcPts val="600"/>
              </a:spcBef>
              <a:buClr>
                <a:schemeClr val="accent1"/>
              </a:buClr>
              <a:buSzPct val="8000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Точка В принадлежит окружности,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ее координаты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удовлетворяют уравнению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99592" y="2304022"/>
            <a:ext cx="69015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65760" lvl="0" indent="-283464">
              <a:spcBef>
                <a:spcPts val="600"/>
              </a:spcBef>
              <a:buClr>
                <a:schemeClr val="accent1"/>
              </a:buClr>
              <a:buSzPct val="80000"/>
              <a:buNone/>
              <a:defRPr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Подставим вместо 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х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значения: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525434" y="1461362"/>
                <a:ext cx="5832648" cy="92333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6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6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60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6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sz="6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60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6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US" sz="6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60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5434" y="1461362"/>
                <a:ext cx="5832648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2018732" y="2841714"/>
                <a:ext cx="6016166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𝑥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r>
                        <a:rPr lang="en-US" sz="4000" b="0" i="1" baseline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𝑅</m:t>
                      </m:r>
                      <m:func>
                        <m:funcPr>
                          <m:ctrlPr>
                            <a:rPr lang="en-US" sz="4000" b="0" i="1" baseline="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4000" b="0" i="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US" sz="4000" b="0" i="1" baseline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𝛼</m:t>
                          </m:r>
                          <m:r>
                            <a:rPr lang="en-US" sz="4000" b="0" i="1" baseline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 ,</m:t>
                          </m:r>
                          <m:func>
                            <m:funcPr>
                              <m:ctrlPr>
                                <a:rPr lang="en-US" sz="4000" i="1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   </m:t>
                              </m:r>
                              <m:r>
                                <a:rPr lang="en-US" sz="4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𝑦</m:t>
                              </m:r>
                              <m:r>
                                <a:rPr lang="en-US" sz="40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=</m:t>
                              </m:r>
                              <m:r>
                                <a:rPr lang="en-US" sz="4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𝑅</m:t>
                              </m:r>
                              <m:r>
                                <a:rPr lang="en-US" sz="40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sz="4000" b="0" i="0" baseline="0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sz="4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𝛼</m:t>
                              </m:r>
                              <m:r>
                                <a:rPr lang="en-US" sz="4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 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8732" y="2841714"/>
                <a:ext cx="6016166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489538" y="3627426"/>
            <a:ext cx="19723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65760" lvl="0" indent="-283464">
              <a:spcBef>
                <a:spcPts val="600"/>
              </a:spcBef>
              <a:buClr>
                <a:schemeClr val="accent1"/>
              </a:buClr>
              <a:buSzPct val="80000"/>
              <a:buNone/>
              <a:defRPr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получим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2771800" y="3580940"/>
                <a:ext cx="5832648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𝑅𝑐𝑜𝑠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𝑅𝑠𝑖𝑛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ru-RU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4000" dirty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3580940"/>
                <a:ext cx="5832648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428773" y="4316417"/>
            <a:ext cx="27138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Разделим на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325194" y="4238812"/>
                <a:ext cx="979627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5194" y="4238812"/>
                <a:ext cx="979627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рямоугольник 15"/>
          <p:cNvSpPr/>
          <p:nvPr/>
        </p:nvSpPr>
        <p:spPr>
          <a:xfrm>
            <a:off x="395536" y="5224934"/>
            <a:ext cx="19723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65760" lvl="0" indent="-283464">
              <a:spcBef>
                <a:spcPts val="600"/>
              </a:spcBef>
              <a:buClr>
                <a:schemeClr val="accent1"/>
              </a:buClr>
              <a:buSzPct val="80000"/>
              <a:buNone/>
              <a:defRPr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получим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843808" y="5208208"/>
                <a:ext cx="5544616" cy="738664"/>
              </a:xfrm>
              <a:prstGeom prst="rect">
                <a:avLst/>
              </a:prstGeom>
              <a:noFill/>
              <a:ln w="57150">
                <a:solidFill>
                  <a:srgbClr val="FF0000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sz="4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808" y="5208208"/>
                <a:ext cx="5544616" cy="73866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571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436275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-43636" y="38623"/>
                <a:ext cx="9144000" cy="915566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ru-RU" sz="2400" b="1" dirty="0">
                    <a:solidFill>
                      <a:srgbClr val="002060"/>
                    </a:solidFill>
                    <a:latin typeface="Calibri" panose="020F0502020204030204" pitchFamily="34" charset="0"/>
                  </a:rPr>
                  <a:t> </a:t>
                </a:r>
                <a:r>
                  <a:rPr lang="ru-RU" sz="2400" b="1" dirty="0">
                    <a:solidFill>
                      <a:srgbClr val="FF0000"/>
                    </a:solidFill>
                    <a:latin typeface="Calibri" panose="020F0502020204030204" pitchFamily="34" charset="0"/>
                  </a:rPr>
                  <a:t>5. </a:t>
                </a:r>
                <a:r>
                  <a:rPr lang="ru-RU" sz="2400" b="1" dirty="0">
                    <a:solidFill>
                      <a:srgbClr val="002060"/>
                    </a:solidFill>
                    <a:latin typeface="Calibri" panose="020F0502020204030204" pitchFamily="34" charset="0"/>
                  </a:rPr>
                  <a:t>Найдите значение выражения</a:t>
                </a:r>
                <a:r>
                  <a:rPr lang="en-US" sz="2400" b="1" dirty="0">
                    <a:solidFill>
                      <a:srgbClr val="002060"/>
                    </a:solidFill>
                    <a:latin typeface="Tw Cen MT"/>
                  </a:rPr>
                  <a:t>  </a:t>
                </a:r>
                <a:r>
                  <a:rPr lang="ru-RU" sz="2400" b="1" dirty="0">
                    <a:solidFill>
                      <a:srgbClr val="002060"/>
                    </a:solidFill>
                    <a:latin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𝟖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𝒔𝒊𝒏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(−</m:t>
                        </m:r>
                        <m:f>
                          <m:fPr>
                            <m:ctrlP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𝟐𝟕</m:t>
                            </m:r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𝟒</m:t>
                            </m:r>
                          </m:den>
                        </m:f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)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𝒄𝒐𝒔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(</m:t>
                        </m:r>
                        <m:f>
                          <m:fPr>
                            <m:ctrlP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𝟑𝟏</m:t>
                            </m:r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𝟒</m:t>
                            </m:r>
                          </m:den>
                        </m:f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rgbClr val="002060"/>
                    </a:solidFill>
                    <a:latin typeface="Tw Cen MT"/>
                  </a:rPr>
                  <a:t>.</a:t>
                </a:r>
                <a:endParaRPr lang="ru-RU" sz="2400" b="1" dirty="0">
                  <a:solidFill>
                    <a:srgbClr val="002060"/>
                  </a:solidFill>
                  <a:latin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3636" y="38623"/>
                <a:ext cx="9144000" cy="9155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8335" y="1096139"/>
                <a:ext cx="4975401" cy="40409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 fontAlgn="auto">
                  <a:spcBef>
                    <a:spcPts val="0"/>
                  </a:spcBef>
                  <a:spcAft>
                    <a:spcPts val="0"/>
                  </a:spcAft>
                  <a:buFontTx/>
                  <a:buAutoNum type="arabicPeriod"/>
                </a:pPr>
                <a:r>
                  <a:rPr lang="ru-RU" b="1" dirty="0">
                    <a:solidFill>
                      <a:prstClr val="black"/>
                    </a:solidFill>
                    <a:latin typeface="Calibri" panose="020F0502020204030204" pitchFamily="34" charset="0"/>
                    <a:cs typeface="+mn-cs"/>
                  </a:rPr>
                  <a:t>Избавимся от минуса в аргументе:</a:t>
                </a: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uncPr>
                        <m:fName>
                          <m:r>
                            <a:rPr lang="en-US" b="1">
                              <a:solidFill>
                                <a:prstClr val="black"/>
                              </a:solidFill>
                              <a:latin typeface="Cambria Math"/>
                              <a:cs typeface="+mn-cs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+mn-cs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b="1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+mn-cs"/>
                                    </a:rPr>
                                    <m:t>𝟐𝟕</m:t>
                                  </m:r>
                                  <m:r>
                                    <a:rPr lang="en-US" b="1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+mn-cs"/>
                                    </a:rPr>
                                    <m:t>𝝅</m:t>
                                  </m:r>
                                </m:num>
                                <m:den>
                                  <m:r>
                                    <a:rPr lang="en-US" b="1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+mn-cs"/>
                                    </a:rPr>
                                    <m:t>𝟒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b="1" i="1">
                          <a:solidFill>
                            <a:prstClr val="black"/>
                          </a:solidFill>
                          <a:latin typeface="Cambria Math"/>
                          <a:cs typeface="+mn-cs"/>
                        </a:rPr>
                        <m:t>=−</m:t>
                      </m:r>
                      <m:func>
                        <m:funcPr>
                          <m:ctrlPr>
                            <a:rPr lang="en-US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uncPr>
                        <m:fName>
                          <m:r>
                            <a:rPr lang="en-US" b="1" i="1">
                              <a:solidFill>
                                <a:prstClr val="black"/>
                              </a:solidFill>
                              <a:latin typeface="Cambria Math"/>
                              <a:cs typeface="+mn-cs"/>
                            </a:rPr>
                            <m:t>𝒔𝒊𝒏</m:t>
                          </m:r>
                        </m:fName>
                        <m:e>
                          <m:d>
                            <m:dPr>
                              <m:ctrlPr>
                                <a:rPr lang="en-US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1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+mn-cs"/>
                                    </a:rPr>
                                    <m:t>𝟐𝟕</m:t>
                                  </m:r>
                                  <m:r>
                                    <a:rPr lang="en-US" b="1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+mn-cs"/>
                                    </a:rPr>
                                    <m:t>𝝅</m:t>
                                  </m:r>
                                </m:num>
                                <m:den>
                                  <m:r>
                                    <a:rPr lang="en-US" b="1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+mn-cs"/>
                                    </a:rPr>
                                    <m:t>𝟒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US" b="1" dirty="0">
                  <a:solidFill>
                    <a:prstClr val="black"/>
                  </a:solidFill>
                  <a:latin typeface="Tw Cen MT"/>
                  <a:cs typeface="+mn-cs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ru-RU" b="1" dirty="0">
                    <a:solidFill>
                      <a:prstClr val="black"/>
                    </a:solidFill>
                    <a:latin typeface="Calibri" panose="020F0502020204030204" pitchFamily="34" charset="0"/>
                    <a:cs typeface="+mn-cs"/>
                  </a:rPr>
                  <a:t>2. Выделим целую часть:</a:t>
                </a: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lang="ru-RU" b="1" i="1">
                              <a:solidFill>
                                <a:prstClr val="black"/>
                              </a:solidFill>
                              <a:latin typeface="Cambria Math"/>
                              <a:cs typeface="+mn-cs"/>
                            </a:rPr>
                            <m:t>𝟐𝟕</m:t>
                          </m:r>
                          <m:r>
                            <a:rPr lang="ru-RU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𝝅</m:t>
                          </m:r>
                        </m:num>
                        <m:den>
                          <m:r>
                            <a:rPr lang="ru-RU" b="1" i="1">
                              <a:solidFill>
                                <a:prstClr val="black"/>
                              </a:solidFill>
                              <a:latin typeface="Cambria Math"/>
                              <a:cs typeface="+mn-cs"/>
                            </a:rPr>
                            <m:t>𝟒</m:t>
                          </m:r>
                        </m:den>
                      </m:f>
                      <m:r>
                        <a:rPr lang="ru-RU" b="1" i="1">
                          <a:solidFill>
                            <a:prstClr val="black"/>
                          </a:solidFill>
                          <a:latin typeface="Cambria Math"/>
                          <a:cs typeface="+mn-cs"/>
                        </a:rPr>
                        <m:t>=</m:t>
                      </m:r>
                      <m:r>
                        <a:rPr lang="ru-RU" b="1" i="1">
                          <a:solidFill>
                            <a:prstClr val="black"/>
                          </a:solidFill>
                          <a:latin typeface="Cambria Math"/>
                          <a:cs typeface="+mn-cs"/>
                        </a:rPr>
                        <m:t>𝟔</m:t>
                      </m:r>
                      <m:f>
                        <m:fPr>
                          <m:ctrlPr>
                            <a:rPr lang="ru-RU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lang="ru-RU" b="1" i="1">
                              <a:solidFill>
                                <a:prstClr val="black"/>
                              </a:solidFill>
                              <a:latin typeface="Cambria Math"/>
                              <a:cs typeface="+mn-cs"/>
                            </a:rPr>
                            <m:t>𝟑</m:t>
                          </m:r>
                        </m:num>
                        <m:den>
                          <m:r>
                            <a:rPr lang="ru-RU" b="1" i="1">
                              <a:solidFill>
                                <a:prstClr val="black"/>
                              </a:solidFill>
                              <a:latin typeface="Cambria Math"/>
                              <a:cs typeface="+mn-cs"/>
                            </a:rPr>
                            <m:t>𝟒</m:t>
                          </m:r>
                        </m:den>
                      </m:f>
                      <m:r>
                        <a:rPr lang="ru-RU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𝝅</m:t>
                      </m:r>
                      <m:r>
                        <a:rPr lang="ru-RU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=</m:t>
                      </m:r>
                      <m:r>
                        <a:rPr lang="ru-RU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𝟔</m:t>
                      </m:r>
                      <m:r>
                        <a:rPr lang="ru-RU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𝝅</m:t>
                      </m:r>
                      <m:r>
                        <a:rPr lang="ru-RU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lang="ru-RU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</m:ctrlPr>
                        </m:fPr>
                        <m:num>
                          <m:r>
                            <a:rPr lang="ru-RU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𝟑</m:t>
                          </m:r>
                          <m:r>
                            <a:rPr lang="ru-RU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𝝅</m:t>
                          </m:r>
                        </m:num>
                        <m:den>
                          <m:r>
                            <a:rPr lang="ru-RU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𝟒</m:t>
                          </m:r>
                        </m:den>
                      </m:f>
                      <m:r>
                        <a:rPr lang="ru-RU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=</m:t>
                      </m:r>
                      <m:r>
                        <a:rPr lang="ru-RU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𝟑</m:t>
                      </m:r>
                      <m:r>
                        <a:rPr lang="ru-RU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∙</m:t>
                      </m:r>
                      <m:r>
                        <a:rPr lang="ru-RU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𝟐</m:t>
                      </m:r>
                      <m:r>
                        <a:rPr lang="ru-RU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𝝅</m:t>
                      </m:r>
                      <m:r>
                        <a:rPr lang="ru-RU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lang="ru-RU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</m:ctrlPr>
                        </m:fPr>
                        <m:num>
                          <m:r>
                            <a:rPr lang="ru-RU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𝟑</m:t>
                          </m:r>
                          <m:r>
                            <a:rPr lang="ru-RU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𝝅</m:t>
                          </m:r>
                        </m:num>
                        <m:den>
                          <m:r>
                            <a:rPr lang="ru-RU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b="1" dirty="0">
                  <a:solidFill>
                    <a:prstClr val="black"/>
                  </a:solidFill>
                  <a:latin typeface="Calibri" panose="020F0502020204030204" pitchFamily="34" charset="0"/>
                  <a:cs typeface="+mn-cs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ru-RU" b="1" dirty="0">
                    <a:solidFill>
                      <a:prstClr val="black"/>
                    </a:solidFill>
                    <a:latin typeface="Calibri" panose="020F0502020204030204" pitchFamily="34" charset="0"/>
                    <a:cs typeface="+mn-cs"/>
                  </a:rPr>
                  <a:t>3.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+mn-cs"/>
                          </a:rPr>
                        </m:ctrlPr>
                      </m:funcPr>
                      <m:fName>
                        <m:r>
                          <a:rPr lang="en-US" b="1" i="1">
                            <a:solidFill>
                              <a:prstClr val="black"/>
                            </a:solidFill>
                            <a:latin typeface="Cambria Math"/>
                            <a:cs typeface="+mn-cs"/>
                          </a:rPr>
                          <m:t>𝒔𝒊𝒏</m:t>
                        </m:r>
                      </m:fName>
                      <m:e>
                        <m:d>
                          <m:dPr>
                            <m:ctrlPr>
                              <a:rPr lang="en-US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+mn-cs"/>
                                  </a:rPr>
                                </m:ctrlPr>
                              </m:fPr>
                              <m:num>
                                <m:r>
                                  <a:rPr lang="en-US" b="1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+mn-cs"/>
                                  </a:rPr>
                                  <m:t>𝟐𝟕</m:t>
                                </m:r>
                                <m:r>
                                  <a:rPr lang="en-US" b="1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ea typeface="Cambria Math"/>
                                    <a:cs typeface="+mn-cs"/>
                                  </a:rPr>
                                  <m:t>𝝅</m:t>
                                </m:r>
                              </m:num>
                              <m:den>
                                <m:r>
                                  <a:rPr lang="en-US" b="1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+mn-cs"/>
                                  </a:rPr>
                                  <m:t>𝟒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ru-RU" b="1">
                        <a:solidFill>
                          <a:prstClr val="black"/>
                        </a:solidFill>
                        <a:latin typeface="Cambria Math"/>
                        <a:cs typeface="+mn-cs"/>
                      </a:rPr>
                      <m:t>=</m:t>
                    </m:r>
                    <m:func>
                      <m:funcPr>
                        <m:ctrlPr>
                          <a:rPr lang="en-US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+mn-cs"/>
                          </a:rPr>
                        </m:ctrlPr>
                      </m:funcPr>
                      <m:fName>
                        <m:r>
                          <a:rPr lang="en-US" b="1">
                            <a:solidFill>
                              <a:prstClr val="black"/>
                            </a:solidFill>
                            <a:latin typeface="Cambria Math"/>
                            <a:cs typeface="+mn-cs"/>
                          </a:rPr>
                          <m:t>𝐬𝐢𝐧</m:t>
                        </m:r>
                      </m:fName>
                      <m:e>
                        <m:d>
                          <m:dPr>
                            <m:ctrlPr>
                              <a:rPr lang="en-US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dPr>
                          <m:e>
                            <m:r>
                              <a:rPr lang="ru-RU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+mn-cs"/>
                              </a:rPr>
                              <m:t>𝟑</m:t>
                            </m:r>
                            <m:r>
                              <a:rPr lang="ru-RU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+mn-cs"/>
                              </a:rPr>
                              <m:t>∙</m:t>
                            </m:r>
                            <m:r>
                              <a:rPr lang="ru-RU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+mn-cs"/>
                              </a:rPr>
                              <m:t>𝟐</m:t>
                            </m:r>
                            <m:r>
                              <a:rPr lang="ru-RU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+mn-cs"/>
                              </a:rPr>
                              <m:t>𝝅</m:t>
                            </m:r>
                            <m:r>
                              <a:rPr lang="ru-RU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+mn-cs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ru-RU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  <a:cs typeface="+mn-cs"/>
                                  </a:rPr>
                                </m:ctrlPr>
                              </m:fPr>
                              <m:num>
                                <m:r>
                                  <a:rPr lang="ru-RU" b="1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ea typeface="Cambria Math"/>
                                    <a:cs typeface="+mn-cs"/>
                                  </a:rPr>
                                  <m:t>𝟑</m:t>
                                </m:r>
                                <m:r>
                                  <a:rPr lang="ru-RU" b="1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ea typeface="Cambria Math"/>
                                    <a:cs typeface="+mn-cs"/>
                                  </a:rPr>
                                  <m:t>𝝅</m:t>
                                </m:r>
                              </m:num>
                              <m:den>
                                <m:r>
                                  <a:rPr lang="ru-RU" b="1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ea typeface="Cambria Math"/>
                                    <a:cs typeface="+mn-cs"/>
                                  </a:rPr>
                                  <m:t>𝟒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US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=</m:t>
                    </m:r>
                    <m:r>
                      <a:rPr lang="en-US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𝒔𝒊𝒏</m:t>
                    </m:r>
                    <m:f>
                      <m:fPr>
                        <m:ctrlPr>
                          <a:rPr lang="ru-RU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+mn-cs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𝟑</m:t>
                        </m:r>
                        <m:r>
                          <a:rPr lang="ru-RU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𝝅</m:t>
                        </m:r>
                      </m:num>
                      <m:den>
                        <m:r>
                          <a:rPr lang="ru-RU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𝟒</m:t>
                        </m:r>
                      </m:den>
                    </m:f>
                    <m:r>
                      <a:rPr lang="en-US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=</m:t>
                    </m:r>
                    <m:f>
                      <m:fPr>
                        <m:ctrlPr>
                          <a:rPr lang="en-US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+mn-cs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/>
                                <a:cs typeface="+mn-cs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+mn-cs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𝟐</m:t>
                        </m:r>
                      </m:den>
                    </m:f>
                  </m:oMath>
                </a14:m>
                <a:endParaRPr lang="en-US" b="1" i="1" dirty="0">
                  <a:solidFill>
                    <a:prstClr val="black"/>
                  </a:solidFill>
                  <a:latin typeface="Tw Cen MT"/>
                  <a:cs typeface="+mn-cs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ru-RU" b="1" dirty="0">
                    <a:solidFill>
                      <a:prstClr val="black"/>
                    </a:solidFill>
                    <a:latin typeface="Calibri" panose="020F0502020204030204" pitchFamily="34" charset="0"/>
                    <a:cs typeface="+mn-cs"/>
                  </a:rPr>
                  <a:t>4</a:t>
                </a:r>
                <a:r>
                  <a:rPr lang="ru-RU" b="1" i="1" dirty="0">
                    <a:solidFill>
                      <a:prstClr val="black"/>
                    </a:solidFill>
                    <a:latin typeface="Calibri" panose="020F0502020204030204" pitchFamily="34" charset="0"/>
                    <a:cs typeface="+mn-cs"/>
                  </a:rPr>
                  <a:t>.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+mn-cs"/>
                          </a:rPr>
                        </m:ctrlPr>
                      </m:funcPr>
                      <m:fName>
                        <m:r>
                          <a:rPr lang="ru-RU" b="1" i="1">
                            <a:solidFill>
                              <a:prstClr val="black"/>
                            </a:solidFill>
                            <a:latin typeface="Cambria Math"/>
                            <a:cs typeface="+mn-cs"/>
                          </a:rPr>
                          <m:t> </m:t>
                        </m:r>
                        <m:r>
                          <a:rPr lang="en-US" b="1" i="1">
                            <a:solidFill>
                              <a:prstClr val="black"/>
                            </a:solidFill>
                            <a:latin typeface="Cambria Math"/>
                            <a:cs typeface="+mn-cs"/>
                          </a:rPr>
                          <m:t>𝒔𝒊𝒏</m:t>
                        </m:r>
                      </m:fName>
                      <m:e>
                        <m:d>
                          <m:dPr>
                            <m:ctrlPr>
                              <a:rPr lang="en-US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dPr>
                          <m:e>
                            <m:r>
                              <a:rPr lang="en-US" b="1" i="1">
                                <a:solidFill>
                                  <a:prstClr val="black"/>
                                </a:solidFill>
                                <a:latin typeface="Cambria Math"/>
                                <a:cs typeface="+mn-cs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+mn-cs"/>
                                  </a:rPr>
                                </m:ctrlPr>
                              </m:fPr>
                              <m:num>
                                <m:r>
                                  <a:rPr lang="en-US" b="1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+mn-cs"/>
                                  </a:rPr>
                                  <m:t>𝟐𝟕</m:t>
                                </m:r>
                                <m:r>
                                  <a:rPr lang="en-US" b="1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ea typeface="Cambria Math"/>
                                    <a:cs typeface="+mn-cs"/>
                                  </a:rPr>
                                  <m:t>𝝅</m:t>
                                </m:r>
                              </m:num>
                              <m:den>
                                <m:r>
                                  <a:rPr lang="en-US" b="1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+mn-cs"/>
                                  </a:rPr>
                                  <m:t>𝟒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US" b="1" i="1">
                        <a:solidFill>
                          <a:prstClr val="black"/>
                        </a:solidFill>
                        <a:latin typeface="Cambria Math"/>
                        <a:cs typeface="+mn-cs"/>
                      </a:rPr>
                      <m:t>=</m:t>
                    </m:r>
                    <m:r>
                      <a:rPr lang="ru-RU" b="1" i="1">
                        <a:solidFill>
                          <a:prstClr val="black"/>
                        </a:solidFill>
                        <a:latin typeface="Cambria Math"/>
                        <a:cs typeface="+mn-cs"/>
                      </a:rPr>
                      <m:t>−</m:t>
                    </m:r>
                    <m:f>
                      <m:fPr>
                        <m:ctrlPr>
                          <a:rPr lang="ru-RU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ru-RU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>
                                <a:solidFill>
                                  <a:prstClr val="black"/>
                                </a:solidFill>
                                <a:latin typeface="Cambria Math"/>
                                <a:cs typeface="+mn-cs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ru-RU" b="1" i="1">
                            <a:solidFill>
                              <a:prstClr val="black"/>
                            </a:solidFill>
                            <a:latin typeface="Cambria Math"/>
                            <a:cs typeface="+mn-cs"/>
                          </a:rPr>
                          <m:t>𝟐</m:t>
                        </m:r>
                      </m:den>
                    </m:f>
                  </m:oMath>
                </a14:m>
                <a:endParaRPr lang="en-US" b="1" i="1" dirty="0">
                  <a:solidFill>
                    <a:prstClr val="black"/>
                  </a:solidFill>
                  <a:latin typeface="Tw Cen MT"/>
                  <a:cs typeface="+mn-cs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ru-RU" b="1" i="1" dirty="0">
                    <a:solidFill>
                      <a:prstClr val="black"/>
                    </a:solidFill>
                    <a:latin typeface="Calibri" panose="020F0502020204030204" pitchFamily="34" charset="0"/>
                    <a:cs typeface="+mn-cs"/>
                  </a:rPr>
                  <a:t>5.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prstClr val="black"/>
                        </a:solidFill>
                        <a:latin typeface="Cambria Math"/>
                        <a:cs typeface="+mn-cs"/>
                      </a:rPr>
                      <m:t>𝒄𝒐𝒔</m:t>
                    </m:r>
                    <m:d>
                      <m:dPr>
                        <m:ctrlPr>
                          <a:rPr lang="en-US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+mn-cs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+mn-cs"/>
                              </a:rPr>
                              <m:t>𝟑𝟏</m:t>
                            </m:r>
                            <m:r>
                              <a:rPr lang="en-US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+mn-cs"/>
                              </a:rPr>
                              <m:t>𝝅</m:t>
                            </m:r>
                          </m:num>
                          <m:den>
                            <m:r>
                              <a:rPr lang="en-US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+mn-cs"/>
                              </a:rPr>
                              <m:t>𝟒</m:t>
                            </m:r>
                          </m:den>
                        </m:f>
                      </m:e>
                    </m:d>
                    <m:r>
                      <a:rPr lang="en-US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=</m:t>
                    </m:r>
                    <m:r>
                      <a:rPr lang="en-US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𝒄𝒐𝒔</m:t>
                    </m:r>
                    <m:d>
                      <m:dPr>
                        <m:ctrlPr>
                          <a:rPr lang="en-US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+mn-cs"/>
                          </a:rPr>
                        </m:ctrlPr>
                      </m:dPr>
                      <m:e>
                        <m:r>
                          <a:rPr lang="en-US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𝟕</m:t>
                        </m:r>
                        <m:f>
                          <m:fPr>
                            <m:ctrlPr>
                              <a:rPr lang="ru-RU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lang="ru-RU" b="1" i="1">
                                <a:solidFill>
                                  <a:prstClr val="black"/>
                                </a:solidFill>
                                <a:latin typeface="Cambria Math"/>
                                <a:cs typeface="+mn-cs"/>
                              </a:rPr>
                              <m:t>𝟑</m:t>
                            </m:r>
                          </m:num>
                          <m:den>
                            <m:r>
                              <a:rPr lang="ru-RU" b="1" i="1">
                                <a:solidFill>
                                  <a:prstClr val="black"/>
                                </a:solidFill>
                                <a:latin typeface="Cambria Math"/>
                                <a:cs typeface="+mn-cs"/>
                              </a:rPr>
                              <m:t>𝟒</m:t>
                            </m:r>
                          </m:den>
                        </m:f>
                        <m:r>
                          <a:rPr lang="ru-RU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𝝅</m:t>
                        </m:r>
                      </m:e>
                    </m:d>
                    <m:r>
                      <a:rPr lang="en-US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=</m:t>
                    </m:r>
                    <m:func>
                      <m:funcPr>
                        <m:ctrlPr>
                          <a:rPr lang="en-US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+mn-cs"/>
                          </a:rPr>
                        </m:ctrlPr>
                      </m:funcPr>
                      <m:fName>
                        <m:r>
                          <a:rPr lang="en-US" b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𝐜𝐨𝐬</m:t>
                        </m:r>
                      </m:fName>
                      <m:e>
                        <m:d>
                          <m:dPr>
                            <m:ctrlPr>
                              <a:rPr lang="en-US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/>
                                <a:cs typeface="+mn-cs"/>
                              </a:rPr>
                            </m:ctrlPr>
                          </m:dPr>
                          <m:e>
                            <m:r>
                              <a:rPr lang="en-US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+mn-cs"/>
                              </a:rPr>
                              <m:t>𝟔</m:t>
                            </m:r>
                            <m:r>
                              <a:rPr lang="en-US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+mn-cs"/>
                              </a:rPr>
                              <m:t>𝝅</m:t>
                            </m:r>
                            <m:r>
                              <a:rPr lang="en-US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+mn-cs"/>
                              </a:rPr>
                              <m:t>+</m:t>
                            </m:r>
                            <m:r>
                              <a:rPr lang="en-US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+mn-cs"/>
                              </a:rPr>
                              <m:t>𝟏</m:t>
                            </m:r>
                            <m:f>
                              <m:fPr>
                                <m:ctrlPr>
                                  <a:rPr lang="en-US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  <a:cs typeface="+mn-cs"/>
                                  </a:rPr>
                                </m:ctrlPr>
                              </m:fPr>
                              <m:num>
                                <m:r>
                                  <a:rPr lang="en-US" b="1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ea typeface="Cambria Math"/>
                                    <a:cs typeface="+mn-cs"/>
                                  </a:rPr>
                                  <m:t>𝟑</m:t>
                                </m:r>
                              </m:num>
                              <m:den>
                                <m:r>
                                  <a:rPr lang="en-US" b="1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ea typeface="Cambria Math"/>
                                    <a:cs typeface="+mn-cs"/>
                                  </a:rPr>
                                  <m:t>𝟒</m:t>
                                </m:r>
                              </m:den>
                            </m:f>
                            <m:r>
                              <a:rPr lang="en-US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+mn-cs"/>
                              </a:rPr>
                              <m:t>𝝅</m:t>
                            </m:r>
                          </m:e>
                        </m:d>
                      </m:e>
                    </m:func>
                    <m:r>
                      <a:rPr lang="en-US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=</m:t>
                    </m:r>
                  </m:oMath>
                </a14:m>
                <a:endParaRPr lang="en-US" b="1" i="1" dirty="0">
                  <a:solidFill>
                    <a:prstClr val="black"/>
                  </a:solidFill>
                  <a:latin typeface="Tw Cen MT"/>
                  <a:ea typeface="Cambria Math"/>
                  <a:cs typeface="+mn-cs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solidFill>
                            <a:prstClr val="black"/>
                          </a:solidFill>
                          <a:latin typeface="Cambria Math"/>
                          <a:cs typeface="+mn-cs"/>
                        </a:rPr>
                        <m:t>=</m:t>
                      </m:r>
                      <m:r>
                        <a:rPr lang="en-US" b="1" i="1">
                          <a:solidFill>
                            <a:prstClr val="black"/>
                          </a:solidFill>
                          <a:latin typeface="Cambria Math"/>
                          <a:cs typeface="+mn-cs"/>
                        </a:rPr>
                        <m:t>𝒄𝒐𝒔</m:t>
                      </m:r>
                      <m:d>
                        <m:dPr>
                          <m:ctrlPr>
                            <a:rPr lang="en-US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r>
                            <a:rPr lang="en-US" b="1" i="1">
                              <a:solidFill>
                                <a:prstClr val="black"/>
                              </a:solidFill>
                              <a:latin typeface="Cambria Math"/>
                              <a:cs typeface="+mn-cs"/>
                            </a:rPr>
                            <m:t>𝟏</m:t>
                          </m:r>
                          <m:f>
                            <m:fPr>
                              <m:ctrlPr>
                                <a:rPr lang="en-US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+mn-cs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en-US" b="1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+mn-cs"/>
                                </a:rPr>
                                <m:t>𝟒</m:t>
                              </m:r>
                            </m:den>
                          </m:f>
                          <m:r>
                            <a:rPr lang="en-US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𝝅</m:t>
                          </m:r>
                        </m:e>
                      </m:d>
                      <m:r>
                        <a:rPr lang="en-US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+mn-cs"/>
                                </a:rPr>
                              </m:ctrlPr>
                            </m:radPr>
                            <m:deg/>
                            <m:e>
                              <m:r>
                                <a:rPr lang="ru-RU" b="1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+mn-cs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lang="ru-RU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b="1" i="1" dirty="0">
                  <a:solidFill>
                    <a:prstClr val="black"/>
                  </a:solidFill>
                  <a:latin typeface="Calibri" panose="020F0502020204030204" pitchFamily="34" charset="0"/>
                  <a:cs typeface="+mn-cs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lang="ru-RU" b="1" dirty="0">
                  <a:solidFill>
                    <a:prstClr val="black"/>
                  </a:solidFill>
                  <a:latin typeface="Calibri" panose="020F0502020204030204" pitchFamily="34" charset="0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35" y="1096139"/>
                <a:ext cx="4975401" cy="4040914"/>
              </a:xfrm>
              <a:prstGeom prst="rect">
                <a:avLst/>
              </a:prstGeom>
              <a:blipFill>
                <a:blip r:embed="rId3"/>
                <a:stretch>
                  <a:fillRect l="-980" t="-9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148064" y="4797153"/>
                <a:ext cx="3952300" cy="679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ru-RU" b="1">
                    <a:solidFill>
                      <a:prstClr val="black"/>
                    </a:solidFill>
                    <a:latin typeface="Calibri" panose="020F0502020204030204" pitchFamily="34" charset="0"/>
                    <a:cs typeface="+mn-cs"/>
                  </a:rPr>
                  <a:t>6.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+mn-cs"/>
                          </a:rPr>
                          <m:t>𝟖</m:t>
                        </m:r>
                      </m:num>
                      <m:den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  <a:cs typeface="+mn-cs"/>
                          </a:rPr>
                          <m:t>𝒔𝒊𝒏</m:t>
                        </m:r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  <a:cs typeface="+mn-cs"/>
                          </a:rPr>
                          <m:t>(−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solidFill>
                                  <a:srgbClr val="002060"/>
                                </a:solidFill>
                                <a:latin typeface="Cambria Math"/>
                                <a:cs typeface="+mn-cs"/>
                              </a:rPr>
                              <m:t>𝟐𝟕</m:t>
                            </m:r>
                            <m:r>
                              <a:rPr lang="en-US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  <a:cs typeface="+mn-cs"/>
                              </a:rPr>
                              <m:t>𝝅</m:t>
                            </m:r>
                          </m:num>
                          <m:den>
                            <m:r>
                              <a:rPr lang="en-US" b="1" i="1">
                                <a:solidFill>
                                  <a:srgbClr val="002060"/>
                                </a:solidFill>
                                <a:latin typeface="Cambria Math"/>
                                <a:cs typeface="+mn-cs"/>
                              </a:rPr>
                              <m:t>𝟒</m:t>
                            </m:r>
                          </m:den>
                        </m:f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  <a:cs typeface="+mn-cs"/>
                          </a:rPr>
                          <m:t>)</m:t>
                        </m:r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∙</m:t>
                        </m:r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𝒄𝒐𝒔</m:t>
                        </m:r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(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  <a:cs typeface="+mn-cs"/>
                              </a:rPr>
                              <m:t>𝟑𝟏</m:t>
                            </m:r>
                            <m:r>
                              <a:rPr lang="en-US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  <a:cs typeface="+mn-cs"/>
                              </a:rPr>
                              <m:t>𝝅</m:t>
                            </m:r>
                          </m:num>
                          <m:den>
                            <m:r>
                              <a:rPr lang="en-US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  <a:cs typeface="+mn-cs"/>
                              </a:rPr>
                              <m:t>𝟒</m:t>
                            </m:r>
                          </m:den>
                        </m:f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)</m:t>
                        </m:r>
                      </m:den>
                    </m:f>
                    <m:r>
                      <a:rPr lang="ru-RU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+mn-cs"/>
                      </a:rPr>
                      <m:t>=</m:t>
                    </m:r>
                    <m:f>
                      <m:f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/>
                            <a:cs typeface="+mn-cs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𝟖</m:t>
                        </m:r>
                      </m:num>
                      <m:den>
                        <m:d>
                          <m:dPr>
                            <m:ctrlPr>
                              <a:rPr lang="ru-RU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/>
                                <a:cs typeface="+mn-cs"/>
                              </a:rPr>
                            </m:ctrlPr>
                          </m:dPr>
                          <m:e>
                            <m:r>
                              <a:rPr lang="ru-RU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  <a:cs typeface="+mn-cs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ru-RU" b="1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  <a:cs typeface="+mn-cs"/>
                                  </a:rPr>
                                </m:ctrlPr>
                              </m:fPr>
                              <m:num>
                                <m:rad>
                                  <m:radPr>
                                    <m:degHide m:val="on"/>
                                    <m:ctrlPr>
                                      <a:rPr lang="ru-RU" b="1" i="1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  <a:cs typeface="+mn-cs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ru-RU" b="1" i="1">
                                        <a:solidFill>
                                          <a:srgbClr val="002060"/>
                                        </a:solidFill>
                                        <a:latin typeface="Cambria Math"/>
                                        <a:ea typeface="Cambria Math"/>
                                        <a:cs typeface="+mn-cs"/>
                                      </a:rPr>
                                      <m:t>𝟐</m:t>
                                    </m:r>
                                  </m:e>
                                </m:rad>
                              </m:num>
                              <m:den>
                                <m:r>
                                  <a:rPr lang="ru-RU" b="1" i="1">
                                    <a:solidFill>
                                      <a:srgbClr val="002060"/>
                                    </a:solidFill>
                                    <a:latin typeface="Cambria Math"/>
                                    <a:ea typeface="Cambria Math"/>
                                    <a:cs typeface="+mn-cs"/>
                                  </a:rPr>
                                  <m:t>𝟐</m:t>
                                </m:r>
                              </m:den>
                            </m:f>
                          </m:e>
                        </m:d>
                        <m:d>
                          <m:dPr>
                            <m:ctrlPr>
                              <a:rPr lang="ru-RU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/>
                                <a:cs typeface="+mn-cs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b="1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  <a:cs typeface="+mn-cs"/>
                                  </a:rPr>
                                </m:ctrlPr>
                              </m:fPr>
                              <m:num>
                                <m:rad>
                                  <m:radPr>
                                    <m:degHide m:val="on"/>
                                    <m:ctrlPr>
                                      <a:rPr lang="ru-RU" b="1" i="1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  <a:cs typeface="+mn-cs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ru-RU" b="1" i="1">
                                        <a:solidFill>
                                          <a:srgbClr val="002060"/>
                                        </a:solidFill>
                                        <a:latin typeface="Cambria Math"/>
                                        <a:ea typeface="Cambria Math"/>
                                        <a:cs typeface="+mn-cs"/>
                                      </a:rPr>
                                      <m:t>𝟐</m:t>
                                    </m:r>
                                  </m:e>
                                </m:rad>
                              </m:num>
                              <m:den>
                                <m:r>
                                  <a:rPr lang="ru-RU" b="1" i="1">
                                    <a:solidFill>
                                      <a:srgbClr val="002060"/>
                                    </a:solidFill>
                                    <a:latin typeface="Cambria Math"/>
                                    <a:ea typeface="Cambria Math"/>
                                    <a:cs typeface="+mn-cs"/>
                                  </a:rPr>
                                  <m:t>𝟐</m:t>
                                </m:r>
                              </m:den>
                            </m:f>
                          </m:e>
                        </m:d>
                      </m:den>
                    </m:f>
                    <m:r>
                      <a:rPr lang="ru-RU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+mn-cs"/>
                      </a:rPr>
                      <m:t>=−</m:t>
                    </m:r>
                    <m:f>
                      <m:f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/>
                            <a:cs typeface="+mn-cs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𝟖</m:t>
                        </m:r>
                      </m:num>
                      <m:den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(</m:t>
                        </m:r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𝟏</m:t>
                        </m:r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/</m:t>
                        </m:r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𝟐</m:t>
                        </m:r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)</m:t>
                        </m:r>
                      </m:den>
                    </m:f>
                  </m:oMath>
                </a14:m>
                <a:endParaRPr lang="ru-RU">
                  <a:solidFill>
                    <a:prstClr val="black"/>
                  </a:solidFill>
                  <a:latin typeface="Calibri" panose="020F0502020204030204" pitchFamily="34" charset="0"/>
                  <a:cs typeface="+mn-cs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4797153"/>
                <a:ext cx="3952300" cy="679801"/>
              </a:xfrm>
              <a:prstGeom prst="rect">
                <a:avLst/>
              </a:prstGeom>
              <a:blipFill>
                <a:blip r:embed="rId4"/>
                <a:stretch>
                  <a:fillRect l="-12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907" y="1772816"/>
            <a:ext cx="3944297" cy="40839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5698" y="5457983"/>
                <a:ext cx="7009996" cy="14371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ru-RU" sz="2800" b="1" dirty="0" smtClean="0">
                    <a:solidFill>
                      <a:prstClr val="black"/>
                    </a:solidFill>
                    <a:latin typeface="Calibri" panose="020F0502020204030204" pitchFamily="34" charset="0"/>
                    <a:cs typeface="+mn-cs"/>
                  </a:rPr>
                  <a:t>6</a:t>
                </a:r>
                <a:r>
                  <a:rPr lang="ru-RU" sz="2800" b="1" i="1" dirty="0">
                    <a:solidFill>
                      <a:prstClr val="black"/>
                    </a:solidFill>
                    <a:latin typeface="Calibri" panose="020F0502020204030204" pitchFamily="34" charset="0"/>
                    <a:cs typeface="+mn-cs"/>
                  </a:rPr>
                  <a:t>. </a:t>
                </a:r>
                <a:r>
                  <a:rPr lang="ru-RU" sz="2800" b="1" dirty="0">
                    <a:solidFill>
                      <a:prstClr val="black"/>
                    </a:solidFill>
                    <a:latin typeface="Calibri" panose="020F0502020204030204" pitchFamily="34" charset="0"/>
                    <a:cs typeface="+mn-cs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lang="ru-RU" sz="2800" b="1" i="1">
                            <a:solidFill>
                              <a:prstClr val="black"/>
                            </a:solidFill>
                            <a:latin typeface="Cambria Math"/>
                            <a:cs typeface="+mn-cs"/>
                          </a:rPr>
                          <m:t>𝟖</m:t>
                        </m:r>
                      </m:num>
                      <m:den>
                        <m:r>
                          <a:rPr lang="en-US" sz="2800" b="1" i="1">
                            <a:solidFill>
                              <a:prstClr val="black"/>
                            </a:solidFill>
                            <a:latin typeface="Cambria Math"/>
                            <a:cs typeface="+mn-cs"/>
                          </a:rPr>
                          <m:t>𝒔𝒊𝒏</m:t>
                        </m:r>
                        <m:r>
                          <a:rPr lang="en-US" sz="2800" b="1" i="1">
                            <a:solidFill>
                              <a:prstClr val="black"/>
                            </a:solidFill>
                            <a:latin typeface="Cambria Math"/>
                            <a:cs typeface="+mn-cs"/>
                          </a:rPr>
                          <m:t>(−</m:t>
                        </m:r>
                        <m:f>
                          <m:fPr>
                            <m:ctrlPr>
                              <a:rPr lang="en-US" sz="28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lang="en-US" sz="2800" b="1" i="1">
                                <a:solidFill>
                                  <a:prstClr val="black"/>
                                </a:solidFill>
                                <a:latin typeface="Cambria Math"/>
                                <a:cs typeface="+mn-cs"/>
                              </a:rPr>
                              <m:t>𝟐𝟕</m:t>
                            </m:r>
                            <m:r>
                              <a:rPr lang="en-US" sz="28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+mn-cs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2800" b="1" i="1">
                                <a:solidFill>
                                  <a:prstClr val="black"/>
                                </a:solidFill>
                                <a:latin typeface="Cambria Math"/>
                                <a:cs typeface="+mn-cs"/>
                              </a:rPr>
                              <m:t>𝟒</m:t>
                            </m:r>
                          </m:den>
                        </m:f>
                        <m:r>
                          <a:rPr lang="en-US" sz="2800" b="1" i="1">
                            <a:solidFill>
                              <a:prstClr val="black"/>
                            </a:solidFill>
                            <a:latin typeface="Cambria Math"/>
                            <a:cs typeface="+mn-cs"/>
                          </a:rPr>
                          <m:t>)</m:t>
                        </m:r>
                        <m:r>
                          <a:rPr lang="en-US" sz="28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∙</m:t>
                        </m:r>
                        <m:r>
                          <a:rPr lang="en-US" sz="28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𝒄𝒐𝒔</m:t>
                        </m:r>
                        <m:r>
                          <a:rPr lang="en-US" sz="28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(</m:t>
                        </m:r>
                        <m:f>
                          <m:fPr>
                            <m:ctrlPr>
                              <a:rPr lang="en-US" sz="28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lang="en-US" sz="28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+mn-cs"/>
                              </a:rPr>
                              <m:t>𝟑𝟏</m:t>
                            </m:r>
                            <m:r>
                              <a:rPr lang="en-US" sz="28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+mn-cs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28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+mn-cs"/>
                              </a:rPr>
                              <m:t>𝟒</m:t>
                            </m:r>
                          </m:den>
                        </m:f>
                        <m:r>
                          <a:rPr lang="en-US" sz="28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)</m:t>
                        </m:r>
                      </m:den>
                    </m:f>
                    <m:r>
                      <a:rPr lang="ru-RU" sz="28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=</m:t>
                    </m:r>
                    <m:f>
                      <m:fPr>
                        <m:ctrlPr>
                          <a:rPr lang="ru-RU" sz="2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+mn-cs"/>
                          </a:rPr>
                        </m:ctrlPr>
                      </m:fPr>
                      <m:num>
                        <m:r>
                          <a:rPr lang="ru-RU" sz="28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𝟖</m:t>
                        </m:r>
                      </m:num>
                      <m:den>
                        <m:d>
                          <m:dPr>
                            <m:ctrlPr>
                              <a:rPr lang="ru-RU" sz="28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/>
                                <a:cs typeface="+mn-cs"/>
                              </a:rPr>
                            </m:ctrlPr>
                          </m:dPr>
                          <m:e>
                            <m:r>
                              <a:rPr lang="ru-RU" sz="28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+mn-cs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ru-RU" sz="28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  <a:cs typeface="+mn-cs"/>
                                  </a:rPr>
                                </m:ctrlPr>
                              </m:fPr>
                              <m:num>
                                <m:rad>
                                  <m:radPr>
                                    <m:degHide m:val="on"/>
                                    <m:ctrlPr>
                                      <a:rPr lang="ru-RU" sz="2800" b="1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  <a:cs typeface="+mn-cs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ru-RU" sz="2800" b="1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  <a:ea typeface="Cambria Math"/>
                                        <a:cs typeface="+mn-cs"/>
                                      </a:rPr>
                                      <m:t>𝟐</m:t>
                                    </m:r>
                                  </m:e>
                                </m:rad>
                              </m:num>
                              <m:den>
                                <m:r>
                                  <a:rPr lang="ru-RU" sz="2800" b="1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ea typeface="Cambria Math"/>
                                    <a:cs typeface="+mn-cs"/>
                                  </a:rPr>
                                  <m:t>𝟐</m:t>
                                </m:r>
                              </m:den>
                            </m:f>
                          </m:e>
                        </m:d>
                        <m:d>
                          <m:dPr>
                            <m:ctrlPr>
                              <a:rPr lang="ru-RU" sz="28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/>
                                <a:cs typeface="+mn-cs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sz="28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  <a:cs typeface="+mn-cs"/>
                                  </a:rPr>
                                </m:ctrlPr>
                              </m:fPr>
                              <m:num>
                                <m:rad>
                                  <m:radPr>
                                    <m:degHide m:val="on"/>
                                    <m:ctrlPr>
                                      <a:rPr lang="ru-RU" sz="2800" b="1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  <a:cs typeface="+mn-cs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ru-RU" sz="2800" b="1" i="1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  <a:ea typeface="Cambria Math"/>
                                        <a:cs typeface="+mn-cs"/>
                                      </a:rPr>
                                      <m:t>𝟐</m:t>
                                    </m:r>
                                  </m:e>
                                </m:rad>
                              </m:num>
                              <m:den>
                                <m:r>
                                  <a:rPr lang="ru-RU" sz="2800" b="1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ea typeface="Cambria Math"/>
                                    <a:cs typeface="+mn-cs"/>
                                  </a:rPr>
                                  <m:t>𝟐</m:t>
                                </m:r>
                              </m:den>
                            </m:f>
                          </m:e>
                        </m:d>
                      </m:den>
                    </m:f>
                    <m:r>
                      <a:rPr lang="ru-RU" sz="28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=−</m:t>
                    </m:r>
                    <m:f>
                      <m:fPr>
                        <m:ctrlPr>
                          <a:rPr lang="ru-RU" sz="2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+mn-cs"/>
                          </a:rPr>
                        </m:ctrlPr>
                      </m:fPr>
                      <m:num>
                        <m:r>
                          <a:rPr lang="ru-RU" sz="28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𝟖</m:t>
                        </m:r>
                      </m:num>
                      <m:den>
                        <m:d>
                          <m:dPr>
                            <m:ctrlPr>
                              <a:rPr lang="ru-RU" sz="28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/>
                                <a:cs typeface="+mn-cs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sz="2800" b="1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  <a:cs typeface="+mn-cs"/>
                                  </a:rPr>
                                </m:ctrlPr>
                              </m:fPr>
                              <m:num>
                                <m:r>
                                  <a:rPr lang="ru-RU" sz="2800" b="1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ea typeface="Cambria Math"/>
                                    <a:cs typeface="+mn-cs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ru-RU" sz="2800" b="1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ea typeface="Cambria Math"/>
                                    <a:cs typeface="+mn-cs"/>
                                  </a:rPr>
                                  <m:t>𝟐</m:t>
                                </m:r>
                              </m:den>
                            </m:f>
                          </m:e>
                        </m:d>
                      </m:den>
                    </m:f>
                    <m:r>
                      <a:rPr lang="ru-RU" sz="28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=−</m:t>
                    </m:r>
                    <m:r>
                      <a:rPr lang="ru-RU" sz="28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𝟏𝟔</m:t>
                    </m:r>
                  </m:oMath>
                </a14:m>
                <a:endParaRPr lang="ru-RU" sz="2800" dirty="0">
                  <a:solidFill>
                    <a:prstClr val="black"/>
                  </a:solidFill>
                  <a:latin typeface="Calibri" panose="020F0502020204030204" pitchFamily="34" charset="0"/>
                  <a:cs typeface="+mn-cs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lang="ru-RU" sz="2800" b="1" i="1" dirty="0">
                  <a:solidFill>
                    <a:prstClr val="black"/>
                  </a:solidFill>
                  <a:latin typeface="Calibri" panose="020F0502020204030204" pitchFamily="34" charset="0"/>
                  <a:cs typeface="+mn-cs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98" y="5457983"/>
                <a:ext cx="7009996" cy="1437188"/>
              </a:xfrm>
              <a:prstGeom prst="rect">
                <a:avLst/>
              </a:prstGeom>
              <a:blipFill>
                <a:blip r:embed="rId6"/>
                <a:stretch>
                  <a:fillRect l="-17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6732240" y="6176577"/>
            <a:ext cx="19405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FF0000"/>
                </a:solidFill>
                <a:latin typeface="Calibri" panose="020F0502020204030204" pitchFamily="34" charset="0"/>
                <a:cs typeface="+mn-cs"/>
              </a:rPr>
              <a:t>Ответ: -16</a:t>
            </a:r>
          </a:p>
        </p:txBody>
      </p:sp>
    </p:spTree>
    <p:extLst>
      <p:ext uri="{BB962C8B-B14F-4D97-AF65-F5344CB8AC3E}">
        <p14:creationId xmlns:p14="http://schemas.microsoft.com/office/powerpoint/2010/main" val="2619758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-19769" y="333933"/>
                <a:ext cx="9144000" cy="915566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ru-RU" sz="2400" b="1">
                    <a:solidFill>
                      <a:srgbClr val="002060"/>
                    </a:solidFill>
                    <a:latin typeface="Calibri" panose="020F0502020204030204" pitchFamily="34" charset="0"/>
                  </a:rPr>
                  <a:t> </a:t>
                </a:r>
                <a:r>
                  <a:rPr lang="ru-RU" sz="2400" b="1">
                    <a:solidFill>
                      <a:srgbClr val="FF0000"/>
                    </a:solidFill>
                    <a:latin typeface="Calibri" panose="020F0502020204030204" pitchFamily="34" charset="0"/>
                  </a:rPr>
                  <a:t>6. </a:t>
                </a:r>
                <a:r>
                  <a:rPr lang="ru-RU" sz="2400" b="1">
                    <a:solidFill>
                      <a:srgbClr val="002060"/>
                    </a:solidFill>
                    <a:latin typeface="Calibri" panose="020F0502020204030204" pitchFamily="34" charset="0"/>
                  </a:rPr>
                  <a:t>Найдите значение выражения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𝟏𝟒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𝒔𝒊𝒏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𝟏𝟗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°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𝒔𝒊𝒏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𝟑𝟒𝟏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°</m:t>
                        </m:r>
                      </m:den>
                    </m:f>
                  </m:oMath>
                </a14:m>
                <a:r>
                  <a:rPr lang="en-US" sz="2400" b="1">
                    <a:solidFill>
                      <a:srgbClr val="002060"/>
                    </a:solidFill>
                    <a:latin typeface="Tw Cen MT"/>
                  </a:rPr>
                  <a:t>.</a:t>
                </a:r>
                <a:endParaRPr lang="ru-RU" sz="2400" b="1">
                  <a:solidFill>
                    <a:srgbClr val="002060"/>
                  </a:solidFill>
                  <a:latin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9769" y="333933"/>
                <a:ext cx="9144000" cy="9155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23529" y="1916832"/>
                <a:ext cx="8568952" cy="32560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fontAlgn="auto">
                  <a:spcBef>
                    <a:spcPts val="0"/>
                  </a:spcBef>
                  <a:spcAft>
                    <a:spcPts val="0"/>
                  </a:spcAft>
                  <a:buFontTx/>
                  <a:buAutoNum type="arabicPeriod"/>
                </a:pPr>
                <a:r>
                  <a:rPr lang="ru-RU" sz="3200" b="1" dirty="0">
                    <a:solidFill>
                      <a:prstClr val="black"/>
                    </a:solidFill>
                    <a:latin typeface="Calibri" panose="020F0502020204030204" pitchFamily="34" charset="0"/>
                    <a:cs typeface="+mn-cs"/>
                  </a:rPr>
                  <a:t>Приведем </a:t>
                </a:r>
                <a14:m>
                  <m:oMath xmlns:m="http://schemas.openxmlformats.org/officeDocument/2006/math">
                    <m:r>
                      <a:rPr lang="en-US" sz="3200" b="1" i="1">
                        <a:solidFill>
                          <a:srgbClr val="002060"/>
                        </a:solidFill>
                        <a:latin typeface="Cambria Math"/>
                        <a:cs typeface="+mn-cs"/>
                      </a:rPr>
                      <m:t>𝒔𝒊𝒏</m:t>
                    </m:r>
                    <m:r>
                      <a:rPr lang="en-US" sz="3200" b="1" i="1">
                        <a:solidFill>
                          <a:srgbClr val="002060"/>
                        </a:solidFill>
                        <a:latin typeface="Cambria Math"/>
                        <a:cs typeface="+mn-cs"/>
                      </a:rPr>
                      <m:t>𝟑𝟒𝟏</m:t>
                    </m:r>
                    <m:r>
                      <a:rPr lang="en-US" sz="32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+mn-cs"/>
                      </a:rPr>
                      <m:t>°</m:t>
                    </m:r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Tw Cen MT"/>
                    <a:cs typeface="+mn-cs"/>
                  </a:rPr>
                  <a:t> </a:t>
                </a:r>
                <a:r>
                  <a:rPr lang="ru-RU" sz="3200" b="1" dirty="0">
                    <a:solidFill>
                      <a:prstClr val="black"/>
                    </a:solidFill>
                    <a:latin typeface="Calibri" panose="020F0502020204030204" pitchFamily="34" charset="0"/>
                    <a:cs typeface="+mn-cs"/>
                  </a:rPr>
                  <a:t>к тригонометрической функции угла первой четверти:</a:t>
                </a: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>
                          <a:solidFill>
                            <a:prstClr val="black"/>
                          </a:solidFill>
                          <a:latin typeface="Cambria Math"/>
                          <a:cs typeface="+mn-cs"/>
                        </a:rPr>
                        <m:t>𝒔𝒊𝒏</m:t>
                      </m:r>
                      <m:r>
                        <a:rPr lang="en-US" sz="3200" b="1" i="1">
                          <a:solidFill>
                            <a:prstClr val="black"/>
                          </a:solidFill>
                          <a:latin typeface="Cambria Math"/>
                          <a:cs typeface="+mn-cs"/>
                        </a:rPr>
                        <m:t>𝟑𝟒𝟏</m:t>
                      </m:r>
                      <m:r>
                        <a:rPr lang="en-US" sz="32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°=</m:t>
                      </m:r>
                      <m:func>
                        <m:funcPr>
                          <m:ctrlPr>
                            <a:rPr lang="en-US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</m:ctrlPr>
                        </m:funcPr>
                        <m:fName>
                          <m:r>
                            <a:rPr lang="en-US" sz="3200" b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sz="32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lang="en-US" sz="32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+mn-cs"/>
                                </a:rPr>
                                <m:t>𝟑𝟔𝟎</m:t>
                              </m:r>
                              <m:r>
                                <a:rPr lang="en-US" sz="32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+mn-cs"/>
                                </a:rPr>
                                <m:t>°−</m:t>
                              </m:r>
                              <m:r>
                                <a:rPr lang="en-US" sz="32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+mn-cs"/>
                                </a:rPr>
                                <m:t>𝟏𝟗</m:t>
                              </m:r>
                              <m:r>
                                <a:rPr lang="en-US" sz="32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+mn-cs"/>
                                </a:rPr>
                                <m:t>°</m:t>
                              </m:r>
                            </m:e>
                          </m:d>
                        </m:e>
                      </m:func>
                      <m:r>
                        <a:rPr lang="en-US" sz="32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=</m:t>
                      </m:r>
                      <m:func>
                        <m:funcPr>
                          <m:ctrlPr>
                            <a:rPr lang="en-US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</m:ctrlPr>
                        </m:funcPr>
                        <m:fName>
                          <m:r>
                            <a:rPr lang="en-US" sz="3200" b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sz="32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lang="en-US" sz="32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+mn-cs"/>
                                </a:rPr>
                                <m:t>−</m:t>
                              </m:r>
                              <m:r>
                                <a:rPr lang="en-US" sz="32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+mn-cs"/>
                                </a:rPr>
                                <m:t>𝟏𝟗</m:t>
                              </m:r>
                              <m:r>
                                <a:rPr lang="en-US" sz="32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+mn-cs"/>
                                </a:rPr>
                                <m:t>°</m:t>
                              </m:r>
                            </m:e>
                          </m:d>
                        </m:e>
                      </m:func>
                      <m:r>
                        <a:rPr lang="en-US" sz="32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=−</m:t>
                      </m:r>
                      <m:r>
                        <a:rPr lang="en-US" sz="32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𝒔𝒊𝒏</m:t>
                      </m:r>
                      <m:r>
                        <a:rPr lang="en-US" sz="32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𝟏𝟗</m:t>
                      </m:r>
                      <m:r>
                        <a:rPr lang="en-US" sz="32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°</m:t>
                      </m:r>
                    </m:oMath>
                  </m:oMathPara>
                </a14:m>
                <a:endParaRPr lang="en-US" sz="3200" b="1" dirty="0">
                  <a:solidFill>
                    <a:prstClr val="black"/>
                  </a:solidFill>
                  <a:latin typeface="Tw Cen MT"/>
                  <a:cs typeface="+mn-cs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3200" b="1" dirty="0">
                  <a:solidFill>
                    <a:prstClr val="black"/>
                  </a:solidFill>
                  <a:latin typeface="Tw Cen MT"/>
                  <a:cs typeface="+mn-cs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3200" b="1" dirty="0">
                    <a:solidFill>
                      <a:prstClr val="black"/>
                    </a:solidFill>
                    <a:latin typeface="Tw Cen MT"/>
                    <a:cs typeface="+mn-cs"/>
                  </a:rPr>
                  <a:t>2.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lang="ru-RU" sz="3200" b="1" i="1">
                            <a:solidFill>
                              <a:prstClr val="black"/>
                            </a:solidFill>
                            <a:latin typeface="Cambria Math"/>
                            <a:cs typeface="+mn-cs"/>
                          </a:rPr>
                          <m:t>𝟏𝟒</m:t>
                        </m:r>
                        <m:r>
                          <a:rPr lang="en-US" sz="3200" b="1" i="1">
                            <a:solidFill>
                              <a:prstClr val="black"/>
                            </a:solidFill>
                            <a:latin typeface="Cambria Math"/>
                            <a:cs typeface="+mn-cs"/>
                          </a:rPr>
                          <m:t>𝒔𝒊𝒏</m:t>
                        </m:r>
                        <m:r>
                          <a:rPr lang="en-US" sz="3200" b="1" i="1">
                            <a:solidFill>
                              <a:prstClr val="black"/>
                            </a:solidFill>
                            <a:latin typeface="Cambria Math"/>
                            <a:cs typeface="+mn-cs"/>
                          </a:rPr>
                          <m:t>𝟏𝟗</m:t>
                        </m:r>
                        <m:r>
                          <a:rPr lang="en-US" sz="32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°</m:t>
                        </m:r>
                      </m:num>
                      <m:den>
                        <m:r>
                          <a:rPr lang="en-US" sz="3200" b="1" i="1">
                            <a:solidFill>
                              <a:prstClr val="black"/>
                            </a:solidFill>
                            <a:latin typeface="Cambria Math"/>
                            <a:cs typeface="+mn-cs"/>
                          </a:rPr>
                          <m:t>𝒔𝒊𝒏</m:t>
                        </m:r>
                        <m:r>
                          <a:rPr lang="en-US" sz="3200" b="1" i="1">
                            <a:solidFill>
                              <a:prstClr val="black"/>
                            </a:solidFill>
                            <a:latin typeface="Cambria Math"/>
                            <a:cs typeface="+mn-cs"/>
                          </a:rPr>
                          <m:t>𝟑𝟒𝟏</m:t>
                        </m:r>
                        <m:r>
                          <a:rPr lang="en-US" sz="32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°</m:t>
                        </m:r>
                      </m:den>
                    </m:f>
                    <m:r>
                      <a:rPr lang="en-US" sz="32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=</m:t>
                    </m:r>
                    <m:f>
                      <m:fPr>
                        <m:ctrlPr>
                          <a:rPr lang="ru-RU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lang="ru-RU" sz="3200" b="1" i="1">
                            <a:solidFill>
                              <a:prstClr val="black"/>
                            </a:solidFill>
                            <a:latin typeface="Cambria Math"/>
                            <a:cs typeface="+mn-cs"/>
                          </a:rPr>
                          <m:t>𝟏𝟒</m:t>
                        </m:r>
                        <m:r>
                          <a:rPr lang="en-US" sz="3200" b="1" i="1">
                            <a:solidFill>
                              <a:prstClr val="black"/>
                            </a:solidFill>
                            <a:latin typeface="Cambria Math"/>
                            <a:cs typeface="+mn-cs"/>
                          </a:rPr>
                          <m:t>𝒔𝒊𝒏</m:t>
                        </m:r>
                        <m:r>
                          <a:rPr lang="en-US" sz="3200" b="1" i="1">
                            <a:solidFill>
                              <a:prstClr val="black"/>
                            </a:solidFill>
                            <a:latin typeface="Cambria Math"/>
                            <a:cs typeface="+mn-cs"/>
                          </a:rPr>
                          <m:t>𝟏𝟗</m:t>
                        </m:r>
                        <m:r>
                          <a:rPr lang="en-US" sz="32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°</m:t>
                        </m:r>
                      </m:num>
                      <m:den>
                        <m:r>
                          <a:rPr lang="en-US" sz="32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−</m:t>
                        </m:r>
                        <m:r>
                          <a:rPr lang="en-US" sz="3200" b="1" i="1">
                            <a:solidFill>
                              <a:prstClr val="black"/>
                            </a:solidFill>
                            <a:latin typeface="Cambria Math"/>
                            <a:cs typeface="+mn-cs"/>
                          </a:rPr>
                          <m:t>𝒔𝒊𝒏</m:t>
                        </m:r>
                        <m:r>
                          <a:rPr lang="en-US" sz="3200" b="1" i="1">
                            <a:solidFill>
                              <a:prstClr val="black"/>
                            </a:solidFill>
                            <a:latin typeface="Cambria Math"/>
                            <a:cs typeface="+mn-cs"/>
                          </a:rPr>
                          <m:t>𝟏𝟗</m:t>
                        </m:r>
                        <m:r>
                          <a:rPr lang="en-US" sz="32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°</m:t>
                        </m:r>
                      </m:den>
                    </m:f>
                    <m:r>
                      <a:rPr lang="en-US" sz="32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=−</m:t>
                    </m:r>
                    <m:r>
                      <a:rPr lang="en-US" sz="32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𝟏𝟒</m:t>
                    </m:r>
                  </m:oMath>
                </a14:m>
                <a:endParaRPr lang="ru-RU" sz="3200" b="1" dirty="0">
                  <a:solidFill>
                    <a:prstClr val="black"/>
                  </a:solidFill>
                  <a:latin typeface="Calibri" panose="020F0502020204030204" pitchFamily="34" charset="0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9" y="1916832"/>
                <a:ext cx="8568952" cy="3256020"/>
              </a:xfrm>
              <a:prstGeom prst="rect">
                <a:avLst/>
              </a:prstGeom>
              <a:blipFill>
                <a:blip r:embed="rId3"/>
                <a:stretch>
                  <a:fillRect l="-1849" t="-2617" b="-20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4427984" y="5705848"/>
            <a:ext cx="19405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FF0000"/>
                </a:solidFill>
                <a:latin typeface="Calibri" panose="020F0502020204030204" pitchFamily="34" charset="0"/>
                <a:cs typeface="+mn-cs"/>
              </a:rPr>
              <a:t>Ответ: -14</a:t>
            </a:r>
          </a:p>
        </p:txBody>
      </p:sp>
    </p:spTree>
    <p:extLst>
      <p:ext uri="{BB962C8B-B14F-4D97-AF65-F5344CB8AC3E}">
        <p14:creationId xmlns:p14="http://schemas.microsoft.com/office/powerpoint/2010/main" val="138069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0" y="857250"/>
                <a:ext cx="9144000" cy="62753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ru-RU" sz="2400" b="1">
                    <a:solidFill>
                      <a:srgbClr val="002060"/>
                    </a:solidFill>
                    <a:latin typeface="Calibri" panose="020F0502020204030204" pitchFamily="34" charset="0"/>
                  </a:rPr>
                  <a:t> </a:t>
                </a:r>
                <a:r>
                  <a:rPr lang="ru-RU" sz="2400" b="1">
                    <a:solidFill>
                      <a:srgbClr val="FF0000"/>
                    </a:solidFill>
                    <a:latin typeface="Calibri" panose="020F0502020204030204" pitchFamily="34" charset="0"/>
                  </a:rPr>
                  <a:t>7. </a:t>
                </a:r>
                <a:r>
                  <a:rPr lang="ru-RU" sz="2400" b="1">
                    <a:solidFill>
                      <a:srgbClr val="002060"/>
                    </a:solidFill>
                    <a:latin typeface="Calibri" panose="020F0502020204030204" pitchFamily="34" charset="0"/>
                  </a:rPr>
                  <a:t>Найдите значение выражения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𝟓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𝒕𝒈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𝟏𝟕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°∙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𝒕𝒈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𝟏𝟎𝟕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°</m:t>
                    </m:r>
                  </m:oMath>
                </a14:m>
                <a:r>
                  <a:rPr lang="en-US" sz="2400" b="1">
                    <a:solidFill>
                      <a:srgbClr val="002060"/>
                    </a:solidFill>
                    <a:latin typeface="Tw Cen MT"/>
                  </a:rPr>
                  <a:t>.</a:t>
                </a:r>
                <a:endParaRPr lang="ru-RU" sz="2400" b="1">
                  <a:solidFill>
                    <a:srgbClr val="002060"/>
                  </a:solidFill>
                  <a:latin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857250"/>
                <a:ext cx="9144000" cy="627534"/>
              </a:xfrm>
              <a:prstGeom prst="rect">
                <a:avLst/>
              </a:prstGeom>
              <a:blipFill>
                <a:blip r:embed="rId2"/>
                <a:stretch>
                  <a:fillRect b="-873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58416" y="1772816"/>
                <a:ext cx="4320480" cy="48122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fontAlgn="auto">
                  <a:spcBef>
                    <a:spcPts val="0"/>
                  </a:spcBef>
                  <a:spcAft>
                    <a:spcPts val="0"/>
                  </a:spcAft>
                  <a:buFontTx/>
                  <a:buAutoNum type="arabicPeriod"/>
                </a:pPr>
                <a:r>
                  <a:rPr lang="ru-RU" sz="2800" b="1" dirty="0">
                    <a:solidFill>
                      <a:prstClr val="black"/>
                    </a:solidFill>
                    <a:latin typeface="Calibri" panose="020F0502020204030204" pitchFamily="34" charset="0"/>
                    <a:cs typeface="+mn-cs"/>
                  </a:rPr>
                  <a:t>Приведем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+mn-cs"/>
                      </a:rPr>
                      <m:t>𝒕𝒈</m:t>
                    </m:r>
                    <m:r>
                      <a:rPr lang="en-US" sz="28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+mn-cs"/>
                      </a:rPr>
                      <m:t>𝟏𝟎𝟕</m:t>
                    </m:r>
                    <m:r>
                      <a:rPr lang="en-US" sz="28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+mn-cs"/>
                      </a:rPr>
                      <m:t>°</m:t>
                    </m:r>
                  </m:oMath>
                </a14:m>
                <a:r>
                  <a:rPr lang="ru-RU" sz="2800" b="1" dirty="0">
                    <a:solidFill>
                      <a:srgbClr val="002060"/>
                    </a:solidFill>
                    <a:latin typeface="Calibri" panose="020F0502020204030204" pitchFamily="34" charset="0"/>
                    <a:cs typeface="+mn-cs"/>
                  </a:rPr>
                  <a:t>  </a:t>
                </a:r>
                <a:r>
                  <a:rPr lang="ru-RU" sz="2800" b="1" dirty="0">
                    <a:solidFill>
                      <a:prstClr val="black"/>
                    </a:solidFill>
                    <a:latin typeface="Calibri" panose="020F0502020204030204" pitchFamily="34" charset="0"/>
                    <a:cs typeface="+mn-cs"/>
                  </a:rPr>
                  <a:t>к тригонометрической функции угла первой четверти:</a:t>
                </a: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𝒕𝒈</m:t>
                      </m:r>
                      <m:r>
                        <a:rPr lang="en-US" sz="28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𝟏𝟎𝟕</m:t>
                      </m:r>
                      <m:r>
                        <a:rPr lang="en-US" sz="28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°=</m:t>
                      </m:r>
                      <m:r>
                        <a:rPr lang="en-US" sz="28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𝒕𝒈</m:t>
                      </m:r>
                      <m:d>
                        <m:dPr>
                          <m:ctrlP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</m:ctrlPr>
                        </m:dPr>
                        <m:e>
                          <m: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𝟗𝟎</m:t>
                          </m:r>
                          <m: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°+</m:t>
                          </m:r>
                          <m: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𝟏𝟕</m:t>
                          </m:r>
                          <m: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°</m:t>
                          </m:r>
                        </m:e>
                      </m:d>
                      <m:r>
                        <a:rPr lang="en-US" sz="28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=−</m:t>
                      </m:r>
                      <m:r>
                        <a:rPr lang="en-US" sz="28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𝒄𝒕𝒈</m:t>
                      </m:r>
                      <m:r>
                        <a:rPr lang="en-US" sz="28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𝟏𝟕</m:t>
                      </m:r>
                      <m:r>
                        <a:rPr lang="en-US" sz="28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°</m:t>
                      </m:r>
                    </m:oMath>
                  </m:oMathPara>
                </a14:m>
                <a:endParaRPr lang="ru-RU" sz="2800" b="1" dirty="0">
                  <a:solidFill>
                    <a:prstClr val="black"/>
                  </a:solidFill>
                  <a:latin typeface="Calibri" panose="020F0502020204030204" pitchFamily="34" charset="0"/>
                  <a:ea typeface="Cambria Math"/>
                  <a:cs typeface="+mn-cs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2800" b="1" dirty="0">
                  <a:solidFill>
                    <a:prstClr val="black"/>
                  </a:solidFill>
                  <a:latin typeface="Tw Cen MT"/>
                  <a:ea typeface="Cambria Math"/>
                  <a:cs typeface="+mn-cs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ru-RU" sz="2800" b="1" dirty="0">
                    <a:solidFill>
                      <a:prstClr val="black"/>
                    </a:solidFill>
                    <a:latin typeface="Calibri" panose="020F0502020204030204" pitchFamily="34" charset="0"/>
                    <a:cs typeface="+mn-cs"/>
                  </a:rPr>
                  <a:t>2.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prstClr val="black"/>
                        </a:solidFill>
                        <a:latin typeface="Cambria Math"/>
                        <a:cs typeface="+mn-cs"/>
                      </a:rPr>
                      <m:t>𝟓</m:t>
                    </m:r>
                    <m:r>
                      <a:rPr lang="en-US" sz="2800" b="1" i="1">
                        <a:solidFill>
                          <a:prstClr val="black"/>
                        </a:solidFill>
                        <a:latin typeface="Cambria Math"/>
                        <a:cs typeface="+mn-cs"/>
                      </a:rPr>
                      <m:t>𝒕𝒈</m:t>
                    </m:r>
                    <m:r>
                      <a:rPr lang="en-US" sz="2800" b="1" i="1">
                        <a:solidFill>
                          <a:prstClr val="black"/>
                        </a:solidFill>
                        <a:latin typeface="Cambria Math"/>
                        <a:cs typeface="+mn-cs"/>
                      </a:rPr>
                      <m:t>𝟏𝟕</m:t>
                    </m:r>
                    <m:r>
                      <a:rPr lang="en-US" sz="28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°∙</m:t>
                    </m:r>
                    <m:r>
                      <a:rPr lang="en-US" sz="28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𝒕𝒈</m:t>
                    </m:r>
                    <m:r>
                      <a:rPr lang="en-US" sz="28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𝟏𝟎𝟕</m:t>
                    </m:r>
                    <m:r>
                      <a:rPr lang="en-US" sz="28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°</m:t>
                    </m:r>
                    <m:r>
                      <a:rPr lang="ru-RU" sz="2800" b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=</m:t>
                    </m:r>
                  </m:oMath>
                </a14:m>
                <a:endParaRPr lang="ru-RU" sz="2800" b="1" dirty="0">
                  <a:solidFill>
                    <a:prstClr val="black"/>
                  </a:solidFill>
                  <a:latin typeface="Cambria Math"/>
                  <a:ea typeface="Cambria Math"/>
                  <a:cs typeface="+mn-cs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>
                          <a:solidFill>
                            <a:prstClr val="black"/>
                          </a:solidFill>
                          <a:latin typeface="Cambria Math"/>
                          <a:cs typeface="+mn-cs"/>
                        </a:rPr>
                        <m:t>=</m:t>
                      </m:r>
                      <m:r>
                        <a:rPr lang="en-US" sz="2800" b="1" i="1">
                          <a:solidFill>
                            <a:prstClr val="black"/>
                          </a:solidFill>
                          <a:latin typeface="Cambria Math"/>
                          <a:cs typeface="+mn-cs"/>
                        </a:rPr>
                        <m:t>𝟓</m:t>
                      </m:r>
                      <m:r>
                        <a:rPr lang="en-US" sz="2800" b="1" i="1">
                          <a:solidFill>
                            <a:prstClr val="black"/>
                          </a:solidFill>
                          <a:latin typeface="Cambria Math"/>
                          <a:cs typeface="+mn-cs"/>
                        </a:rPr>
                        <m:t>𝒕𝒈</m:t>
                      </m:r>
                      <m:r>
                        <a:rPr lang="en-US" sz="2800" b="1" i="1">
                          <a:solidFill>
                            <a:prstClr val="black"/>
                          </a:solidFill>
                          <a:latin typeface="Cambria Math"/>
                          <a:cs typeface="+mn-cs"/>
                        </a:rPr>
                        <m:t>𝟏𝟕</m:t>
                      </m:r>
                      <m:r>
                        <a:rPr lang="en-US" sz="28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°∙</m:t>
                      </m:r>
                      <m:d>
                        <m:dPr>
                          <m:ctrlPr>
                            <a:rPr lang="ru-RU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</m:ctrlPr>
                        </m:dPr>
                        <m:e>
                          <m: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−</m:t>
                          </m:r>
                          <m: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𝒄𝒕𝒈</m:t>
                          </m:r>
                          <m: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𝟏𝟕</m:t>
                          </m:r>
                          <m:r>
                            <a:rPr lang="en-US" sz="28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°</m:t>
                          </m:r>
                        </m:e>
                      </m:d>
                      <m:r>
                        <a:rPr lang="ru-RU" sz="28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=−</m:t>
                      </m:r>
                      <m:r>
                        <a:rPr lang="ru-RU" sz="28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𝟓</m:t>
                      </m:r>
                    </m:oMath>
                  </m:oMathPara>
                </a14:m>
                <a:endParaRPr lang="en-US" sz="2800" b="1" dirty="0">
                  <a:solidFill>
                    <a:prstClr val="black"/>
                  </a:solidFill>
                  <a:latin typeface="Tw Cen MT"/>
                  <a:ea typeface="Cambria Math"/>
                  <a:cs typeface="+mn-cs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lang="ru-RU" sz="2800" b="1" dirty="0">
                  <a:solidFill>
                    <a:prstClr val="black"/>
                  </a:solidFill>
                  <a:latin typeface="Calibri" panose="020F0502020204030204" pitchFamily="34" charset="0"/>
                  <a:cs typeface="+mn-cs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416" y="1772816"/>
                <a:ext cx="4320480" cy="4812215"/>
              </a:xfrm>
              <a:prstGeom prst="rect">
                <a:avLst/>
              </a:prstGeom>
              <a:blipFill>
                <a:blip r:embed="rId3"/>
                <a:stretch>
                  <a:fillRect l="-2962" t="-13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996" y="1484784"/>
            <a:ext cx="4667336" cy="424847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057523" y="6018839"/>
            <a:ext cx="1732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FF0000"/>
                </a:solidFill>
                <a:latin typeface="Calibri" panose="020F0502020204030204" pitchFamily="34" charset="0"/>
                <a:cs typeface="+mn-cs"/>
              </a:rPr>
              <a:t>Ответ: -5</a:t>
            </a:r>
          </a:p>
        </p:txBody>
      </p:sp>
    </p:spTree>
    <p:extLst>
      <p:ext uri="{BB962C8B-B14F-4D97-AF65-F5344CB8AC3E}">
        <p14:creationId xmlns:p14="http://schemas.microsoft.com/office/powerpoint/2010/main" val="2562280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0" y="332656"/>
                <a:ext cx="9144000" cy="77155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ru-RU" sz="2400" b="1">
                    <a:solidFill>
                      <a:srgbClr val="002060"/>
                    </a:solidFill>
                    <a:latin typeface="Calibri" panose="020F0502020204030204" pitchFamily="34" charset="0"/>
                  </a:rPr>
                  <a:t> </a:t>
                </a:r>
                <a:r>
                  <a:rPr lang="ru-RU" sz="2400" b="1">
                    <a:solidFill>
                      <a:srgbClr val="FF0000"/>
                    </a:solidFill>
                    <a:latin typeface="Calibri" panose="020F0502020204030204" pitchFamily="34" charset="0"/>
                  </a:rPr>
                  <a:t>8. </a:t>
                </a:r>
                <a:r>
                  <a:rPr lang="ru-RU" sz="2400" b="1">
                    <a:solidFill>
                      <a:srgbClr val="002060"/>
                    </a:solidFill>
                    <a:latin typeface="Calibri" panose="020F0502020204030204" pitchFamily="34" charset="0"/>
                  </a:rPr>
                  <a:t>Найдите значение выражения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𝟔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𝒄𝒐</m:t>
                        </m:r>
                        <m:sSup>
                          <m:sSupPr>
                            <m:ctrlP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𝒔</m:t>
                            </m:r>
                          </m:e>
                          <m:sup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𝟐𝟑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°+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𝒄𝒐</m:t>
                        </m:r>
                        <m:sSup>
                          <m:sSupPr>
                            <m:ctrlP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𝒔</m:t>
                            </m:r>
                          </m:e>
                          <m:sup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𝟏𝟏𝟑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°</m:t>
                        </m:r>
                      </m:den>
                    </m:f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.</m:t>
                    </m:r>
                  </m:oMath>
                </a14:m>
                <a:endParaRPr lang="ru-RU" sz="2400" b="1">
                  <a:solidFill>
                    <a:srgbClr val="002060"/>
                  </a:solidFill>
                  <a:latin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32656"/>
                <a:ext cx="9144000" cy="7715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51520" y="1772816"/>
                <a:ext cx="4392488" cy="42371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fontAlgn="auto">
                  <a:spcBef>
                    <a:spcPts val="0"/>
                  </a:spcBef>
                  <a:spcAft>
                    <a:spcPts val="0"/>
                  </a:spcAft>
                  <a:buFontTx/>
                  <a:buAutoNum type="arabicPeriod"/>
                </a:pPr>
                <a:r>
                  <a:rPr lang="ru-RU" sz="2000" b="1">
                    <a:solidFill>
                      <a:prstClr val="black"/>
                    </a:solidFill>
                    <a:latin typeface="Calibri" panose="020F0502020204030204" pitchFamily="34" charset="0"/>
                    <a:cs typeface="+mn-cs"/>
                  </a:rPr>
                  <a:t>Приведем </a:t>
                </a:r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prstClr val="black"/>
                        </a:solidFill>
                        <a:latin typeface="Cambria Math"/>
                        <a:cs typeface="+mn-cs"/>
                      </a:rPr>
                      <m:t>𝒄𝒐𝒔</m:t>
                    </m:r>
                    <m:r>
                      <a:rPr lang="en-US" sz="2000" b="1" i="1">
                        <a:solidFill>
                          <a:prstClr val="black"/>
                        </a:solidFill>
                        <a:latin typeface="Cambria Math"/>
                        <a:cs typeface="+mn-cs"/>
                      </a:rPr>
                      <m:t>𝟏𝟏𝟑</m:t>
                    </m:r>
                    <m:r>
                      <a:rPr lang="en-US" sz="20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°</m:t>
                    </m:r>
                  </m:oMath>
                </a14:m>
                <a:r>
                  <a:rPr lang="en-US" sz="2000" b="1">
                    <a:solidFill>
                      <a:prstClr val="black"/>
                    </a:solidFill>
                    <a:latin typeface="Tw Cen MT"/>
                    <a:cs typeface="+mn-cs"/>
                  </a:rPr>
                  <a:t> </a:t>
                </a:r>
                <a:r>
                  <a:rPr lang="ru-RU" sz="2000" b="1">
                    <a:solidFill>
                      <a:prstClr val="black"/>
                    </a:solidFill>
                    <a:latin typeface="Calibri" panose="020F0502020204030204" pitchFamily="34" charset="0"/>
                    <a:cs typeface="+mn-cs"/>
                  </a:rPr>
                  <a:t>к тригонометрической функции угла первой четверти:</a:t>
                </a: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cs typeface="+mn-cs"/>
                        </a:rPr>
                        <m:t>𝒄𝒐𝒔</m:t>
                      </m:r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cs typeface="+mn-cs"/>
                        </a:rPr>
                        <m:t>𝟏𝟏𝟑</m:t>
                      </m:r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°=</m:t>
                      </m:r>
                      <m:func>
                        <m:funcPr>
                          <m:ctrlP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</m:ctrlPr>
                        </m:funcPr>
                        <m:fName>
                          <m:r>
                            <a:rPr lang="en-US" sz="2000" b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𝐜𝐨𝐬</m:t>
                          </m:r>
                        </m:fName>
                        <m:e>
                          <m:d>
                            <m:dPr>
                              <m:ctrlPr>
                                <a:rPr lang="en-US" sz="2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lang="en-US" sz="20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+mn-cs"/>
                                </a:rPr>
                                <m:t>𝟗𝟎</m:t>
                              </m:r>
                              <m:r>
                                <a:rPr lang="en-US" sz="20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+mn-cs"/>
                                </a:rPr>
                                <m:t>°+</m:t>
                              </m:r>
                              <m:r>
                                <a:rPr lang="en-US" sz="20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+mn-cs"/>
                                </a:rPr>
                                <m:t>𝟐𝟑</m:t>
                              </m:r>
                              <m:r>
                                <a:rPr lang="en-US" sz="20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+mn-cs"/>
                                </a:rPr>
                                <m:t>°</m:t>
                              </m:r>
                            </m:e>
                          </m:d>
                        </m:e>
                      </m:func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=−</m:t>
                      </m:r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𝒔𝒊𝒏</m:t>
                      </m:r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𝟐𝟑</m:t>
                      </m:r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°</m:t>
                      </m:r>
                    </m:oMath>
                  </m:oMathPara>
                </a14:m>
                <a:endParaRPr lang="en-US" sz="2000" b="1">
                  <a:solidFill>
                    <a:prstClr val="black"/>
                  </a:solidFill>
                  <a:latin typeface="Tw Cen MT"/>
                  <a:ea typeface="Cambria Math"/>
                  <a:cs typeface="+mn-cs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2000" b="1">
                  <a:solidFill>
                    <a:prstClr val="black"/>
                  </a:solidFill>
                  <a:latin typeface="Tw Cen MT"/>
                  <a:ea typeface="Cambria Math"/>
                  <a:cs typeface="+mn-cs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ru-RU" sz="2000" b="1">
                    <a:solidFill>
                      <a:prstClr val="black"/>
                    </a:solidFill>
                    <a:latin typeface="Calibri" panose="020F0502020204030204" pitchFamily="34" charset="0"/>
                    <a:cs typeface="+mn-cs"/>
                  </a:rPr>
                  <a:t>2.</a:t>
                </a:r>
                <a:r>
                  <a:rPr lang="en-US" sz="2000" b="1">
                    <a:solidFill>
                      <a:prstClr val="black"/>
                    </a:solidFill>
                    <a:latin typeface="Tw Cen MT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prstClr val="black"/>
                        </a:solidFill>
                        <a:latin typeface="Cambria Math"/>
                        <a:cs typeface="+mn-cs"/>
                      </a:rPr>
                      <m:t>𝒄𝒐</m:t>
                    </m:r>
                    <m:sSup>
                      <m:sSupPr>
                        <m:ctrlPr>
                          <a:rPr lang="en-US" sz="2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  <a:cs typeface="+mn-cs"/>
                          </a:rPr>
                          <m:t>𝒔</m:t>
                        </m:r>
                      </m:e>
                      <m:sup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  <a:cs typeface="+mn-cs"/>
                          </a:rPr>
                          <m:t>𝟐</m:t>
                        </m:r>
                      </m:sup>
                    </m:sSup>
                    <m:r>
                      <a:rPr lang="en-US" sz="2000" b="1" i="1">
                        <a:solidFill>
                          <a:prstClr val="black"/>
                        </a:solidFill>
                        <a:latin typeface="Cambria Math"/>
                        <a:cs typeface="+mn-cs"/>
                      </a:rPr>
                      <m:t>𝟏𝟏𝟑</m:t>
                    </m:r>
                    <m:r>
                      <a:rPr lang="en-US" sz="20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°=(</m:t>
                    </m:r>
                    <m:r>
                      <a:rPr lang="en-US" sz="20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𝒄𝒐𝒔</m:t>
                    </m:r>
                    <m:r>
                      <a:rPr lang="en-US" sz="20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𝟏𝟏𝟑</m:t>
                    </m:r>
                    <m:r>
                      <a:rPr lang="en-US" sz="20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°</m:t>
                    </m:r>
                    <m:sSup>
                      <m:sSupPr>
                        <m:ctrlPr>
                          <a:rPr lang="en-US" sz="2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+mn-cs"/>
                          </a:rPr>
                        </m:ctrlPr>
                      </m:sSupPr>
                      <m:e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)</m:t>
                        </m:r>
                      </m:e>
                      <m:sup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𝟐</m:t>
                        </m:r>
                      </m:sup>
                    </m:sSup>
                    <m:r>
                      <a:rPr lang="en-US" sz="20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=</m:t>
                    </m:r>
                  </m:oMath>
                </a14:m>
                <a:endParaRPr lang="en-US" sz="2000" b="1" i="1">
                  <a:solidFill>
                    <a:prstClr val="black"/>
                  </a:solidFill>
                  <a:latin typeface="Cambria Math"/>
                  <a:ea typeface="Cambria Math"/>
                  <a:cs typeface="+mn-cs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=(−</m:t>
                      </m:r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𝒔𝒊𝒏</m:t>
                      </m:r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𝟐𝟑</m:t>
                      </m:r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°</m:t>
                      </m:r>
                      <m:sSup>
                        <m:sSupPr>
                          <m:ctrlP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)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=</m:t>
                      </m:r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𝒔𝒊</m:t>
                      </m:r>
                      <m:sSup>
                        <m:sSupPr>
                          <m:ctrlP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𝒏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𝟐𝟑</m:t>
                      </m:r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°</m:t>
                      </m:r>
                    </m:oMath>
                  </m:oMathPara>
                </a14:m>
                <a:endParaRPr lang="en-US" sz="2000" b="1">
                  <a:solidFill>
                    <a:prstClr val="black"/>
                  </a:solidFill>
                  <a:latin typeface="Tw Cen MT"/>
                  <a:ea typeface="Cambria Math"/>
                  <a:cs typeface="+mn-cs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2000" b="1">
                  <a:solidFill>
                    <a:prstClr val="black"/>
                  </a:solidFill>
                  <a:latin typeface="Tw Cen MT"/>
                  <a:ea typeface="Cambria Math"/>
                  <a:cs typeface="+mn-cs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ru-RU" sz="2000" b="1">
                    <a:solidFill>
                      <a:prstClr val="black"/>
                    </a:solidFill>
                    <a:latin typeface="Calibri" panose="020F0502020204030204" pitchFamily="34" charset="0"/>
                    <a:ea typeface="Cambria Math"/>
                    <a:cs typeface="+mn-cs"/>
                  </a:rPr>
                  <a:t>3.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lang="ru-RU" sz="2000" b="1" i="1">
                            <a:solidFill>
                              <a:prstClr val="black"/>
                            </a:solidFill>
                            <a:latin typeface="Cambria Math"/>
                            <a:cs typeface="+mn-cs"/>
                          </a:rPr>
                          <m:t>𝟔</m:t>
                        </m:r>
                      </m:num>
                      <m:den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  <a:cs typeface="+mn-cs"/>
                          </a:rPr>
                          <m:t>𝒄𝒐</m:t>
                        </m:r>
                        <m:sSup>
                          <m:sSupPr>
                            <m:ctrlP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sSupPr>
                          <m:e>
                            <m: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/>
                                <a:cs typeface="+mn-cs"/>
                              </a:rPr>
                              <m:t>𝒔</m:t>
                            </m:r>
                          </m:e>
                          <m:sup>
                            <m: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/>
                                <a:cs typeface="+mn-cs"/>
                              </a:rPr>
                              <m:t>𝟐</m:t>
                            </m:r>
                          </m:sup>
                        </m:sSup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  <a:cs typeface="+mn-cs"/>
                          </a:rPr>
                          <m:t>𝟐𝟑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°+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𝒄𝒐</m:t>
                        </m:r>
                        <m:sSup>
                          <m:sSupPr>
                            <m:ctrlP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/>
                                <a:cs typeface="+mn-cs"/>
                              </a:rPr>
                            </m:ctrlPr>
                          </m:sSupPr>
                          <m:e>
                            <m: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+mn-cs"/>
                              </a:rPr>
                              <m:t>𝒔</m:t>
                            </m:r>
                          </m:e>
                          <m:sup>
                            <m: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+mn-cs"/>
                              </a:rPr>
                              <m:t>𝟐</m:t>
                            </m:r>
                          </m:sup>
                        </m:sSup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𝟏𝟏𝟑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°</m:t>
                        </m:r>
                      </m:den>
                    </m:f>
                    <m:r>
                      <a:rPr lang="ru-RU" sz="20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=</m:t>
                    </m:r>
                    <m:f>
                      <m:fPr>
                        <m:ctrlPr>
                          <a:rPr lang="en-US" sz="2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lang="ru-RU" sz="2000" b="1" i="1">
                            <a:solidFill>
                              <a:prstClr val="black"/>
                            </a:solidFill>
                            <a:latin typeface="Cambria Math"/>
                            <a:cs typeface="+mn-cs"/>
                          </a:rPr>
                          <m:t>𝟔</m:t>
                        </m:r>
                      </m:num>
                      <m:den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  <a:cs typeface="+mn-cs"/>
                          </a:rPr>
                          <m:t>𝒄𝒐</m:t>
                        </m:r>
                        <m:sSup>
                          <m:sSupPr>
                            <m:ctrlP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sSupPr>
                          <m:e>
                            <m: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/>
                                <a:cs typeface="+mn-cs"/>
                              </a:rPr>
                              <m:t>𝒔</m:t>
                            </m:r>
                          </m:e>
                          <m:sup>
                            <m: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/>
                                <a:cs typeface="+mn-cs"/>
                              </a:rPr>
                              <m:t>𝟐</m:t>
                            </m:r>
                          </m:sup>
                        </m:sSup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  <a:cs typeface="+mn-cs"/>
                          </a:rPr>
                          <m:t>𝟐𝟑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°+</m:t>
                        </m:r>
                        <m:sSup>
                          <m:sSupPr>
                            <m:ctrlP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/>
                                <a:cs typeface="+mn-cs"/>
                              </a:rPr>
                            </m:ctrlPr>
                          </m:sSupPr>
                          <m:e>
                            <m: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+mn-cs"/>
                              </a:rPr>
                              <m:t>𝒔𝒊𝒏</m:t>
                            </m:r>
                          </m:e>
                          <m:sup>
                            <m: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+mn-cs"/>
                              </a:rPr>
                              <m:t>𝟐</m:t>
                            </m:r>
                          </m:sup>
                        </m:sSup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𝟐𝟑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°</m:t>
                        </m:r>
                      </m:den>
                    </m:f>
                    <m:r>
                      <a:rPr lang="en-US" sz="20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=</m:t>
                    </m:r>
                  </m:oMath>
                </a14:m>
                <a:endParaRPr lang="en-US" sz="2000" b="1" i="1">
                  <a:solidFill>
                    <a:prstClr val="black"/>
                  </a:solidFill>
                  <a:latin typeface="Cambria Math"/>
                  <a:ea typeface="Cambria Math"/>
                  <a:cs typeface="+mn-cs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2000" b="1" i="1">
                  <a:solidFill>
                    <a:prstClr val="black"/>
                  </a:solidFill>
                  <a:latin typeface="Cambria Math"/>
                  <a:ea typeface="Cambria Math"/>
                  <a:cs typeface="+mn-cs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=</m:t>
                      </m:r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𝟔</m:t>
                      </m:r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cs typeface="+mn-cs"/>
                        </a:rPr>
                        <m:t>.</m:t>
                      </m:r>
                    </m:oMath>
                  </m:oMathPara>
                </a14:m>
                <a:endParaRPr lang="en-US" sz="2000" b="1">
                  <a:solidFill>
                    <a:prstClr val="black"/>
                  </a:solidFill>
                  <a:latin typeface="Tw Cen MT"/>
                  <a:ea typeface="Cambria Math"/>
                  <a:cs typeface="+mn-cs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lang="ru-RU" sz="2000" b="1">
                  <a:solidFill>
                    <a:prstClr val="black"/>
                  </a:solidFill>
                  <a:latin typeface="Calibri" panose="020F0502020204030204" pitchFamily="34" charset="0"/>
                  <a:cs typeface="+mn-cs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772816"/>
                <a:ext cx="4392488" cy="4237186"/>
              </a:xfrm>
              <a:prstGeom prst="rect">
                <a:avLst/>
              </a:prstGeom>
              <a:blipFill>
                <a:blip r:embed="rId3"/>
                <a:stretch>
                  <a:fillRect l="-1526" t="-10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052" y="1647355"/>
            <a:ext cx="4564948" cy="414814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684974" y="5220490"/>
            <a:ext cx="16071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3200" b="1">
                <a:solidFill>
                  <a:srgbClr val="FF0000"/>
                </a:solidFill>
                <a:latin typeface="Calibri" panose="020F0502020204030204" pitchFamily="34" charset="0"/>
                <a:cs typeface="+mn-cs"/>
              </a:rPr>
              <a:t>Ответ: 6</a:t>
            </a:r>
          </a:p>
        </p:txBody>
      </p:sp>
    </p:spTree>
    <p:extLst>
      <p:ext uri="{BB962C8B-B14F-4D97-AF65-F5344CB8AC3E}">
        <p14:creationId xmlns:p14="http://schemas.microsoft.com/office/powerpoint/2010/main" val="804244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0" y="332656"/>
                <a:ext cx="9144000" cy="915566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ru-RU" sz="2400" b="1" dirty="0">
                    <a:solidFill>
                      <a:srgbClr val="002060"/>
                    </a:solidFill>
                    <a:latin typeface="Calibri" panose="020F0502020204030204" pitchFamily="34" charset="0"/>
                  </a:rPr>
                  <a:t> </a:t>
                </a:r>
                <a:r>
                  <a:rPr lang="ru-RU" sz="2400" b="1" dirty="0">
                    <a:solidFill>
                      <a:srgbClr val="FF0000"/>
                    </a:solidFill>
                    <a:latin typeface="Calibri" panose="020F0502020204030204" pitchFamily="34" charset="0"/>
                  </a:rPr>
                  <a:t>9. </a:t>
                </a:r>
                <a:r>
                  <a:rPr lang="ru-RU" sz="2400" b="1" dirty="0">
                    <a:solidFill>
                      <a:srgbClr val="002060"/>
                    </a:solidFill>
                    <a:latin typeface="Calibri" panose="020F0502020204030204" pitchFamily="34" charset="0"/>
                  </a:rPr>
                  <a:t>Найдите значение выражения</a:t>
                </a:r>
                <a:r>
                  <a:rPr lang="en-US" sz="2400" b="1" dirty="0">
                    <a:solidFill>
                      <a:srgbClr val="002060"/>
                    </a:solidFill>
                    <a:latin typeface="Tw Cen MT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𝒄𝒐𝒔</m:t>
                        </m:r>
                        <m:d>
                          <m:dPr>
                            <m:ctrlP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𝟑</m:t>
                            </m:r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𝝅</m:t>
                            </m:r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𝜷</m:t>
                            </m:r>
                          </m:e>
                        </m:d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𝒔𝒊𝒏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(−</m:t>
                        </m:r>
                        <m:f>
                          <m:fPr>
                            <m:ctrlP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𝟑</m:t>
                            </m:r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den>
                        </m:f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𝜷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𝒄𝒐𝒔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𝜷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den>
                    </m:f>
                    <m:r>
                      <a:rPr lang="en-US" sz="2400" b="1">
                        <a:solidFill>
                          <a:srgbClr val="002060"/>
                        </a:solidFill>
                        <a:latin typeface="Cambria Math"/>
                      </a:rPr>
                      <m:t>.</m:t>
                    </m:r>
                  </m:oMath>
                </a14:m>
                <a:endParaRPr lang="ru-RU" sz="2400" b="1" dirty="0">
                  <a:solidFill>
                    <a:srgbClr val="002060"/>
                  </a:solidFill>
                  <a:latin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32656"/>
                <a:ext cx="9144000" cy="9155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79512" y="1844825"/>
                <a:ext cx="4608512" cy="3880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fontAlgn="auto">
                  <a:spcBef>
                    <a:spcPts val="0"/>
                  </a:spcBef>
                  <a:spcAft>
                    <a:spcPts val="0"/>
                  </a:spcAft>
                  <a:buFontTx/>
                  <a:buAutoNum type="arabicPeriod"/>
                </a:pPr>
                <a:r>
                  <a:rPr lang="ru-RU" sz="2000" b="1">
                    <a:solidFill>
                      <a:prstClr val="black"/>
                    </a:solidFill>
                    <a:latin typeface="Calibri" panose="020F0502020204030204" pitchFamily="34" charset="0"/>
                    <a:cs typeface="+mn-cs"/>
                  </a:rPr>
                  <a:t>Приведем тригонометрические функций всех углов к углам первой четверти: </a:t>
                </a: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uncPr>
                        <m:fName>
                          <m:r>
                            <a:rPr lang="en-US" sz="2000" b="1">
                              <a:solidFill>
                                <a:prstClr val="black"/>
                              </a:solidFill>
                              <a:latin typeface="Cambria Math"/>
                              <a:cs typeface="+mn-cs"/>
                            </a:rPr>
                            <m:t>𝐜𝐨𝐬</m:t>
                          </m:r>
                        </m:fName>
                        <m:e>
                          <m:d>
                            <m:dPr>
                              <m:ctrlPr>
                                <a:rPr lang="en-US" sz="2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lang="en-US" sz="20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+mn-cs"/>
                                </a:rPr>
                                <m:t>𝟑</m:t>
                              </m:r>
                              <m:r>
                                <a:rPr lang="en-US" sz="20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+mn-cs"/>
                                </a:rPr>
                                <m:t>𝝅</m:t>
                              </m:r>
                              <m:r>
                                <a:rPr lang="en-US" sz="20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+mn-cs"/>
                                </a:rPr>
                                <m:t>−</m:t>
                              </m:r>
                              <m:r>
                                <a:rPr lang="en-US" sz="20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+mn-cs"/>
                                </a:rPr>
                                <m:t>𝜷</m:t>
                              </m:r>
                            </m:e>
                          </m:d>
                        </m:e>
                      </m:func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=−</m:t>
                      </m:r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𝒄𝒐𝒔</m:t>
                      </m:r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𝜷</m:t>
                      </m:r>
                    </m:oMath>
                  </m:oMathPara>
                </a14:m>
                <a:endParaRPr lang="en-US" sz="2000" b="1">
                  <a:solidFill>
                    <a:prstClr val="black"/>
                  </a:solidFill>
                  <a:latin typeface="Tw Cen MT"/>
                  <a:ea typeface="Cambria Math"/>
                  <a:cs typeface="+mn-cs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uncPr>
                        <m:fName>
                          <m:r>
                            <a:rPr lang="en-US" sz="2000" b="1">
                              <a:solidFill>
                                <a:prstClr val="black"/>
                              </a:solidFill>
                              <a:latin typeface="Cambria Math"/>
                              <a:cs typeface="+mn-cs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sz="2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lang="en-US" sz="20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+mn-cs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2000" b="1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1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+mn-cs"/>
                                    </a:rPr>
                                    <m:t>𝟑</m:t>
                                  </m:r>
                                  <m:r>
                                    <a:rPr lang="en-US" sz="2000" b="1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+mn-cs"/>
                                    </a:rPr>
                                    <m:t>𝝅</m:t>
                                  </m:r>
                                </m:num>
                                <m:den>
                                  <m:r>
                                    <a:rPr lang="en-US" sz="2000" b="1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+mn-cs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n-US" sz="20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+mn-cs"/>
                                </a:rPr>
                                <m:t>+</m:t>
                              </m:r>
                              <m:r>
                                <a:rPr lang="en-US" sz="20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+mn-cs"/>
                                </a:rPr>
                                <m:t>𝜷</m:t>
                              </m:r>
                            </m:e>
                          </m:d>
                        </m:e>
                      </m:func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=</m:t>
                      </m:r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𝒄𝒐𝒔</m:t>
                      </m:r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𝜷</m:t>
                      </m:r>
                    </m:oMath>
                  </m:oMathPara>
                </a14:m>
                <a:endParaRPr lang="en-US" sz="2000" b="1">
                  <a:solidFill>
                    <a:prstClr val="black"/>
                  </a:solidFill>
                  <a:latin typeface="Tw Cen MT"/>
                  <a:ea typeface="Cambria Math"/>
                  <a:cs typeface="+mn-cs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uncPr>
                        <m:fName>
                          <m:r>
                            <a:rPr lang="en-US" sz="2000" b="1">
                              <a:solidFill>
                                <a:prstClr val="black"/>
                              </a:solidFill>
                              <a:latin typeface="Cambria Math"/>
                              <a:cs typeface="+mn-cs"/>
                            </a:rPr>
                            <m:t>𝐜𝐨𝐬</m:t>
                          </m:r>
                        </m:fName>
                        <m:e>
                          <m:d>
                            <m:dPr>
                              <m:ctrlPr>
                                <a:rPr lang="en-US" sz="2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lang="en-US" sz="20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+mn-cs"/>
                                </a:rPr>
                                <m:t>𝜷</m:t>
                              </m:r>
                              <m:r>
                                <a:rPr lang="en-US" sz="20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+mn-cs"/>
                                </a:rPr>
                                <m:t>−</m:t>
                              </m:r>
                              <m:r>
                                <a:rPr lang="en-US" sz="20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+mn-cs"/>
                                </a:rPr>
                                <m:t>𝝅</m:t>
                              </m:r>
                            </m:e>
                          </m:d>
                        </m:e>
                      </m:func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=−</m:t>
                      </m:r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𝒄𝒐𝒔</m:t>
                      </m:r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𝜷</m:t>
                      </m:r>
                    </m:oMath>
                  </m:oMathPara>
                </a14:m>
                <a:endParaRPr lang="en-US" sz="2000" b="1">
                  <a:solidFill>
                    <a:prstClr val="black"/>
                  </a:solidFill>
                  <a:latin typeface="Tw Cen MT"/>
                  <a:ea typeface="Cambria Math"/>
                  <a:cs typeface="+mn-cs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000" b="1">
                    <a:solidFill>
                      <a:prstClr val="black"/>
                    </a:solidFill>
                    <a:latin typeface="Tw Cen MT"/>
                    <a:cs typeface="+mn-cs"/>
                  </a:rPr>
                  <a:t>2.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  <a:cs typeface="+mn-cs"/>
                          </a:rPr>
                          <m:t>𝒄𝒐𝒔</m:t>
                        </m:r>
                        <m:d>
                          <m:dPr>
                            <m:ctrlP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dPr>
                          <m:e>
                            <m: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/>
                                <a:cs typeface="+mn-cs"/>
                              </a:rPr>
                              <m:t>𝟑</m:t>
                            </m:r>
                            <m: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+mn-cs"/>
                              </a:rPr>
                              <m:t>𝝅</m:t>
                            </m:r>
                            <m: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+mn-cs"/>
                              </a:rPr>
                              <m:t>−</m:t>
                            </m:r>
                            <m: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+mn-cs"/>
                              </a:rPr>
                              <m:t>𝜷</m:t>
                            </m:r>
                          </m:e>
                        </m:d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−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𝒔𝒊𝒏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(−</m:t>
                        </m:r>
                        <m:f>
                          <m:fPr>
                            <m:ctrlP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+mn-cs"/>
                              </a:rPr>
                              <m:t>𝟑</m:t>
                            </m:r>
                            <m: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+mn-cs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+mn-cs"/>
                              </a:rPr>
                              <m:t>𝟐</m:t>
                            </m:r>
                          </m:den>
                        </m:f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+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𝜷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)</m:t>
                        </m:r>
                      </m:num>
                      <m:den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  <a:cs typeface="+mn-cs"/>
                          </a:rPr>
                          <m:t>𝟓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  <a:cs typeface="+mn-cs"/>
                          </a:rPr>
                          <m:t>𝒄𝒐𝒔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  <a:cs typeface="+mn-cs"/>
                          </a:rPr>
                          <m:t>(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𝜷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−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𝝅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)</m:t>
                        </m:r>
                      </m:den>
                    </m:f>
                    <m:r>
                      <a:rPr lang="en-US" sz="20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=</m:t>
                    </m:r>
                    <m:f>
                      <m:fPr>
                        <m:ctrlPr>
                          <a:rPr lang="en-US" sz="2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+mn-cs"/>
                          </a:rPr>
                        </m:ctrlPr>
                      </m:fPr>
                      <m:num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−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𝒄𝒐𝒔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𝜷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−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𝒄𝒐𝒔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𝜷</m:t>
                        </m:r>
                      </m:num>
                      <m:den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−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𝟓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𝒄𝒐𝒔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𝜷</m:t>
                        </m:r>
                      </m:den>
                    </m:f>
                    <m:r>
                      <a:rPr lang="en-US" sz="20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=</m:t>
                    </m:r>
                  </m:oMath>
                </a14:m>
                <a:endParaRPr lang="en-US" sz="2000" b="1" i="1">
                  <a:solidFill>
                    <a:prstClr val="black"/>
                  </a:solidFill>
                  <a:latin typeface="Cambria Math"/>
                  <a:ea typeface="Cambria Math"/>
                  <a:cs typeface="+mn-cs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2000" b="1" i="1">
                  <a:solidFill>
                    <a:prstClr val="black"/>
                  </a:solidFill>
                  <a:latin typeface="Cambria Math"/>
                  <a:ea typeface="Cambria Math"/>
                  <a:cs typeface="+mn-cs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−</m:t>
                          </m:r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𝟐</m:t>
                          </m:r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𝒄𝒐𝒔</m:t>
                          </m:r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𝜷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−</m:t>
                          </m:r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𝟓</m:t>
                          </m:r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𝒄𝒐𝒔</m:t>
                          </m:r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𝜷</m:t>
                          </m:r>
                        </m:den>
                      </m:f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=</m:t>
                      </m:r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𝟎</m:t>
                      </m:r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,</m:t>
                      </m:r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𝟒</m:t>
                      </m:r>
                    </m:oMath>
                  </m:oMathPara>
                </a14:m>
                <a:endParaRPr lang="ru-RU" sz="2000" b="1">
                  <a:solidFill>
                    <a:prstClr val="black"/>
                  </a:solidFill>
                  <a:latin typeface="Calibri" panose="020F0502020204030204" pitchFamily="34" charset="0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844825"/>
                <a:ext cx="4608512" cy="3880999"/>
              </a:xfrm>
              <a:prstGeom prst="rect">
                <a:avLst/>
              </a:prstGeom>
              <a:blipFill>
                <a:blip r:embed="rId3"/>
                <a:stretch>
                  <a:fillRect l="-1455" t="-11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800" y="1796554"/>
            <a:ext cx="4486300" cy="418317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987824" y="6003464"/>
            <a:ext cx="19212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FF0000"/>
                </a:solidFill>
                <a:latin typeface="Calibri" panose="020F0502020204030204" pitchFamily="34" charset="0"/>
                <a:cs typeface="+mn-cs"/>
              </a:rPr>
              <a:t>Ответ: 0,4</a:t>
            </a:r>
          </a:p>
        </p:txBody>
      </p:sp>
    </p:spTree>
    <p:extLst>
      <p:ext uri="{BB962C8B-B14F-4D97-AF65-F5344CB8AC3E}">
        <p14:creationId xmlns:p14="http://schemas.microsoft.com/office/powerpoint/2010/main" val="4034900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0" y="252567"/>
                <a:ext cx="9144000" cy="77155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ru-RU" sz="2400" b="1" dirty="0">
                    <a:solidFill>
                      <a:srgbClr val="002060"/>
                    </a:solidFill>
                    <a:latin typeface="Calibri" panose="020F0502020204030204" pitchFamily="34" charset="0"/>
                  </a:rPr>
                  <a:t> </a:t>
                </a:r>
                <a:r>
                  <a:rPr lang="ru-RU" sz="2400" b="1" dirty="0">
                    <a:solidFill>
                      <a:srgbClr val="FF0000"/>
                    </a:solidFill>
                    <a:latin typeface="Calibri" panose="020F0502020204030204" pitchFamily="34" charset="0"/>
                  </a:rPr>
                  <a:t>10. </a:t>
                </a:r>
                <a:r>
                  <a:rPr lang="ru-RU" sz="2400" b="1" dirty="0">
                    <a:solidFill>
                      <a:srgbClr val="002060"/>
                    </a:solidFill>
                    <a:latin typeface="Calibri" panose="020F0502020204030204" pitchFamily="34" charset="0"/>
                  </a:rPr>
                  <a:t>Найдите</a:t>
                </a:r>
                <a:r>
                  <a:rPr lang="en-US" sz="2400" b="1" dirty="0">
                    <a:solidFill>
                      <a:srgbClr val="002060"/>
                    </a:solidFill>
                    <a:latin typeface="Tw Cen MT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𝟐𝟔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𝒄𝒐𝒔</m:t>
                    </m:r>
                    <m:d>
                      <m:d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𝟑</m:t>
                            </m:r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𝜶</m:t>
                        </m:r>
                      </m:e>
                    </m:d>
                    <m:r>
                      <a:rPr lang="en-US" sz="2400" b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, 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𝒄𝒐𝒔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𝟏𝟐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𝟏𝟑</m:t>
                        </m:r>
                      </m:den>
                    </m:f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ru-RU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и </m:t>
                    </m:r>
                    <m:r>
                      <a:rPr lang="ru-RU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ru-RU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∈(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ru-RU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  <m:r>
                          <a:rPr lang="ru-RU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</m:num>
                      <m:den>
                        <m:r>
                          <a:rPr lang="ru-RU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den>
                    </m:f>
                    <m:r>
                      <a:rPr lang="ru-RU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;</m:t>
                    </m:r>
                    <m:r>
                      <a:rPr lang="ru-RU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ru-RU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𝝅</m:t>
                    </m:r>
                    <m:r>
                      <a:rPr lang="ru-RU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 </m:t>
                    </m:r>
                  </m:oMath>
                </a14:m>
                <a:endParaRPr lang="ru-RU" sz="2400" b="1" dirty="0">
                  <a:solidFill>
                    <a:srgbClr val="002060"/>
                  </a:solidFill>
                  <a:latin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52567"/>
                <a:ext cx="9144000" cy="7715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53370" y="1581342"/>
                <a:ext cx="5835252" cy="45547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 fontAlgn="auto">
                  <a:spcBef>
                    <a:spcPts val="0"/>
                  </a:spcBef>
                  <a:spcAft>
                    <a:spcPts val="0"/>
                  </a:spcAft>
                  <a:buFontTx/>
                  <a:buAutoNum type="arabicPeriod"/>
                </a:pPr>
                <a:r>
                  <a:rPr lang="ru-RU" sz="2000" b="1">
                    <a:solidFill>
                      <a:prstClr val="black"/>
                    </a:solidFill>
                    <a:latin typeface="Calibri" panose="020F0502020204030204" pitchFamily="34" charset="0"/>
                    <a:cs typeface="+mn-cs"/>
                  </a:rPr>
                  <a:t>Воспользуемся формулой приведения:</a:t>
                </a: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cs typeface="+mn-cs"/>
                        </a:rPr>
                        <m:t>𝒄𝒐𝒔</m:t>
                      </m:r>
                      <m:d>
                        <m:dPr>
                          <m:ctrlP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+mn-cs"/>
                                </a:rPr>
                                <m:t>𝟑</m:t>
                              </m:r>
                              <m:r>
                                <a:rPr lang="en-US" sz="20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+mn-cs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20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+mn-cs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cs typeface="+mn-cs"/>
                            </a:rPr>
                            <m:t>+</m:t>
                          </m:r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𝜶</m:t>
                          </m:r>
                        </m:e>
                      </m:d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=</m:t>
                      </m:r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𝒔𝒊𝒏</m:t>
                      </m:r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𝜶</m:t>
                      </m:r>
                    </m:oMath>
                  </m:oMathPara>
                </a14:m>
                <a:endParaRPr lang="en-US" sz="2000" b="1">
                  <a:solidFill>
                    <a:prstClr val="black"/>
                  </a:solidFill>
                  <a:latin typeface="Tw Cen MT"/>
                  <a:ea typeface="Cambria Math"/>
                  <a:cs typeface="+mn-cs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000" b="1">
                    <a:solidFill>
                      <a:prstClr val="black"/>
                    </a:solidFill>
                    <a:latin typeface="Tw Cen MT"/>
                    <a:cs typeface="+mn-cs"/>
                  </a:rPr>
                  <a:t>2. </a:t>
                </a:r>
                <a:r>
                  <a:rPr lang="ru-RU" sz="2000" b="1">
                    <a:solidFill>
                      <a:prstClr val="black"/>
                    </a:solidFill>
                    <a:latin typeface="Calibri" panose="020F0502020204030204" pitchFamily="34" charset="0"/>
                    <a:cs typeface="+mn-cs"/>
                  </a:rPr>
                  <a:t>Найдем значение </a:t>
                </a:r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srgbClr val="000066"/>
                        </a:solidFill>
                        <a:latin typeface="Cambria Math"/>
                        <a:ea typeface="Cambria Math"/>
                        <a:cs typeface="+mn-cs"/>
                      </a:rPr>
                      <m:t>𝒔𝒊</m:t>
                    </m:r>
                    <m:sSup>
                      <m:sSupPr>
                        <m:ctrlPr>
                          <a:rPr lang="en-US" sz="2000" b="1" i="1">
                            <a:solidFill>
                              <a:srgbClr val="000066"/>
                            </a:solidFill>
                            <a:latin typeface="Cambria Math" panose="02040503050406030204" pitchFamily="18" charset="0"/>
                            <a:ea typeface="Cambria Math"/>
                            <a:cs typeface="+mn-cs"/>
                          </a:rPr>
                        </m:ctrlPr>
                      </m:sSupPr>
                      <m:e>
                        <m:r>
                          <a:rPr lang="en-US" sz="2000" b="1" i="1">
                            <a:solidFill>
                              <a:srgbClr val="000066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𝒏</m:t>
                        </m:r>
                      </m:e>
                      <m:sup>
                        <m:r>
                          <a:rPr lang="en-US" sz="2000" b="1" i="1">
                            <a:solidFill>
                              <a:srgbClr val="000066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𝟐</m:t>
                        </m:r>
                      </m:sup>
                    </m:sSup>
                    <m:r>
                      <a:rPr lang="en-US" sz="2000" b="1" i="1">
                        <a:solidFill>
                          <a:srgbClr val="000066"/>
                        </a:solidFill>
                        <a:latin typeface="Cambria Math"/>
                        <a:ea typeface="Cambria Math"/>
                        <a:cs typeface="+mn-cs"/>
                      </a:rPr>
                      <m:t>𝜶</m:t>
                    </m:r>
                  </m:oMath>
                </a14:m>
                <a:r>
                  <a:rPr lang="ru-RU" sz="2000" b="1">
                    <a:solidFill>
                      <a:prstClr val="black"/>
                    </a:solidFill>
                    <a:latin typeface="Calibri" panose="020F0502020204030204" pitchFamily="34" charset="0"/>
                    <a:ea typeface="Cambria Math"/>
                    <a:cs typeface="+mn-cs"/>
                  </a:rPr>
                  <a:t>:</a:t>
                </a: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𝒔𝒊</m:t>
                      </m:r>
                      <m:sSup>
                        <m:sSupPr>
                          <m:ctrlP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𝒏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𝜶</m:t>
                      </m:r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=</m:t>
                      </m:r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𝟏</m:t>
                      </m:r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−</m:t>
                      </m:r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𝒄𝒐</m:t>
                      </m:r>
                      <m:sSup>
                        <m:sSupPr>
                          <m:ctrlP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𝒔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𝜶</m:t>
                      </m:r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=</m:t>
                      </m:r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𝟏</m:t>
                      </m:r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−(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𝟏𝟐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𝟏𝟑</m:t>
                          </m:r>
                        </m:den>
                      </m:f>
                      <m:sSup>
                        <m:sSupPr>
                          <m:ctrlP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)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=</m:t>
                      </m:r>
                    </m:oMath>
                  </m:oMathPara>
                </a14:m>
                <a:endParaRPr lang="en-US" sz="2000" b="1">
                  <a:solidFill>
                    <a:prstClr val="black"/>
                  </a:solidFill>
                  <a:latin typeface="Tw Cen MT"/>
                  <a:ea typeface="Cambria Math"/>
                  <a:cs typeface="+mn-cs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=</m:t>
                      </m:r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𝟏</m:t>
                      </m:r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−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𝟏𝟒𝟒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𝟏𝟔𝟗</m:t>
                          </m:r>
                        </m:den>
                      </m:f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𝟏𝟔𝟗</m:t>
                          </m:r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−</m:t>
                          </m:r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𝟏𝟒𝟒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𝟏𝟔𝟗</m:t>
                          </m:r>
                        </m:den>
                      </m:f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𝟐𝟓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𝟏𝟔𝟗</m:t>
                          </m:r>
                        </m:den>
                      </m:f>
                    </m:oMath>
                  </m:oMathPara>
                </a14:m>
                <a:endParaRPr lang="en-US" sz="2000" b="1">
                  <a:solidFill>
                    <a:prstClr val="black"/>
                  </a:solidFill>
                  <a:latin typeface="Tw Cen MT"/>
                  <a:ea typeface="Cambria Math"/>
                  <a:cs typeface="+mn-cs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000" b="1">
                    <a:solidFill>
                      <a:prstClr val="black"/>
                    </a:solidFill>
                    <a:latin typeface="Tw Cen MT"/>
                    <a:ea typeface="Cambria Math"/>
                    <a:cs typeface="+mn-cs"/>
                  </a:rPr>
                  <a:t>3. </a:t>
                </a:r>
                <a:r>
                  <a:rPr lang="ru-RU" sz="2000" b="1">
                    <a:solidFill>
                      <a:prstClr val="black"/>
                    </a:solidFill>
                    <a:latin typeface="Calibri" panose="020F0502020204030204" pitchFamily="34" charset="0"/>
                    <a:ea typeface="Cambria Math"/>
                    <a:cs typeface="+mn-cs"/>
                  </a:rPr>
                  <a:t>Найдем значение </a:t>
                </a:r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srgbClr val="000066"/>
                        </a:solidFill>
                        <a:latin typeface="Cambria Math"/>
                        <a:ea typeface="Cambria Math"/>
                        <a:cs typeface="+mn-cs"/>
                      </a:rPr>
                      <m:t>𝒔𝒊𝒏</m:t>
                    </m:r>
                    <m:r>
                      <a:rPr lang="en-US" sz="2000" b="1" i="1">
                        <a:solidFill>
                          <a:srgbClr val="000066"/>
                        </a:solidFill>
                        <a:latin typeface="Cambria Math"/>
                        <a:ea typeface="Cambria Math"/>
                        <a:cs typeface="+mn-cs"/>
                      </a:rPr>
                      <m:t>𝜶</m:t>
                    </m:r>
                  </m:oMath>
                </a14:m>
                <a:r>
                  <a:rPr lang="ru-RU" sz="2000" b="1">
                    <a:solidFill>
                      <a:srgbClr val="000066"/>
                    </a:solidFill>
                    <a:latin typeface="Calibri" panose="020F0502020204030204" pitchFamily="34" charset="0"/>
                    <a:ea typeface="Cambria Math"/>
                    <a:cs typeface="+mn-cs"/>
                  </a:rPr>
                  <a:t>:</a:t>
                </a:r>
                <a:endParaRPr lang="en-US" sz="2000" b="1">
                  <a:solidFill>
                    <a:prstClr val="black"/>
                  </a:solidFill>
                  <a:latin typeface="Tw Cen MT"/>
                  <a:ea typeface="Cambria Math"/>
                  <a:cs typeface="+mn-cs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𝒔𝒊𝒏</m:t>
                      </m:r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𝜶</m:t>
                      </m:r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+mn-cs"/>
                                </a:rPr>
                                <m:t>𝟐𝟓</m:t>
                              </m:r>
                            </m:num>
                            <m:den>
                              <m:r>
                                <a:rPr lang="en-US" sz="20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+mn-cs"/>
                                </a:rPr>
                                <m:t>𝟏𝟔𝟗</m:t>
                              </m:r>
                            </m:den>
                          </m:f>
                        </m:e>
                      </m:rad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n-cs"/>
                        </a:rPr>
                        <m:t>=−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+mn-cs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𝟓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+mn-cs"/>
                            </a:rPr>
                            <m:t>𝟏𝟑</m:t>
                          </m:r>
                        </m:den>
                      </m:f>
                    </m:oMath>
                  </m:oMathPara>
                </a14:m>
                <a:endParaRPr lang="en-US" sz="2000" b="1">
                  <a:solidFill>
                    <a:prstClr val="black"/>
                  </a:solidFill>
                  <a:latin typeface="Tw Cen MT"/>
                  <a:ea typeface="Cambria Math"/>
                  <a:cs typeface="+mn-cs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000" b="1">
                    <a:solidFill>
                      <a:prstClr val="black"/>
                    </a:solidFill>
                    <a:latin typeface="Tw Cen MT"/>
                    <a:ea typeface="Cambria Math"/>
                    <a:cs typeface="+mn-cs"/>
                  </a:rPr>
                  <a:t>4. </a:t>
                </a:r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prstClr val="black"/>
                        </a:solidFill>
                        <a:latin typeface="Cambria Math"/>
                        <a:cs typeface="+mn-cs"/>
                      </a:rPr>
                      <m:t>𝟐𝟔</m:t>
                    </m:r>
                    <m:r>
                      <a:rPr lang="en-US" sz="2000" b="1" i="1">
                        <a:solidFill>
                          <a:prstClr val="black"/>
                        </a:solidFill>
                        <a:latin typeface="Cambria Math"/>
                        <a:cs typeface="+mn-cs"/>
                      </a:rPr>
                      <m:t>𝒄𝒐𝒔</m:t>
                    </m:r>
                    <m:d>
                      <m:dPr>
                        <m:ctrlPr>
                          <a:rPr lang="en-US" sz="2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/>
                                <a:cs typeface="+mn-cs"/>
                              </a:rPr>
                              <m:t>𝟑</m:t>
                            </m:r>
                            <m: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+mn-cs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/>
                                <a:cs typeface="+mn-cs"/>
                              </a:rPr>
                              <m:t>𝟐</m:t>
                            </m:r>
                          </m:den>
                        </m:f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  <a:cs typeface="+mn-cs"/>
                          </a:rPr>
                          <m:t>+</m:t>
                        </m:r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𝜶</m:t>
                        </m:r>
                      </m:e>
                    </m:d>
                    <m:r>
                      <a:rPr lang="en-US" sz="2000" b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=</m:t>
                    </m:r>
                    <m:r>
                      <a:rPr lang="en-US" sz="2000" b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𝟐𝟔</m:t>
                    </m:r>
                  </m:oMath>
                </a14:m>
                <a:r>
                  <a:rPr lang="en-US" sz="2000" b="1">
                    <a:solidFill>
                      <a:prstClr val="black"/>
                    </a:solidFill>
                    <a:latin typeface="Tw Cen MT"/>
                    <a:ea typeface="Cambria Math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𝒔𝒊𝒏</m:t>
                    </m:r>
                    <m:r>
                      <a:rPr lang="en-US" sz="20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𝜶</m:t>
                    </m:r>
                    <m:r>
                      <a:rPr lang="en-US" sz="20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=</m:t>
                    </m:r>
                    <m:r>
                      <a:rPr lang="en-US" sz="20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𝟐𝟔</m:t>
                    </m:r>
                    <m:r>
                      <a:rPr lang="en-US" sz="20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∙</m:t>
                    </m:r>
                    <m:d>
                      <m:dPr>
                        <m:ctrlPr>
                          <a:rPr lang="en-US" sz="2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+mn-cs"/>
                          </a:rPr>
                        </m:ctrlPr>
                      </m:dPr>
                      <m:e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+mn-cs"/>
                          </a:rPr>
                          <m:t>−</m:t>
                        </m:r>
                        <m:f>
                          <m:fPr>
                            <m:ctrlP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+mn-cs"/>
                              </a:rPr>
                              <m:t>𝟓</m:t>
                            </m:r>
                          </m:num>
                          <m:den>
                            <m:r>
                              <a:rPr lang="en-US" sz="20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+mn-cs"/>
                              </a:rPr>
                              <m:t>𝟏𝟑</m:t>
                            </m:r>
                          </m:den>
                        </m:f>
                      </m:e>
                    </m:d>
                    <m:r>
                      <a:rPr lang="en-US" sz="20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=−</m:t>
                    </m:r>
                    <m:r>
                      <a:rPr lang="en-US" sz="20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+mn-cs"/>
                      </a:rPr>
                      <m:t>𝟏𝟎</m:t>
                    </m:r>
                  </m:oMath>
                </a14:m>
                <a:endParaRPr lang="en-US" sz="2000" b="1">
                  <a:solidFill>
                    <a:prstClr val="black"/>
                  </a:solidFill>
                  <a:latin typeface="Tw Cen MT"/>
                  <a:ea typeface="Cambria Math"/>
                  <a:cs typeface="+mn-cs"/>
                </a:endParaRP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2000" b="1">
                  <a:solidFill>
                    <a:prstClr val="black"/>
                  </a:solidFill>
                  <a:latin typeface="Tw Cen MT"/>
                  <a:ea typeface="Cambria Math"/>
                  <a:cs typeface="+mn-cs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370" y="1581342"/>
                <a:ext cx="5835252" cy="4554708"/>
              </a:xfrm>
              <a:prstGeom prst="rect">
                <a:avLst/>
              </a:prstGeom>
              <a:blipFill>
                <a:blip r:embed="rId3"/>
                <a:stretch>
                  <a:fillRect l="-1149" t="-8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6228185" y="3429001"/>
            <a:ext cx="19405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3200" b="1">
                <a:solidFill>
                  <a:srgbClr val="FF0000"/>
                </a:solidFill>
                <a:latin typeface="Calibri" panose="020F0502020204030204" pitchFamily="34" charset="0"/>
                <a:cs typeface="+mn-cs"/>
              </a:rPr>
              <a:t>Ответ: -10</a:t>
            </a:r>
          </a:p>
        </p:txBody>
      </p:sp>
    </p:spTree>
    <p:extLst>
      <p:ext uri="{BB962C8B-B14F-4D97-AF65-F5344CB8AC3E}">
        <p14:creationId xmlns:p14="http://schemas.microsoft.com/office/powerpoint/2010/main" val="1761669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7265" y="692117"/>
            <a:ext cx="2985866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0"/>
            <a:ext cx="7498080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Интересный факт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643306" y="642918"/>
            <a:ext cx="5290382" cy="3286148"/>
          </a:xfrm>
        </p:spPr>
        <p:txBody>
          <a:bodyPr>
            <a:normAutofit fontScale="47500" lnSpcReduction="20000"/>
          </a:bodyPr>
          <a:lstStyle/>
          <a:p>
            <a:r>
              <a:rPr lang="ru-RU" sz="5000" b="1" dirty="0" smtClean="0">
                <a:latin typeface="Times New Roman" pitchFamily="18" charset="0"/>
                <a:cs typeface="Times New Roman" pitchFamily="18" charset="0"/>
              </a:rPr>
              <a:t>Основным тригонометрическим тождеством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 в русскоязычных  учебниках математики называют соотношение , выполняющееся для произвольного значения .</a:t>
            </a:r>
          </a:p>
          <a:p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Основное тригонометрическое тождество представляет собой запись теоремы Пифагора для треугольника в тригонометрическом круге.</a:t>
            </a:r>
          </a:p>
          <a:p>
            <a:endParaRPr lang="ru-RU" dirty="0"/>
          </a:p>
        </p:txBody>
      </p:sp>
      <p:pic>
        <p:nvPicPr>
          <p:cNvPr id="2052" name="Picture 4" descr="\sin^2 \alpha + \cos^2 \alpha =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95986" y="3341570"/>
            <a:ext cx="1992083" cy="253768"/>
          </a:xfrm>
          <a:prstGeom prst="rect">
            <a:avLst/>
          </a:prstGeom>
          <a:noFill/>
        </p:spPr>
      </p:pic>
      <p:sp>
        <p:nvSpPr>
          <p:cNvPr id="8" name="Содержимое 4"/>
          <p:cNvSpPr txBox="1">
            <a:spLocks/>
          </p:cNvSpPr>
          <p:nvPr/>
        </p:nvSpPr>
        <p:spPr>
          <a:xfrm>
            <a:off x="1285852" y="3786190"/>
            <a:ext cx="7643866" cy="2747986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 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Длины катетов этого треугольника по модулю равны соответствующим синусу и косинусу, а гипотенуза, будучи радиусом тригонометрического круга, равна единице.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 учебниках математики, написанных на языках, отличных от русского, соответствующее соотношение называют «тригонометрическим тождеством Пифагора» или просто теоремой Пифагора.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891A7"/>
              </a:buClr>
              <a:buSzPct val="80000"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2555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88640"/>
            <a:ext cx="89644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Основные тригонометрические тождества</a:t>
            </a:r>
            <a:endParaRPr lang="ru-RU" sz="32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547664" y="1196752"/>
                <a:ext cx="5544616" cy="738664"/>
              </a:xfrm>
              <a:prstGeom prst="rect">
                <a:avLst/>
              </a:prstGeom>
              <a:noFill/>
              <a:ln w="57150">
                <a:solidFill>
                  <a:srgbClr val="FF0000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sz="4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1196752"/>
                <a:ext cx="5544616" cy="7386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530896" y="2564904"/>
                <a:ext cx="5544616" cy="738664"/>
              </a:xfrm>
              <a:prstGeom prst="rect">
                <a:avLst/>
              </a:prstGeom>
              <a:noFill/>
              <a:ln w="57150">
                <a:solidFill>
                  <a:srgbClr val="FF0000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ru-RU" sz="4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sz="4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ru-RU" sz="48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sz="4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0896" y="2564904"/>
                <a:ext cx="5544616" cy="7386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544985" y="4005064"/>
                <a:ext cx="5544616" cy="738664"/>
              </a:xfrm>
              <a:prstGeom prst="rect">
                <a:avLst/>
              </a:prstGeom>
              <a:noFill/>
              <a:ln w="57150">
                <a:solidFill>
                  <a:srgbClr val="FF0000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ru-RU" sz="4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sz="4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ru-RU" sz="48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sz="4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4985" y="4005064"/>
                <a:ext cx="5544616" cy="73866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571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55576" y="5661248"/>
                <a:ext cx="7488832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 smtClean="0"/>
                  <a:t>Равенство верно при любых значениях  </a:t>
                </a:r>
                <a14:m>
                  <m:oMath xmlns:m="http://schemas.openxmlformats.org/officeDocument/2006/math">
                    <m:r>
                      <a:rPr lang="ru-RU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endParaRPr lang="ru-RU" sz="2800" dirty="0"/>
              </a:p>
              <a:p>
                <a:r>
                  <a:rPr lang="ru-RU" sz="2800" dirty="0" smtClean="0"/>
                  <a:t> </a:t>
                </a:r>
                <a:endParaRPr lang="ru-RU" sz="28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5661248"/>
                <a:ext cx="7488832" cy="954107"/>
              </a:xfrm>
              <a:prstGeom prst="rect">
                <a:avLst/>
              </a:prstGeom>
              <a:blipFill>
                <a:blip r:embed="rId5"/>
                <a:stretch>
                  <a:fillRect l="-1710" t="-70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193331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404664"/>
            <a:ext cx="4176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По определению</a:t>
            </a:r>
            <a:endParaRPr lang="ru-RU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133707" y="117341"/>
                <a:ext cx="2140266" cy="11594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𝑡𝑔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3707" y="117341"/>
                <a:ext cx="2140266" cy="11594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395536" y="1572328"/>
            <a:ext cx="2088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Так как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268020" y="1476067"/>
                <a:ext cx="6016166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𝑥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r>
                        <a:rPr lang="en-US" sz="4000" b="0" i="1" baseline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𝑅</m:t>
                      </m:r>
                      <m:func>
                        <m:funcPr>
                          <m:ctrlPr>
                            <a:rPr lang="en-US" sz="4000" b="0" i="1" baseline="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4000" b="0" i="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US" sz="4000" b="0" i="1" baseline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𝛼</m:t>
                          </m:r>
                          <m:r>
                            <a:rPr lang="en-US" sz="4000" b="0" i="1" baseline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 ,</m:t>
                          </m:r>
                          <m:func>
                            <m:funcPr>
                              <m:ctrlPr>
                                <a:rPr lang="en-US" sz="4000" i="1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   </m:t>
                              </m:r>
                              <m:r>
                                <a:rPr lang="en-US" sz="4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𝑦</m:t>
                              </m:r>
                              <m:r>
                                <a:rPr lang="en-US" sz="40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=</m:t>
                              </m:r>
                              <m:r>
                                <a:rPr lang="en-US" sz="4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𝑅</m:t>
                              </m:r>
                              <m:r>
                                <a:rPr lang="en-US" sz="40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sz="4000" b="0" i="0" baseline="0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sz="4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𝛼</m:t>
                              </m:r>
                              <m:r>
                                <a:rPr lang="en-US" sz="4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 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8020" y="1476067"/>
                <a:ext cx="6016166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395536" y="2753921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То</a:t>
            </a:r>
            <a:endParaRPr lang="ru-RU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969587" y="5408057"/>
                <a:ext cx="3220112" cy="1159676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𝑐𝑡𝑔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4400" b="0" i="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cos</m:t>
                          </m:r>
                          <m:r>
                            <a:rPr lang="en-US" sz="4400" b="0" i="1" baseline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𝛼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4400" b="0" i="0" baseline="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sin</m:t>
                          </m:r>
                          <m:r>
                            <a:rPr lang="en-US" sz="4400" b="0" i="1" baseline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9587" y="5408057"/>
                <a:ext cx="3220112" cy="11596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2267744" y="2375450"/>
            <a:ext cx="3528392" cy="159637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95536" y="4518403"/>
            <a:ext cx="3096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Аналогично</a:t>
            </a:r>
            <a:endParaRPr lang="ru-RU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063574" y="4099996"/>
                <a:ext cx="5422125" cy="10508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𝑐𝑡𝑔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R</m:t>
                        </m:r>
                        <m:r>
                          <m:rPr>
                            <m:sty m:val="p"/>
                          </m:rPr>
                          <a:rPr lang="en-US" sz="4400" b="0" i="0" baseline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cos</m:t>
                        </m:r>
                        <m:r>
                          <a:rPr lang="en-US" sz="4400" b="0" i="1" baseline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𝛼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400" b="0" i="0" baseline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R</m:t>
                        </m:r>
                        <m:r>
                          <m:rPr>
                            <m:sty m:val="p"/>
                          </m:rPr>
                          <a:rPr lang="en-US" sz="4400" b="0" i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sin</m:t>
                        </m:r>
                        <m:r>
                          <a:rPr lang="en-US" sz="4400" b="0" i="1" baseline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𝛼</m:t>
                        </m:r>
                      </m:den>
                    </m:f>
                  </m:oMath>
                </a14:m>
                <a:r>
                  <a:rPr lang="en-US" sz="440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400" b="0" i="0" baseline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sin</m:t>
                        </m:r>
                        <m:r>
                          <a:rPr lang="en-US" sz="4400" b="0" i="1" baseline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𝛼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400" b="0" i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cos</m:t>
                        </m:r>
                        <m:r>
                          <a:rPr lang="en-US" sz="4400" b="0" i="1" baseline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𝛼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3574" y="4099996"/>
                <a:ext cx="5422125" cy="1050800"/>
              </a:xfrm>
              <a:prstGeom prst="rect">
                <a:avLst/>
              </a:prstGeom>
              <a:blipFill>
                <a:blip r:embed="rId5"/>
                <a:stretch>
                  <a:fillRect t="-3488" b="-87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395536" y="5695508"/>
            <a:ext cx="1440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/>
              <a:t>Т.е</a:t>
            </a:r>
            <a:endParaRPr lang="ru-RU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538887" y="2514769"/>
                <a:ext cx="2960426" cy="1262974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𝑡𝑔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4400" b="0" i="0" baseline="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sin</m:t>
                          </m:r>
                          <m:r>
                            <a:rPr lang="en-US" sz="4400" b="0" i="1" baseline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𝛼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4400" b="0" i="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cos</m:t>
                          </m:r>
                          <m:r>
                            <a:rPr lang="en-US" sz="4400" b="0" i="1" baseline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8887" y="2514769"/>
                <a:ext cx="2960426" cy="126297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1943708" y="5189710"/>
            <a:ext cx="3528392" cy="159637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040190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66067" y="331562"/>
                <a:ext cx="5185842" cy="11256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𝑡𝑔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𝑐𝑡𝑔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3600" b="0" i="0" baseline="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sin</m:t>
                          </m:r>
                          <m:r>
                            <a:rPr lang="en-US" sz="3600" b="0" i="1" baseline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𝛼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3600" b="0" i="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cos</m:t>
                          </m:r>
                          <m:r>
                            <a:rPr lang="en-US" sz="3600" b="0" i="1" baseline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3600" b="0" i="1" baseline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3600" b="0" i="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cos</m:t>
                          </m:r>
                          <m:r>
                            <a:rPr lang="en-US" sz="3600" b="0" i="1" baseline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𝛼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3600" b="0" i="0" baseline="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sin</m:t>
                          </m:r>
                          <m:r>
                            <a:rPr lang="en-US" sz="3600" b="0" i="1" baseline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067" y="331562"/>
                <a:ext cx="5185842" cy="11256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867322" y="1955018"/>
                <a:ext cx="3904082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𝑡𝑔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𝑐𝑡𝑔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4400" b="0" i="0" baseline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=1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322" y="1955018"/>
                <a:ext cx="3904082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604600" y="1763674"/>
            <a:ext cx="4392488" cy="115212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403648" y="3193825"/>
                <a:ext cx="4722960" cy="13646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1+</m:t>
                      </m:r>
                      <m:sSup>
                        <m:sSupPr>
                          <m:ctrlPr>
                            <a:rPr lang="en-US" sz="4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𝑡𝑔</m:t>
                          </m:r>
                        </m:e>
                        <m:sup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4400" b="0" i="0" baseline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0" i="1" baseline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4400" b="0" i="1" baseline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sz="4400" b="0" i="1" baseline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400" b="0" i="1" baseline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4400" b="0" i="1" baseline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3193825"/>
                <a:ext cx="4722960" cy="136466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090537" y="5157192"/>
                <a:ext cx="4907882" cy="13646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1+</m:t>
                      </m:r>
                      <m:sSup>
                        <m:sSupPr>
                          <m:ctrlPr>
                            <a:rPr lang="en-US" sz="4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𝑐𝑡𝑔</m:t>
                          </m:r>
                        </m:e>
                        <m:sup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4400" b="0" i="0" baseline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0" i="1" baseline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4400" b="0" i="1" baseline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sz="4400" b="0" i="1" baseline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400" b="0" i="1" baseline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4400" b="0" i="1" baseline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0537" y="5157192"/>
                <a:ext cx="4907882" cy="136466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1331640" y="3149245"/>
            <a:ext cx="5263544" cy="158417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090537" y="5113038"/>
            <a:ext cx="5263544" cy="158417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126608" y="1788857"/>
                <a:ext cx="2802172" cy="369332"/>
              </a:xfrm>
              <a:prstGeom prst="rect">
                <a:avLst/>
              </a:prstGeom>
              <a:noFill/>
              <a:ln w="57150">
                <a:solidFill>
                  <a:srgbClr val="FF0000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6608" y="1788857"/>
                <a:ext cx="2802172" cy="369332"/>
              </a:xfrm>
              <a:prstGeom prst="rect">
                <a:avLst/>
              </a:prstGeom>
              <a:blipFill>
                <a:blip r:embed="rId6"/>
                <a:stretch>
                  <a:fillRect b="-1429"/>
                </a:stretch>
              </a:blipFill>
              <a:ln w="571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143077" y="2214640"/>
                <a:ext cx="311213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 smtClean="0"/>
                  <a:t>Делим обе части на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или на 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𝑠𝑖𝑛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3077" y="2214640"/>
                <a:ext cx="3112134" cy="646331"/>
              </a:xfrm>
              <a:prstGeom prst="rect">
                <a:avLst/>
              </a:prstGeom>
              <a:blipFill>
                <a:blip r:embed="rId7"/>
                <a:stretch>
                  <a:fillRect l="-1765" t="-47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 стрелкой 11"/>
          <p:cNvCxnSpPr/>
          <p:nvPr/>
        </p:nvCxnSpPr>
        <p:spPr>
          <a:xfrm flipH="1">
            <a:off x="6663712" y="2892894"/>
            <a:ext cx="360040" cy="96035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7092280" y="2860971"/>
            <a:ext cx="795454" cy="217779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9349137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16303" y="260648"/>
                <a:ext cx="9144000" cy="627534"/>
              </a:xfrm>
              <a:prstGeom prst="rect">
                <a:avLst/>
              </a:prstGeom>
              <a:solidFill>
                <a:srgbClr val="CCFF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400" b="1" dirty="0">
                    <a:solidFill>
                      <a:srgbClr val="FF0000"/>
                    </a:solidFill>
                  </a:rPr>
                  <a:t>1.</a:t>
                </a:r>
                <a:r>
                  <a:rPr lang="ru-RU" sz="2400" b="1" dirty="0">
                    <a:solidFill>
                      <a:srgbClr val="002060"/>
                    </a:solidFill>
                  </a:rPr>
                  <a:t> Найдите 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𝒕𝒈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ru-RU" sz="2400" b="1" dirty="0">
                    <a:solidFill>
                      <a:srgbClr val="002060"/>
                    </a:solidFill>
                  </a:rPr>
                  <a:t> , если  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=−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𝟐𝟔</m:t>
                            </m:r>
                          </m:e>
                        </m:rad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  </m:t>
                        </m:r>
                      </m:den>
                    </m:f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  </m:t>
                    </m:r>
                  </m:oMath>
                </a14:m>
                <a:r>
                  <a:rPr lang="ru-RU" sz="2400" b="1" dirty="0">
                    <a:solidFill>
                      <a:srgbClr val="002060"/>
                    </a:solidFill>
                  </a:rPr>
                  <a:t>и </a:t>
                </a:r>
                <a14:m>
                  <m:oMath xmlns:m="http://schemas.openxmlformats.org/officeDocument/2006/math">
                    <m:r>
                      <a:rPr lang="ru-RU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ru-RU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∈(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𝝅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;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den>
                    </m:f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303" y="260648"/>
                <a:ext cx="9144000" cy="627534"/>
              </a:xfrm>
              <a:prstGeom prst="rect">
                <a:avLst/>
              </a:prstGeom>
              <a:blipFill>
                <a:blip r:embed="rId2"/>
                <a:stretch>
                  <a:fillRect b="-77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980728"/>
            <a:ext cx="5328592" cy="5726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12027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a839c4af37e9fb775237f959e1658ef4eeea9cb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4">
  <a:themeElements>
    <a:clrScheme name="Сеть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Сеть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еть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ть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Широкоэкранная презентация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5000"/>
                <a:satMod val="150000"/>
              </a:schemeClr>
            </a:gs>
            <a:gs pos="35000">
              <a:schemeClr val="phClr">
                <a:shade val="60000"/>
                <a:satMod val="150000"/>
              </a:schemeClr>
            </a:gs>
            <a:gs pos="100000">
              <a:schemeClr val="phClr">
                <a:tint val="97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4</Template>
  <TotalTime>5160</TotalTime>
  <Words>694</Words>
  <Application>Microsoft Office PowerPoint</Application>
  <PresentationFormat>Экран (4:3)</PresentationFormat>
  <Paragraphs>318</Paragraphs>
  <Slides>45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45</vt:i4>
      </vt:variant>
    </vt:vector>
  </HeadingPairs>
  <TitlesOfParts>
    <vt:vector size="60" baseType="lpstr">
      <vt:lpstr>Arial</vt:lpstr>
      <vt:lpstr>Calibri</vt:lpstr>
      <vt:lpstr>Cambria Math</vt:lpstr>
      <vt:lpstr>Corbel</vt:lpstr>
      <vt:lpstr>Gill Sans MT</vt:lpstr>
      <vt:lpstr>Times New Roman</vt:lpstr>
      <vt:lpstr>Tw Cen MT</vt:lpstr>
      <vt:lpstr>Verdana</vt:lpstr>
      <vt:lpstr>Wingdings</vt:lpstr>
      <vt:lpstr>Wingdings 2</vt:lpstr>
      <vt:lpstr>4</vt:lpstr>
      <vt:lpstr>Солнцестояние</vt:lpstr>
      <vt:lpstr>1_Солнцестояние</vt:lpstr>
      <vt:lpstr>2_Солнцестояние</vt:lpstr>
      <vt:lpstr>Широкоэкранная презентация</vt:lpstr>
      <vt:lpstr>Презентация PowerPoint</vt:lpstr>
      <vt:lpstr>Основные тригонометрические формулы</vt:lpstr>
      <vt:lpstr>Соотношения между тригонометрическими функциями одного и того же угла</vt:lpstr>
      <vt:lpstr>Презентация PowerPoint</vt:lpstr>
      <vt:lpstr>Интересный факт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Формулы приведения для углов </vt:lpstr>
      <vt:lpstr>Формулы приведения для углов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Intel</dc:creator>
  <cp:lastModifiedBy>Странник И</cp:lastModifiedBy>
  <cp:revision>1344</cp:revision>
  <dcterms:created xsi:type="dcterms:W3CDTF">2011-08-20T13:16:30Z</dcterms:created>
  <dcterms:modified xsi:type="dcterms:W3CDTF">2019-12-03T15:03:46Z</dcterms:modified>
</cp:coreProperties>
</file>