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1" r:id="rId4"/>
    <p:sldId id="257" r:id="rId5"/>
    <p:sldId id="258" r:id="rId6"/>
    <p:sldId id="259" r:id="rId7"/>
    <p:sldId id="261" r:id="rId8"/>
    <p:sldId id="262" r:id="rId9"/>
    <p:sldId id="260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81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Линия электрокардиограммы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>
          <a:xfrm>
            <a:off x="3891516" y="-1"/>
            <a:ext cx="5250103" cy="685800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9669" y="1828800"/>
            <a:ext cx="3073631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9669" y="5181600"/>
            <a:ext cx="3073631" cy="6858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 cap="all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7486650" y="0"/>
            <a:ext cx="165735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543800" y="457201"/>
            <a:ext cx="1543051" cy="5943600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1"/>
            <a:ext cx="6800850" cy="5943599"/>
          </a:xfrm>
        </p:spPr>
        <p:txBody>
          <a:bodyPr vert="eaVert" rtlCol="0"/>
          <a:lstStyle/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5pPr algn="l" rtl="0">
              <a:defRPr/>
            </a:lvl5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раздела">
    <p:bg>
      <p:bgPr>
        <a:gradFill flip="none" rotWithShape="1">
          <a:gsLst>
            <a:gs pos="0">
              <a:schemeClr val="accent1"/>
            </a:gs>
            <a:gs pos="100000">
              <a:schemeClr val="accent1">
                <a:lumMod val="75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8834" y="228600"/>
            <a:ext cx="8743950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1828800"/>
            <a:ext cx="5829300" cy="3177380"/>
          </a:xfrm>
        </p:spPr>
        <p:txBody>
          <a:bodyPr rtlCol="0" anchor="b">
            <a:normAutofit/>
          </a:bodyPr>
          <a:lstStyle>
            <a:lvl1pPr algn="l" rtl="0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0100" y="5181600"/>
            <a:ext cx="5829300" cy="6858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000" cap="all" baseline="0">
                <a:solidFill>
                  <a:schemeClr val="bg1"/>
                </a:solidFill>
              </a:defRPr>
            </a:lvl1pPr>
            <a:lvl2pPr marL="457200" indent="0" algn="l" rtl="0">
              <a:buNone/>
              <a:defRPr sz="2000"/>
            </a:lvl2pPr>
            <a:lvl3pPr marL="914400" indent="0" algn="l" rtl="0">
              <a:buNone/>
              <a:defRPr sz="1800"/>
            </a:lvl3pPr>
            <a:lvl4pPr marL="1371600" indent="0" algn="l" rtl="0">
              <a:buNone/>
              <a:defRPr sz="1600"/>
            </a:lvl4pPr>
            <a:lvl5pPr marL="1828800" indent="0" algn="l" rtl="0">
              <a:buNone/>
              <a:defRPr sz="1600"/>
            </a:lvl5pPr>
            <a:lvl6pPr marL="2286000" indent="0" algn="l" rtl="0">
              <a:buNone/>
              <a:defRPr sz="1600"/>
            </a:lvl6pPr>
            <a:lvl7pPr marL="2743200" indent="0" algn="l" rtl="0">
              <a:buNone/>
              <a:defRPr sz="1600"/>
            </a:lvl7pPr>
            <a:lvl8pPr marL="3200400" indent="0" algn="l" rtl="0">
              <a:buNone/>
              <a:defRPr sz="1600"/>
            </a:lvl8pPr>
            <a:lvl9pPr marL="3657600" indent="0" algn="l" rtl="0">
              <a:buNone/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типа объекто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00100" y="1825625"/>
            <a:ext cx="3600450" cy="4575175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43450" y="1825625"/>
            <a:ext cx="3600450" cy="4575175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00100" y="1828799"/>
            <a:ext cx="3600450" cy="762000"/>
          </a:xfrm>
        </p:spPr>
        <p:txBody>
          <a:bodyPr rtlCol="0" anchor="ctr">
            <a:noAutofit/>
          </a:bodyPr>
          <a:lstStyle>
            <a:lvl1pPr marL="0" indent="0" algn="l" rtl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00100" y="2590800"/>
            <a:ext cx="3600450" cy="3810033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43450" y="1828799"/>
            <a:ext cx="3600450" cy="762000"/>
          </a:xfrm>
        </p:spPr>
        <p:txBody>
          <a:bodyPr rtlCol="0" anchor="ctr">
            <a:noAutofit/>
          </a:bodyPr>
          <a:lstStyle>
            <a:lvl1pPr marL="0" indent="0" algn="l" rtl="0">
              <a:buNone/>
              <a:defRPr sz="2400" b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43450" y="2590800"/>
            <a:ext cx="3600450" cy="3810033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56609" y="0"/>
            <a:ext cx="388501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41751" y="228600"/>
            <a:ext cx="3514725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525" y="3200400"/>
            <a:ext cx="2949178" cy="175260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57201"/>
            <a:ext cx="4457700" cy="59436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1600"/>
            </a:lvl6pPr>
            <a:lvl7pPr algn="l" rtl="0">
              <a:defRPr sz="1600"/>
            </a:lvl7pPr>
            <a:lvl8pPr algn="l" rtl="0">
              <a:defRPr sz="1600"/>
            </a:lvl8pPr>
            <a:lvl9pPr algn="l" rtl="0">
              <a:defRPr sz="1600"/>
            </a:lvl9pPr>
          </a:lstStyle>
          <a:p>
            <a:pPr lvl="0" rtl="0"/>
            <a:r>
              <a:rPr lang="ru-RU" smtClean="0"/>
              <a:t>Образец текста</a:t>
            </a:r>
          </a:p>
          <a:p>
            <a:pPr lvl="1" rtl="0"/>
            <a:r>
              <a:rPr lang="ru-RU" smtClean="0"/>
              <a:t>Второй уровень</a:t>
            </a:r>
          </a:p>
          <a:p>
            <a:pPr lvl="2" rtl="0"/>
            <a:r>
              <a:rPr lang="ru-RU" smtClean="0"/>
              <a:t>Третий уровень</a:t>
            </a:r>
          </a:p>
          <a:p>
            <a:pPr lvl="3" rtl="0"/>
            <a:r>
              <a:rPr lang="ru-RU" smtClean="0"/>
              <a:t>Четвертый уровень</a:t>
            </a:r>
          </a:p>
          <a:p>
            <a:pPr lvl="4" rtl="0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24525" y="5029200"/>
            <a:ext cx="2949178" cy="1371600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256609" y="0"/>
            <a:ext cx="388501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441751" y="228600"/>
            <a:ext cx="3514725" cy="6400800"/>
          </a:xfrm>
          <a:prstGeom prst="rect">
            <a:avLst/>
          </a:prstGeom>
          <a:noFill/>
          <a:ln w="15875">
            <a:gradFill flip="none" rotWithShape="1">
              <a:gsLst>
                <a:gs pos="0">
                  <a:schemeClr val="bg1">
                    <a:lumMod val="7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2700000" scaled="1"/>
              <a:tileRect/>
            </a:gra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6430" y="3200400"/>
            <a:ext cx="2949178" cy="175260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1"/>
            <a:ext cx="5256608" cy="6857999"/>
          </a:xfrm>
        </p:spPr>
        <p:txBody>
          <a:bodyPr tIns="457200" rtlCol="0">
            <a:normAutofit/>
          </a:bodyPr>
          <a:lstStyle>
            <a:lvl1pPr marL="0" indent="0" algn="ctr" rtl="0">
              <a:buNone/>
              <a:defRPr sz="24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26430" y="5029200"/>
            <a:ext cx="2949178" cy="1374648"/>
          </a:xfrm>
        </p:spPr>
        <p:txBody>
          <a:bodyPr rtlCol="0"/>
          <a:lstStyle>
            <a:lvl1pPr marL="0" indent="0" algn="l" rtl="0">
              <a:buNone/>
              <a:defRPr sz="1600">
                <a:solidFill>
                  <a:schemeClr val="bg1"/>
                </a:solidFill>
              </a:defRPr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9D9D9"/>
            </a:gs>
            <a:gs pos="100000">
              <a:schemeClr val="bg1"/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красная панель"/>
          <p:cNvSpPr/>
          <p:nvPr/>
        </p:nvSpPr>
        <p:spPr>
          <a:xfrm>
            <a:off x="1" y="1"/>
            <a:ext cx="9141618" cy="1524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0100" y="99221"/>
            <a:ext cx="75438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3000" y="1828799"/>
            <a:ext cx="6858000" cy="4572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Образец текста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800850" y="6481761"/>
            <a:ext cx="80010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800100" y="6481761"/>
            <a:ext cx="588645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715250" y="6481761"/>
            <a:ext cx="628650" cy="239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9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868680" indent="-182563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051560" indent="-18288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23444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1732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0020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83080" indent="-182880" algn="l" defTabSz="914400" rtl="0" eaLnBrk="1" latinLnBrk="0" hangingPunct="1">
        <a:lnSpc>
          <a:spcPct val="90000"/>
        </a:lnSpc>
        <a:spcBef>
          <a:spcPts val="400"/>
        </a:spcBef>
        <a:buSzPct val="100000"/>
        <a:buFont typeface="Arial" pitchFamily="34" charset="0"/>
        <a:buChar char="▪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357166"/>
            <a:ext cx="3429023" cy="6143668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Первая помощь при 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попадании </a:t>
            </a:r>
            <a:r>
              <a:rPr lang="ru-RU" b="1" dirty="0" smtClean="0"/>
              <a:t>инородных тел в дыхательные </a:t>
            </a:r>
            <a:r>
              <a:rPr lang="ru-RU" b="1" dirty="0" smtClean="0"/>
              <a:t>пути.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9221"/>
            <a:ext cx="8358246" cy="1325563"/>
          </a:xfrm>
        </p:spPr>
        <p:txBody>
          <a:bodyPr>
            <a:noAutofit/>
          </a:bodyPr>
          <a:lstStyle/>
          <a:p>
            <a:pPr algn="ctr"/>
            <a:r>
              <a:rPr lang="ru-RU" dirty="0" smtClean="0"/>
              <a:t>Если инородное тело не удалено, используй следующий прием: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8358246" cy="485778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стань </a:t>
            </a:r>
            <a:r>
              <a:rPr lang="ru-RU" sz="3600" dirty="0" smtClean="0"/>
              <a:t>позади пострадавшего</a:t>
            </a:r>
            <a:r>
              <a:rPr lang="ru-RU" sz="3600" dirty="0" smtClean="0"/>
              <a:t>,</a:t>
            </a:r>
          </a:p>
          <a:p>
            <a:r>
              <a:rPr lang="ru-RU" sz="3600" dirty="0" smtClean="0"/>
              <a:t> </a:t>
            </a:r>
            <a:r>
              <a:rPr lang="ru-RU" sz="3600" dirty="0" smtClean="0"/>
              <a:t>обхвати его руками и сцепи их в замок чуть выше его пупка и резко надави. </a:t>
            </a:r>
            <a:endParaRPr lang="ru-RU" sz="3600" dirty="0" smtClean="0"/>
          </a:p>
          <a:p>
            <a:r>
              <a:rPr lang="ru-RU" sz="3600" dirty="0" smtClean="0"/>
              <a:t>Повтори </a:t>
            </a:r>
            <a:r>
              <a:rPr lang="ru-RU" sz="3600" dirty="0" smtClean="0"/>
              <a:t>серию надавливаний 5 раз.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ием с взрослыми 2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90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21444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 беременных женщин или тучных пострадавших (нельзя или невозможно сделать толчки в живот).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174"/>
            <a:ext cx="8858280" cy="1928826"/>
          </a:xfrm>
        </p:spPr>
        <p:txBody>
          <a:bodyPr/>
          <a:lstStyle/>
          <a:p>
            <a:r>
              <a:rPr lang="ru-RU" dirty="0" smtClean="0"/>
              <a:t>Начни с ударов между лопатками, надавливания делай на нижнюю часть грудной клетки.</a:t>
            </a:r>
            <a:endParaRPr lang="ru-RU" dirty="0"/>
          </a:p>
        </p:txBody>
      </p:sp>
      <p:pic>
        <p:nvPicPr>
          <p:cNvPr id="4" name="Рисунок 3" descr="Прием с беременным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500306"/>
            <a:ext cx="5572164" cy="412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9221"/>
            <a:ext cx="7915304" cy="1400953"/>
          </a:xfrm>
        </p:spPr>
        <p:txBody>
          <a:bodyPr/>
          <a:lstStyle/>
          <a:p>
            <a:r>
              <a:rPr lang="ru-RU" dirty="0" smtClean="0"/>
              <a:t>Если пострадавший потерял сознание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785926"/>
            <a:ext cx="8572560" cy="485778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Вызови </a:t>
            </a:r>
            <a:r>
              <a:rPr lang="ru-RU" sz="3600" dirty="0" smtClean="0"/>
              <a:t>скорую медицинскую помощь и приступай к проведению сердечно-легочной </a:t>
            </a:r>
            <a:r>
              <a:rPr lang="ru-RU" sz="3600" dirty="0" smtClean="0"/>
              <a:t>реанимации.</a:t>
            </a:r>
          </a:p>
          <a:p>
            <a:r>
              <a:rPr lang="ru-RU" sz="3600" dirty="0" smtClean="0"/>
              <a:t> </a:t>
            </a:r>
            <a:r>
              <a:rPr lang="ru-RU" sz="3600" b="1" dirty="0" smtClean="0"/>
              <a:t>Проводится только на твердой поверхности.</a:t>
            </a:r>
            <a:endParaRPr lang="ru-RU" sz="3600" dirty="0" smtClean="0"/>
          </a:p>
          <a:p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9001156" cy="12858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Продолжай реанимацию до прибытия медицинского персонала или до восстановления самостоятельного дыхания.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Сердечно-легочная реанимаци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736"/>
            <a:ext cx="6929486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После восстановления </a:t>
            </a:r>
            <a:r>
              <a:rPr lang="ru-RU" dirty="0" smtClean="0"/>
              <a:t>дыхания: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85927"/>
            <a:ext cx="8572560" cy="4929222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Придай </a:t>
            </a:r>
            <a:r>
              <a:rPr lang="ru-RU" sz="3600" dirty="0" smtClean="0"/>
              <a:t>пострадавшему устойчивое боковое положение. </a:t>
            </a:r>
            <a:endParaRPr lang="ru-RU" sz="3600" dirty="0" smtClean="0"/>
          </a:p>
          <a:p>
            <a:r>
              <a:rPr lang="ru-RU" sz="3600" dirty="0" smtClean="0"/>
              <a:t>Обеспечь </a:t>
            </a:r>
            <a:r>
              <a:rPr lang="ru-RU" sz="3600" dirty="0" smtClean="0"/>
              <a:t>постоянный контроль за дыханием до прибытия скорой медицинской помощи!</a:t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Устойчивое положение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80"/>
            <a:ext cx="8286808" cy="5857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282" y="142852"/>
            <a:ext cx="8929718" cy="14287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Чтобы избежать попадания в дыхательные пути инородных тел </a:t>
            </a:r>
            <a:r>
              <a:rPr lang="ru-RU" dirty="0" smtClean="0"/>
              <a:t>достаточно </a:t>
            </a:r>
            <a:r>
              <a:rPr lang="ru-RU" dirty="0" smtClean="0"/>
              <a:t>соблюдать </a:t>
            </a:r>
            <a:r>
              <a:rPr lang="ru-RU" dirty="0" smtClean="0"/>
              <a:t>правила: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1714488"/>
            <a:ext cx="8572560" cy="5143512"/>
          </a:xfrm>
        </p:spPr>
        <p:txBody>
          <a:bodyPr>
            <a:normAutofit/>
          </a:bodyPr>
          <a:lstStyle/>
          <a:p>
            <a:pPr lvl="0"/>
            <a:r>
              <a:rPr lang="ru-RU" sz="2800" dirty="0" smtClean="0"/>
              <a:t>не</a:t>
            </a:r>
            <a:r>
              <a:rPr lang="ru-RU" sz="2800" dirty="0" smtClean="0"/>
              <a:t> спешить за едой и тщательно пережевывать пищу;</a:t>
            </a:r>
          </a:p>
          <a:p>
            <a:pPr lvl="0"/>
            <a:r>
              <a:rPr lang="ru-RU" sz="2800" dirty="0" smtClean="0"/>
              <a:t>во время приема пищи не отвлекаться на </a:t>
            </a:r>
            <a:r>
              <a:rPr lang="ru-RU" sz="2800" dirty="0" smtClean="0"/>
              <a:t>разговоры, </a:t>
            </a:r>
            <a:r>
              <a:rPr lang="ru-RU" sz="2800" dirty="0" smtClean="0"/>
              <a:t>смех и резкие движения с набитым ртом могут закончиться приемами </a:t>
            </a:r>
            <a:r>
              <a:rPr lang="ru-RU" sz="2800" dirty="0" err="1" smtClean="0"/>
              <a:t>Геймлиха</a:t>
            </a:r>
            <a:r>
              <a:rPr lang="ru-RU" sz="2800" dirty="0" smtClean="0"/>
              <a:t>;</a:t>
            </a:r>
          </a:p>
          <a:p>
            <a:pPr lvl="0"/>
            <a:r>
              <a:rPr lang="ru-RU" sz="2800" dirty="0" smtClean="0"/>
              <a:t>не принимать пищу лежа, на ходу на улице, в транспорте, особенно за рулем;</a:t>
            </a:r>
          </a:p>
          <a:p>
            <a:pPr lvl="0"/>
            <a:r>
              <a:rPr lang="ru-RU" sz="2800" dirty="0" smtClean="0"/>
              <a:t>отучить детей и самому не держать во рту посторонние предметы: колпачки от ручек, монеты, пуговицы, батарейки и тому подобное.</a:t>
            </a:r>
          </a:p>
          <a:p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Тяжесть состояния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0" y="1357298"/>
            <a:ext cx="4400550" cy="5500702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sz="2800" dirty="0" smtClean="0"/>
              <a:t>Закупорка </a:t>
            </a:r>
            <a:r>
              <a:rPr lang="ru-RU" sz="2800" dirty="0" smtClean="0"/>
              <a:t>умеренной степени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Реакция </a:t>
            </a:r>
            <a:r>
              <a:rPr lang="ru-RU" sz="2800" dirty="0" smtClean="0"/>
              <a:t>на вопросы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«Ты поперхнулся?» - «Да»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Может </a:t>
            </a:r>
            <a:r>
              <a:rPr lang="ru-RU" sz="2800" dirty="0" smtClean="0"/>
              <a:t>говорить, кашлять, </a:t>
            </a:r>
            <a:r>
              <a:rPr lang="ru-RU" sz="2800" dirty="0" smtClean="0"/>
              <a:t>дышать</a:t>
            </a:r>
            <a:endParaRPr lang="ru-RU" sz="2800" dirty="0" smtClean="0"/>
          </a:p>
          <a:p>
            <a:pPr>
              <a:spcBef>
                <a:spcPts val="0"/>
              </a:spcBef>
            </a:pPr>
            <a:r>
              <a:rPr lang="ru-RU" sz="2800" dirty="0" smtClean="0"/>
              <a:t>При закупорке умеренной степени предложите пострадавшему покашлять. Более ничего не предпринимайте!</a:t>
            </a:r>
          </a:p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>
          <a:xfrm>
            <a:off x="4357686" y="1285860"/>
            <a:ext cx="4786314" cy="5572140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endParaRPr lang="ru-RU" dirty="0" smtClean="0"/>
          </a:p>
          <a:p>
            <a:pPr>
              <a:spcBef>
                <a:spcPts val="0"/>
              </a:spcBef>
            </a:pPr>
            <a:r>
              <a:rPr lang="ru-RU" sz="2800" dirty="0" smtClean="0"/>
              <a:t>Закупорка </a:t>
            </a:r>
            <a:r>
              <a:rPr lang="ru-RU" sz="2800" dirty="0" smtClean="0"/>
              <a:t>тяжёлой </a:t>
            </a:r>
            <a:r>
              <a:rPr lang="ru-RU" sz="2800" dirty="0" smtClean="0"/>
              <a:t>степени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Реакция на </a:t>
            </a:r>
            <a:r>
              <a:rPr lang="ru-RU" sz="2800" dirty="0" smtClean="0"/>
              <a:t>вопросы</a:t>
            </a:r>
            <a:endParaRPr lang="ru-RU" sz="2800" dirty="0" smtClean="0"/>
          </a:p>
          <a:p>
            <a:pPr>
              <a:spcBef>
                <a:spcPts val="0"/>
              </a:spcBef>
            </a:pPr>
            <a:r>
              <a:rPr lang="ru-RU" sz="2800" dirty="0" smtClean="0"/>
              <a:t>Не может говорить; может </a:t>
            </a:r>
            <a:r>
              <a:rPr lang="ru-RU" sz="2800" dirty="0" smtClean="0"/>
              <a:t>кивнуть.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Не </a:t>
            </a:r>
            <a:r>
              <a:rPr lang="ru-RU" sz="2800" dirty="0" smtClean="0"/>
              <a:t>может дышать или дыхание сопровождается грубым хрипом; пытается кашлять; без сознания. Иногда пациент может хватать себя за горло.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При закупорке тяжёлой степени предпринять меры по удалению инородного тела. 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Это случилось с вами: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714488"/>
            <a:ext cx="9144000" cy="5429263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</a:pPr>
            <a:r>
              <a:rPr lang="ru-RU" sz="2800" dirty="0" smtClean="0"/>
              <a:t>постарайтесь </a:t>
            </a:r>
            <a:r>
              <a:rPr lang="ru-RU" sz="2800" dirty="0" smtClean="0"/>
              <a:t>медленно вдохнуть как можно больше воздуха, </a:t>
            </a:r>
            <a:endParaRPr lang="ru-RU" sz="2800" dirty="0" smtClean="0"/>
          </a:p>
          <a:p>
            <a:pPr marL="0">
              <a:spcBef>
                <a:spcPts val="0"/>
              </a:spcBef>
            </a:pPr>
            <a:r>
              <a:rPr lang="ru-RU" sz="2800" dirty="0" smtClean="0"/>
              <a:t>наклонитесь </a:t>
            </a:r>
            <a:r>
              <a:rPr lang="ru-RU" sz="2800" dirty="0" smtClean="0"/>
              <a:t>вниз и с резким усилием выдохните его (кашель сам вам поможет</a:t>
            </a:r>
            <a:r>
              <a:rPr lang="ru-RU" sz="2800" dirty="0" smtClean="0"/>
              <a:t>),</a:t>
            </a:r>
          </a:p>
          <a:p>
            <a:pPr marL="0">
              <a:spcBef>
                <a:spcPts val="0"/>
              </a:spcBef>
            </a:pPr>
            <a:r>
              <a:rPr lang="ru-RU" sz="2800" dirty="0" smtClean="0"/>
              <a:t> </a:t>
            </a:r>
            <a:r>
              <a:rPr lang="ru-RU" sz="2800" dirty="0" smtClean="0"/>
              <a:t>одновременно с усилием постукивая по центру груди полусогнутым кулаком, заставляя предмет оторваться от стенки гортани и с потоком воздуха выйти наружу</a:t>
            </a:r>
            <a:r>
              <a:rPr lang="ru-RU" sz="2800" dirty="0" smtClean="0"/>
              <a:t>.</a:t>
            </a:r>
          </a:p>
          <a:p>
            <a:pPr marL="0">
              <a:spcBef>
                <a:spcPts val="0"/>
              </a:spcBef>
            </a:pPr>
            <a:r>
              <a:rPr lang="ru-RU" sz="2800" dirty="0" smtClean="0"/>
              <a:t> </a:t>
            </a:r>
            <a:r>
              <a:rPr lang="ru-RU" sz="2800" dirty="0" smtClean="0"/>
              <a:t>Если не получилось с первого раза, повторяйте многократно</a:t>
            </a:r>
            <a:r>
              <a:rPr lang="ru-RU" sz="2800" dirty="0" smtClean="0"/>
              <a:t>.</a:t>
            </a:r>
          </a:p>
          <a:p>
            <a:pPr marL="0">
              <a:spcBef>
                <a:spcPts val="0"/>
              </a:spcBef>
            </a:pPr>
            <a:r>
              <a:rPr lang="ru-RU" sz="2800" dirty="0" smtClean="0"/>
              <a:t> </a:t>
            </a:r>
            <a:r>
              <a:rPr lang="ru-RU" sz="2800" dirty="0" smtClean="0"/>
              <a:t>Если вы не один и помочь себе не получается, подайте сигнал о том, что вам плохо и требуется срочная посторонняя помощь;</a:t>
            </a:r>
            <a:endParaRPr lang="ru-RU" sz="28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99221"/>
            <a:ext cx="8501122" cy="1400953"/>
          </a:xfrm>
        </p:spPr>
        <p:txBody>
          <a:bodyPr/>
          <a:lstStyle/>
          <a:p>
            <a:r>
              <a:rPr lang="ru-RU" b="1" dirty="0" smtClean="0"/>
              <a:t>Это случилось с другим человеком: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8786842" cy="535782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 </a:t>
            </a:r>
            <a:r>
              <a:rPr lang="ru-RU" sz="3200" dirty="0" smtClean="0"/>
              <a:t>Если человек </a:t>
            </a:r>
            <a:r>
              <a:rPr lang="ru-RU" sz="3200" dirty="0" smtClean="0"/>
              <a:t>начинает хвататься за горло, не может вздохнуть, его лицо, вначале покрасневшее, начинает бледнеть, а затем и синеть — требуется неотложная помощь. </a:t>
            </a:r>
            <a:endParaRPr lang="ru-RU" sz="3200" dirty="0" smtClean="0"/>
          </a:p>
          <a:p>
            <a:r>
              <a:rPr lang="ru-RU" sz="3200" dirty="0" smtClean="0"/>
              <a:t>Промедление </a:t>
            </a:r>
            <a:r>
              <a:rPr lang="ru-RU" sz="3200" dirty="0" smtClean="0"/>
              <a:t>угрожает его жизни и здоровью. Необходимо немедленно вызвать скорую медицинскую помощь и до приезда врачей принять срочные меры по освобождению дыхательных путей.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430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Удаление инородного тела из дыхательных путей приемом </a:t>
            </a:r>
            <a:r>
              <a:rPr lang="ru-RU" dirty="0" err="1" smtClean="0"/>
              <a:t>Геймлиха</a:t>
            </a:r>
            <a:r>
              <a:rPr lang="ru-RU" dirty="0" smtClean="0"/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714488"/>
            <a:ext cx="8715436" cy="49292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200" b="1" dirty="0" smtClean="0"/>
              <a:t>У детей</a:t>
            </a:r>
            <a:endParaRPr lang="ru-RU" sz="3200" dirty="0" smtClean="0"/>
          </a:p>
          <a:p>
            <a:pPr>
              <a:buNone/>
            </a:pPr>
            <a:r>
              <a:rPr lang="ru-RU" sz="3200" dirty="0" smtClean="0"/>
              <a:t>Признаки: </a:t>
            </a:r>
            <a:endParaRPr lang="ru-RU" sz="3200" dirty="0" smtClean="0"/>
          </a:p>
          <a:p>
            <a:r>
              <a:rPr lang="ru-RU" sz="3200" dirty="0" smtClean="0"/>
              <a:t>Пострадавший </a:t>
            </a:r>
            <a:r>
              <a:rPr lang="ru-RU" sz="3200" dirty="0" smtClean="0"/>
              <a:t>задыхается, </a:t>
            </a:r>
            <a:endParaRPr lang="ru-RU" sz="3200" dirty="0" smtClean="0"/>
          </a:p>
          <a:p>
            <a:r>
              <a:rPr lang="ru-RU" sz="3200" dirty="0" smtClean="0"/>
              <a:t>не</a:t>
            </a:r>
            <a:r>
              <a:rPr lang="ru-RU" sz="3200" dirty="0" smtClean="0"/>
              <a:t> способен говорить, </a:t>
            </a:r>
            <a:endParaRPr lang="ru-RU" sz="3200" dirty="0" smtClean="0"/>
          </a:p>
          <a:p>
            <a:r>
              <a:rPr lang="ru-RU" sz="3200" dirty="0" smtClean="0"/>
              <a:t>внезапно </a:t>
            </a:r>
            <a:r>
              <a:rPr lang="ru-RU" sz="3200" dirty="0" smtClean="0"/>
              <a:t>становится синюшным, </a:t>
            </a:r>
            <a:endParaRPr lang="ru-RU" sz="3200" dirty="0" smtClean="0"/>
          </a:p>
          <a:p>
            <a:r>
              <a:rPr lang="ru-RU" sz="3200" dirty="0" smtClean="0"/>
              <a:t>может </a:t>
            </a:r>
            <a:r>
              <a:rPr lang="ru-RU" sz="3200" dirty="0" smtClean="0"/>
              <a:t>потерять сознание. 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Прием с детьми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8715404" cy="52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85720" y="99221"/>
            <a:ext cx="8858280" cy="15438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Положи младенца на предплечье своей руки и ладонью хлопни 5 раз между лопатками.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1571612"/>
            <a:ext cx="3000396" cy="507209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В</a:t>
            </a:r>
            <a:r>
              <a:rPr lang="ru-RU" sz="3200" dirty="0" smtClean="0"/>
              <a:t> случае если хлопки не помогли</a:t>
            </a:r>
            <a:r>
              <a:rPr lang="ru-RU" sz="3200" dirty="0" smtClean="0"/>
              <a:t>,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 smtClean="0"/>
              <a:t>сделай 5 толчков двумя пальцами в грудь младенцу. Повторяй эти мероприятия до тех пор, пока инородный предмет не будет извлечен.</a:t>
            </a:r>
            <a:br>
              <a:rPr lang="ru-RU" sz="3200" dirty="0" smtClean="0"/>
            </a:br>
            <a:endParaRPr lang="ru-RU" sz="3200" dirty="0"/>
          </a:p>
        </p:txBody>
      </p:sp>
      <p:pic>
        <p:nvPicPr>
          <p:cNvPr id="8" name="Содержимое 7" descr="Прием с детьми 2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142984"/>
            <a:ext cx="500066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348" y="357167"/>
            <a:ext cx="7543800" cy="1071570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>У </a:t>
            </a:r>
            <a:r>
              <a:rPr lang="ru-RU" sz="4800" b="1" dirty="0" smtClean="0"/>
              <a:t>взрослых: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785926"/>
            <a:ext cx="8501122" cy="5072073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Встань </a:t>
            </a:r>
            <a:r>
              <a:rPr lang="ru-RU" sz="3200" dirty="0" smtClean="0"/>
              <a:t>позади пострадавшего, </a:t>
            </a:r>
            <a:endParaRPr lang="ru-RU" sz="3200" dirty="0" smtClean="0"/>
          </a:p>
          <a:p>
            <a:r>
              <a:rPr lang="ru-RU" sz="3200" dirty="0" smtClean="0"/>
              <a:t>наклони </a:t>
            </a:r>
            <a:r>
              <a:rPr lang="ru-RU" sz="3200" dirty="0" smtClean="0"/>
              <a:t>его вперед, </a:t>
            </a:r>
            <a:endParaRPr lang="ru-RU" sz="3200" dirty="0" smtClean="0"/>
          </a:p>
          <a:p>
            <a:r>
              <a:rPr lang="ru-RU" sz="3200" dirty="0" smtClean="0"/>
              <a:t>основанием </a:t>
            </a:r>
            <a:r>
              <a:rPr lang="ru-RU" sz="3200" dirty="0" smtClean="0"/>
              <a:t>ладони нанеси 5 резких ударов между лопатками. </a:t>
            </a:r>
            <a:endParaRPr lang="ru-RU" sz="3200" dirty="0" smtClean="0"/>
          </a:p>
          <a:p>
            <a:r>
              <a:rPr lang="ru-RU" sz="3200" dirty="0" smtClean="0"/>
              <a:t>После </a:t>
            </a:r>
            <a:r>
              <a:rPr lang="ru-RU" sz="3200" dirty="0" smtClean="0"/>
              <a:t>каждого удара проверяй — не удалось ли устранить </a:t>
            </a:r>
            <a:r>
              <a:rPr lang="ru-RU" sz="3200" dirty="0" smtClean="0"/>
              <a:t>закупорку.</a:t>
            </a:r>
            <a:endParaRPr lang="ru-RU" sz="3200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ием с взрослыми 1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814393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9">
  <a:themeElements>
    <a:clrScheme name="MedicalHealth">
      <a:dk1>
        <a:sysClr val="windowText" lastClr="000000"/>
      </a:dk1>
      <a:lt1>
        <a:sysClr val="window" lastClr="FFFFFF"/>
      </a:lt1>
      <a:dk2>
        <a:srgbClr val="656367"/>
      </a:dk2>
      <a:lt2>
        <a:srgbClr val="F2F2F2"/>
      </a:lt2>
      <a:accent1>
        <a:srgbClr val="B82D2F"/>
      </a:accent1>
      <a:accent2>
        <a:srgbClr val="333333"/>
      </a:accent2>
      <a:accent3>
        <a:srgbClr val="2B4A63"/>
      </a:accent3>
      <a:accent4>
        <a:srgbClr val="445E45"/>
      </a:accent4>
      <a:accent5>
        <a:srgbClr val="5A3A64"/>
      </a:accent5>
      <a:accent6>
        <a:srgbClr val="DB8526"/>
      </a:accent6>
      <a:hlink>
        <a:srgbClr val="164E6E"/>
      </a:hlink>
      <a:folHlink>
        <a:srgbClr val="667F6D"/>
      </a:folHlink>
    </a:clrScheme>
    <a:fontScheme name="Franklin Gothic Medium">
      <a:maj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15_4109default" id="{E728D685-11FC-4812-BA85-57AC6F9C9F40}" vid="{BC4E008B-95FF-4815-904E-143A8EDFC1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Тема9</Template>
  <TotalTime>30</TotalTime>
  <Words>247</Words>
  <PresentationFormat>Экран (4:3)</PresentationFormat>
  <Paragraphs>55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Тема9</vt:lpstr>
      <vt:lpstr>Первая помощь при  попадании инородных тел в дыхательные пути. </vt:lpstr>
      <vt:lpstr>Тяжесть состояния </vt:lpstr>
      <vt:lpstr>Это случилось с вами: </vt:lpstr>
      <vt:lpstr>Это случилось с другим человеком:</vt:lpstr>
      <vt:lpstr>Удаление инородного тела из дыхательных путей приемом Геймлиха. </vt:lpstr>
      <vt:lpstr>Положи младенца на предплечье своей руки и ладонью хлопни 5 раз между лопатками. </vt:lpstr>
      <vt:lpstr>В случае если хлопки не помогли,  сделай 5 толчков двумя пальцами в грудь младенцу. Повторяй эти мероприятия до тех пор, пока инородный предмет не будет извлечен. </vt:lpstr>
      <vt:lpstr>У взрослых: </vt:lpstr>
      <vt:lpstr>Слайд 9</vt:lpstr>
      <vt:lpstr>Если инородное тело не удалено, используй следующий прием: </vt:lpstr>
      <vt:lpstr>Слайд 11</vt:lpstr>
      <vt:lpstr>У беременных женщин или тучных пострадавших (нельзя или невозможно сделать толчки в живот). </vt:lpstr>
      <vt:lpstr>Если пострадавший потерял сознание</vt:lpstr>
      <vt:lpstr>Продолжай реанимацию до прибытия медицинского персонала или до восстановления самостоятельного дыхания. </vt:lpstr>
      <vt:lpstr>После восстановления дыхания: </vt:lpstr>
      <vt:lpstr>Слайд 16</vt:lpstr>
      <vt:lpstr>Чтобы избежать попадания в дыхательные пути инородных тел достаточно соблюдать правила: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Первая помощь при  попадании инородных тел в дыхательные пути. </dc:title>
  <dc:creator>Admin</dc:creator>
  <cp:lastModifiedBy>Admin</cp:lastModifiedBy>
  <cp:revision>11</cp:revision>
  <dcterms:created xsi:type="dcterms:W3CDTF">2019-04-15T08:56:52Z</dcterms:created>
  <dcterms:modified xsi:type="dcterms:W3CDTF">2019-04-15T09:38:17Z</dcterms:modified>
</cp:coreProperties>
</file>