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CCD5-FB26-4081-92C5-7EC008D2762C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49CA-9521-4CED-B6CE-CF6A83D3E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Россия в период правления Ивана Грозного. Опричнина и её последствия.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Вадим\Desktop\6a4d052f45d121cbd447e00402becb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Становление крепостного права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начале 80-х гг. XVI в. под воздействием экономического кризиса и запустения в России началась перепись вотчинных и помещичьих хозяйств. С 1581 г. на территориях, где проводилась перепись, стали вводиться «заповедные годы», в которые запрещался переход крестьян даже в Юрьев день. Режим заповедных лет вводился правительством в тот или иной год не по всей стране, а в пределах отдельных земельных владений или административных единиц и распространялся как на сельскую местность, так и на город. К 1592 г. перепись была завершена, и, в этом же году был издан специальный Указ, вообще запрещающий переход крестьян. Отсюда пошла поговорка: «Вот тебе, бабушка, и Юрьев день».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Крепостное право в России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дим\Desktop\stan_kk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Внешняя политика Ивана </a:t>
            </a:r>
            <a:r>
              <a:rPr lang="en-US" sz="4000" b="1" dirty="0" smtClean="0"/>
              <a:t>IV</a:t>
            </a:r>
            <a:r>
              <a:rPr lang="ru-RU" sz="4000" b="1" dirty="0" smtClean="0"/>
              <a:t> Гроз</a:t>
            </a:r>
            <a:r>
              <a:rPr lang="ru-RU" dirty="0" smtClean="0"/>
              <a:t>ного</a:t>
            </a:r>
            <a:endParaRPr lang="ru-RU" dirty="0"/>
          </a:p>
        </p:txBody>
      </p:sp>
      <p:pic>
        <p:nvPicPr>
          <p:cNvPr id="8195" name="Picture 3" descr="C:\Users\Вадим\Desktop\f9d41fac-7adb-4264-bd0d-16a5bd9b8de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Правление Федора Ивановича </a:t>
            </a:r>
            <a:r>
              <a:rPr lang="ru-RU" sz="2800" b="1" dirty="0" smtClean="0"/>
              <a:t>1584–1598 г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392488" cy="56612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30 июня 1584 г. </a:t>
            </a:r>
            <a:r>
              <a:rPr lang="ru-RU" sz="2000" dirty="0" smtClean="0"/>
              <a:t>Федор Иванович венчался на царство. Фактическим правителем был Б.Годунов.</a:t>
            </a:r>
          </a:p>
          <a:p>
            <a:r>
              <a:rPr lang="ru-RU" sz="2000" b="1" dirty="0" smtClean="0"/>
              <a:t>1589</a:t>
            </a:r>
            <a:r>
              <a:rPr lang="ru-RU" sz="2000" dirty="0" smtClean="0"/>
              <a:t> - утверждение </a:t>
            </a:r>
          </a:p>
          <a:p>
            <a:pPr>
              <a:buNone/>
            </a:pPr>
            <a:r>
              <a:rPr lang="ru-RU" sz="2000" dirty="0" smtClean="0"/>
              <a:t>       патриаршества.</a:t>
            </a:r>
          </a:p>
          <a:p>
            <a:r>
              <a:rPr lang="ru-RU" sz="2000" b="1" dirty="0" smtClean="0"/>
              <a:t>1597</a:t>
            </a:r>
            <a:r>
              <a:rPr lang="ru-RU" sz="2000" dirty="0" smtClean="0"/>
              <a:t>- указ о пятилетнем сыске крестьян, т.е. введены урочные лета + подтвердил запрещение выхода крестьян в Юрьев день.</a:t>
            </a:r>
          </a:p>
          <a:p>
            <a:r>
              <a:rPr lang="ru-RU" sz="2000" b="1" dirty="0" smtClean="0"/>
              <a:t>1590-1593-война со Швецией</a:t>
            </a:r>
            <a:r>
              <a:rPr lang="ru-RU" sz="2000" dirty="0" smtClean="0"/>
              <a:t> за возвращение земель, </a:t>
            </a:r>
            <a:r>
              <a:rPr lang="ru-RU" sz="2000" dirty="0" err="1" smtClean="0"/>
              <a:t>утрачанных</a:t>
            </a:r>
            <a:r>
              <a:rPr lang="ru-RU" sz="2000" dirty="0" smtClean="0"/>
              <a:t> в 1583г.</a:t>
            </a:r>
          </a:p>
          <a:p>
            <a:r>
              <a:rPr lang="ru-RU" sz="2000" b="1" dirty="0" smtClean="0"/>
              <a:t>1595</a:t>
            </a:r>
            <a:r>
              <a:rPr lang="ru-RU" sz="2000" dirty="0" smtClean="0"/>
              <a:t>-</a:t>
            </a:r>
            <a:r>
              <a:rPr lang="ru-RU" sz="2000" b="1" dirty="0" smtClean="0"/>
              <a:t>Тявзинский мир со Швецией</a:t>
            </a:r>
            <a:r>
              <a:rPr lang="ru-RU" sz="2000" dirty="0" smtClean="0"/>
              <a:t> ( Россия  вернула Ям, </a:t>
            </a:r>
            <a:r>
              <a:rPr lang="ru-RU" sz="2000" dirty="0" err="1" smtClean="0"/>
              <a:t>Корелу</a:t>
            </a:r>
            <a:r>
              <a:rPr lang="ru-RU" sz="2000" dirty="0" smtClean="0"/>
              <a:t>, Ивангород, Копорье, </a:t>
            </a:r>
            <a:r>
              <a:rPr lang="ru-RU" sz="2000" dirty="0" err="1" smtClean="0"/>
              <a:t>Ниеншанц</a:t>
            </a:r>
            <a:r>
              <a:rPr lang="ru-RU" sz="2000" dirty="0" smtClean="0"/>
              <a:t>. Орешек).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9218" name="Picture 2" descr="C:\Users\Вадим\Desktop\fedor-ioannovic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5092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План урок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Начало правления Ивана </a:t>
            </a:r>
            <a:r>
              <a:rPr lang="en-US" sz="2800" b="1" dirty="0" smtClean="0"/>
              <a:t>IV</a:t>
            </a:r>
            <a:r>
              <a:rPr lang="ru-RU" sz="2800" b="1" dirty="0" smtClean="0"/>
              <a:t> ( регентство Великой княгини Елены Глинской 1533-1538 г.)</a:t>
            </a:r>
          </a:p>
          <a:p>
            <a:r>
              <a:rPr lang="ru-RU" sz="2800" b="1" dirty="0" smtClean="0"/>
              <a:t>Боярское правление 1538-1547 г.</a:t>
            </a:r>
          </a:p>
          <a:p>
            <a:r>
              <a:rPr lang="ru-RU" sz="2800" b="1" dirty="0" smtClean="0"/>
              <a:t>Правление Ивана </a:t>
            </a:r>
            <a:r>
              <a:rPr lang="en-US" sz="2800" b="1" dirty="0" smtClean="0"/>
              <a:t>IV</a:t>
            </a:r>
            <a:r>
              <a:rPr lang="ru-RU" sz="2800" b="1" dirty="0"/>
              <a:t> </a:t>
            </a:r>
            <a:r>
              <a:rPr lang="ru-RU" sz="2800" b="1" dirty="0" smtClean="0"/>
              <a:t>1547- 1565 г. Период реформ.</a:t>
            </a:r>
          </a:p>
          <a:p>
            <a:r>
              <a:rPr lang="ru-RU" sz="2800" b="1" dirty="0" smtClean="0"/>
              <a:t>Правление Ивана </a:t>
            </a:r>
            <a:r>
              <a:rPr lang="en-US" sz="2800" b="1" dirty="0" smtClean="0"/>
              <a:t>IV 1565-1572 </a:t>
            </a:r>
            <a:r>
              <a:rPr lang="ru-RU" sz="2800" b="1" dirty="0" smtClean="0"/>
              <a:t>г. Опричнина.</a:t>
            </a:r>
          </a:p>
          <a:p>
            <a:r>
              <a:rPr lang="ru-RU" sz="2800" b="1" dirty="0" smtClean="0"/>
              <a:t>Становление крепостного права.</a:t>
            </a:r>
          </a:p>
          <a:p>
            <a:r>
              <a:rPr lang="ru-RU" sz="2800" b="1" dirty="0" smtClean="0"/>
              <a:t>Внешняя политика Ивана </a:t>
            </a:r>
            <a:r>
              <a:rPr lang="en-US" sz="2800" b="1" dirty="0" smtClean="0"/>
              <a:t>IV</a:t>
            </a:r>
            <a:endParaRPr lang="ru-RU" sz="2800" b="1" dirty="0" smtClean="0"/>
          </a:p>
          <a:p>
            <a:r>
              <a:rPr lang="ru-RU" sz="2800" b="1" dirty="0" smtClean="0"/>
              <a:t>Правление Федора Ивановича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en-US" dirty="0" smtClean="0"/>
              <a:t>IV</a:t>
            </a:r>
            <a:r>
              <a:rPr lang="ru-RU" dirty="0" smtClean="0"/>
              <a:t> Грозный 1533- 1584 г.</a:t>
            </a:r>
            <a:endParaRPr lang="ru-RU" dirty="0"/>
          </a:p>
        </p:txBody>
      </p:sp>
      <p:pic>
        <p:nvPicPr>
          <p:cNvPr id="1026" name="Picture 2" descr="C:\Users\Вадим\Desktop\604118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Регентство Елены Глинской 1533-1538 г.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032448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Была </a:t>
            </a:r>
            <a:r>
              <a:rPr lang="ru-RU" b="1" dirty="0"/>
              <a:t>проведена </a:t>
            </a:r>
            <a:r>
              <a:rPr lang="ru-RU" b="1" dirty="0" smtClean="0"/>
              <a:t>денежная реформа</a:t>
            </a:r>
            <a:r>
              <a:rPr lang="ru-RU" b="1" dirty="0"/>
              <a:t>, упорядочившая монетное обращение в России, строились новые города. При Елене </a:t>
            </a:r>
            <a:r>
              <a:rPr lang="ru-RU" b="1" dirty="0" smtClean="0"/>
              <a:t>Глинской появилась </a:t>
            </a:r>
            <a:r>
              <a:rPr lang="ru-RU" b="1" dirty="0"/>
              <a:t>кирпичная стена в Московском посаде (Китай-город</a:t>
            </a:r>
            <a:r>
              <a:rPr lang="ru-RU" b="1" dirty="0" smtClean="0"/>
              <a:t>).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None/>
            </a:pPr>
            <a:r>
              <a:rPr lang="ru-RU" b="1" dirty="0"/>
              <a:t> В 1534 году литовский король Сигизмунд начал новую войну, но его попытка овладеть Смоленском закончилась крахом. А в результате перемирия 1536–1537 годов к Москве присоединились Черниговские и Стародубские земли. В дальнейшем был заключен договор со Швецией о свободной торговле и ее нейтралитете.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адим\Desktop\slide-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32048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Боярское правление 1538-1547 г.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Борьба за власть боярских семей Глинских, Шуйских, Бельских.</a:t>
            </a:r>
          </a:p>
          <a:p>
            <a:r>
              <a:rPr lang="ru-RU" dirty="0" smtClean="0"/>
              <a:t>Ослабление верховной власти</a:t>
            </a:r>
          </a:p>
          <a:p>
            <a:r>
              <a:rPr lang="ru-RU" dirty="0" smtClean="0"/>
              <a:t>Упадок экономики, расхищение казны</a:t>
            </a:r>
          </a:p>
          <a:p>
            <a:r>
              <a:rPr lang="ru-RU" dirty="0" smtClean="0"/>
              <a:t>Беззаконие.</a:t>
            </a:r>
          </a:p>
          <a:p>
            <a:r>
              <a:rPr lang="ru-RU" dirty="0" smtClean="0"/>
              <a:t>Рост недовольства населения политикой бояр.</a:t>
            </a:r>
            <a:endParaRPr lang="ru-RU" dirty="0"/>
          </a:p>
        </p:txBody>
      </p:sp>
      <p:pic>
        <p:nvPicPr>
          <p:cNvPr id="1026" name="Picture 2" descr="C:\Users\Вадим\Desktop\spor-boyar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63046"/>
            <a:ext cx="4608512" cy="3933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16 января 1547 г. Иван </a:t>
            </a:r>
            <a:r>
              <a:rPr lang="en-US" sz="3600" b="1" dirty="0" smtClean="0"/>
              <a:t>IV</a:t>
            </a:r>
            <a:r>
              <a:rPr lang="ru-RU" sz="3600" b="1" dirty="0" smtClean="0"/>
              <a:t> венчался на царство в Успенском соборе Московского кремля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Митрополит возложил на Ивана знаки царского достоинства: крест Животворящего Древа, бармы и шапку Мономаха; Иван Васильевич был помазан миром, а затем митрополит благословил царя. Венчание на царство Ивана Грозного (Лицевой летописный свод, Царственная книга, л. 288.)</a:t>
            </a:r>
            <a:endParaRPr lang="ru-RU" dirty="0"/>
          </a:p>
        </p:txBody>
      </p:sp>
      <p:pic>
        <p:nvPicPr>
          <p:cNvPr id="2050" name="Picture 2" descr="C:\Users\Вадим\Desktop\9k69pDhKr76gDOLfVg624N801mmzQY6N3a2gBxV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32048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Правление Ивана </a:t>
            </a:r>
            <a:r>
              <a:rPr lang="en-US" sz="4000" b="1" dirty="0" smtClean="0"/>
              <a:t>IV</a:t>
            </a:r>
            <a:r>
              <a:rPr lang="ru-RU" sz="4000" b="1" dirty="0" smtClean="0"/>
              <a:t> 1547- 1565 г. Период реформ.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5" name="Picture 3" descr="C:\Users\Вадим\Desktop\slide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7020272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Вадим\Desktop\image_1-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880" y="1268760"/>
            <a:ext cx="23591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Реформы Избранной рады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482952" cy="54726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Первый Земский собор 1549 г.</a:t>
            </a:r>
            <a:r>
              <a:rPr lang="ru-RU" sz="1600" dirty="0" smtClean="0"/>
              <a:t> – орган сословного представительства, обеспечивающий связь центра и мест.</a:t>
            </a:r>
          </a:p>
          <a:p>
            <a:r>
              <a:rPr lang="ru-RU" sz="1600" b="1" dirty="0" smtClean="0"/>
              <a:t>Судебник</a:t>
            </a:r>
            <a:r>
              <a:rPr lang="ru-RU" sz="1600" dirty="0" smtClean="0"/>
              <a:t> 1550 г. –  ограничение власти на местах, усиление контроля царской администрации, единый размер судебных пошлин, сохранение права крестьян на переход в Юрьев день.</a:t>
            </a:r>
          </a:p>
          <a:p>
            <a:r>
              <a:rPr lang="ru-RU" sz="1600" b="1" dirty="0" smtClean="0"/>
              <a:t>Стоглавый собор 1551 г</a:t>
            </a:r>
            <a:r>
              <a:rPr lang="ru-RU" sz="1600" dirty="0" smtClean="0"/>
              <a:t>. – унификация церковных обрядов, установление жесткого иконописного канона, требования к улучшению нравов духовенства.</a:t>
            </a:r>
          </a:p>
          <a:p>
            <a:r>
              <a:rPr lang="ru-RU" sz="1600" b="1" dirty="0" smtClean="0"/>
              <a:t>Военная реформа</a:t>
            </a:r>
            <a:r>
              <a:rPr lang="ru-RU" sz="1600" dirty="0" smtClean="0"/>
              <a:t> </a:t>
            </a:r>
            <a:r>
              <a:rPr lang="ru-RU" sz="1600" b="1" dirty="0" smtClean="0"/>
              <a:t>1556 г.</a:t>
            </a:r>
            <a:r>
              <a:rPr lang="ru-RU" sz="1600" dirty="0" smtClean="0"/>
              <a:t> – принято Уложение о службе: ограничение местничества на период военных действий, помимо конного поместного ополчения, организация постоянного войска – стрельцы, пушкари, единый порядок военной службы.</a:t>
            </a:r>
          </a:p>
          <a:p>
            <a:r>
              <a:rPr lang="ru-RU" sz="1600" b="1" dirty="0" smtClean="0"/>
              <a:t>Формирование приказной системы.</a:t>
            </a:r>
          </a:p>
          <a:p>
            <a:r>
              <a:rPr lang="ru-RU" sz="1600" b="1" dirty="0" smtClean="0"/>
              <a:t>В 1556 году была проведена реформа местного управления.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1916832"/>
            <a:ext cx="3563888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Реформы Избранной рады наметили путь к укреплению, централизации государства, способствовали оформлению сословно-представительной монархии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Правление Ивана </a:t>
            </a:r>
            <a:r>
              <a:rPr lang="en-US" b="1" dirty="0" smtClean="0"/>
              <a:t>IV 1565-1572 </a:t>
            </a:r>
            <a:r>
              <a:rPr lang="ru-RU" b="1" dirty="0" smtClean="0"/>
              <a:t>г. Опричнина.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Опричнина</a:t>
            </a:r>
          </a:p>
          <a:p>
            <a:r>
              <a:rPr lang="ru-RU" dirty="0" smtClean="0"/>
              <a:t>Личная территория царя Ивана Грозного</a:t>
            </a:r>
          </a:p>
          <a:p>
            <a:r>
              <a:rPr lang="ru-RU" dirty="0" smtClean="0"/>
              <a:t>В Русском государстве 1565-1572 годов личный удел царя Ивана Грозного, особая государственная территория, с войском и государственным аппаратом, доходы с которой поступали в государственную казну.  </a:t>
            </a:r>
          </a:p>
          <a:p>
            <a:endParaRPr lang="ru-RU" dirty="0"/>
          </a:p>
        </p:txBody>
      </p:sp>
      <p:pic>
        <p:nvPicPr>
          <p:cNvPr id="4098" name="Picture 2" descr="C:\Users\Вадим\Desktop\0NevrevNV_Oprichniki_B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46449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430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Россия в период правления Ивана Грозного. Опричнина и её последствия.</vt:lpstr>
      <vt:lpstr>План урока</vt:lpstr>
      <vt:lpstr>Иван IV Грозный 1533- 1584 г.</vt:lpstr>
      <vt:lpstr>Регентство Елены Глинской 1533-1538 г.</vt:lpstr>
      <vt:lpstr>Боярское правление 1538-1547 г. </vt:lpstr>
      <vt:lpstr>16 января 1547 г. Иван IV венчался на царство в Успенском соборе Московского кремля</vt:lpstr>
      <vt:lpstr>Правление Ивана IV 1547- 1565 г. Период реформ. </vt:lpstr>
      <vt:lpstr>Реформы Избранной рады</vt:lpstr>
      <vt:lpstr>Правление Ивана IV 1565-1572 г. Опричнина.</vt:lpstr>
      <vt:lpstr>Слайд 10</vt:lpstr>
      <vt:lpstr>Становление крепостного права</vt:lpstr>
      <vt:lpstr>Крепостное право в России</vt:lpstr>
      <vt:lpstr>Внешняя политика Ивана IV Грозного</vt:lpstr>
      <vt:lpstr>Правление Федора Ивановича 1584–1598 г.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период правления Ивана Грозного. Опричнина и её последствия.</dc:title>
  <dc:creator>Вадим</dc:creator>
  <cp:lastModifiedBy>Вадим</cp:lastModifiedBy>
  <cp:revision>22</cp:revision>
  <dcterms:created xsi:type="dcterms:W3CDTF">2022-10-29T13:51:01Z</dcterms:created>
  <dcterms:modified xsi:type="dcterms:W3CDTF">2022-10-29T18:30:24Z</dcterms:modified>
</cp:coreProperties>
</file>