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58" r:id="rId5"/>
    <p:sldId id="262" r:id="rId6"/>
    <p:sldId id="263" r:id="rId7"/>
    <p:sldId id="265" r:id="rId8"/>
    <p:sldId id="264" r:id="rId9"/>
    <p:sldId id="266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CC008D-118A-4CF3-AF67-5AABB994D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5A5987-869E-4E12-9958-37E8A99CF4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996ED7-00C4-4BE0-84CC-7E22D1941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9EC1-1D8A-4EBF-9BC2-FB4DAF3BC29A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12D777-91B0-44CB-8C51-D6E1E4080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546A59-5CD2-4A2F-B51C-79595B397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5F62B-789C-44F2-A55E-3B567AEE4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853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376738-13F5-447C-A226-6CA8C82FC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B4B5BB4-B37D-4323-907E-FB013DACD1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559AC3-4638-4A06-A199-F45714842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9EC1-1D8A-4EBF-9BC2-FB4DAF3BC29A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DA4221-5CB1-4DEE-94D6-ABF990DC8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2B926F-6373-4D44-B09E-6C107DBA8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5F62B-789C-44F2-A55E-3B567AEE4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071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B83BA50-4788-49AB-A6FA-0F282E6392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BC47BF6-69C3-4CD1-9CB4-F222671F84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4D8383-BF3C-4537-A344-4A1806F95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9EC1-1D8A-4EBF-9BC2-FB4DAF3BC29A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211034-178F-49D6-A51B-2E4AD35F1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AE0427-F028-441E-B27D-B74F8F14D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5F62B-789C-44F2-A55E-3B567AEE4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102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107BF8-B271-44B2-8EB2-9163B66F8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1843B6-74BD-4C6F-BEFF-53C1E4AC93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F73B7D-3EED-443E-8C24-DF1945938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9EC1-1D8A-4EBF-9BC2-FB4DAF3BC29A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E5B112-9488-4B0A-B0E2-086A491F9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AEACFD-CCA3-4E0E-ABBB-486B508B5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5F62B-789C-44F2-A55E-3B567AEE4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752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0818B5-87EF-4A00-A434-9551261F5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E513687-913C-4ACC-8DFC-74493CC6B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65F9DA-8C0A-484C-A0C4-4911CD223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9EC1-1D8A-4EBF-9BC2-FB4DAF3BC29A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C40CC1-6211-4E63-895A-F31B8AE01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5E3594-99B3-4C5E-84C7-C6F15C2E1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5F62B-789C-44F2-A55E-3B567AEE4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589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B8E10E-44FD-46BA-A8E5-3E1BAB6DC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FDEA3B-647D-4A4E-BE70-D8FD0307D0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8F654B9-8D5D-4502-BF0A-9ABC60F32C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9349E05-505D-4DB8-A88C-EBBF67F60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9EC1-1D8A-4EBF-9BC2-FB4DAF3BC29A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629993-B145-4CB0-A654-F514409DB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43A0181-1BA5-4259-8893-1B0E162D6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5F62B-789C-44F2-A55E-3B567AEE4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743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11FB06-EF6C-4AFB-B299-1B30F9727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18EF01A-D78C-4549-8B8F-B1C177FEB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7089DF0-A88C-4114-A1DE-0CCD98DE35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1BA686F-F777-4753-8606-94CEA2CB0D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63E437E-31BC-4ED4-B73B-847C3A6DE4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D4A614E-DDD0-4C29-AD6B-7F0AE130E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9EC1-1D8A-4EBF-9BC2-FB4DAF3BC29A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EC4CA65-0E04-4853-A2D2-246F611A3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0F113C-DABD-4ACE-8BDE-586401E0D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5F62B-789C-44F2-A55E-3B567AEE4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56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1679B9-6D28-4C66-A164-8887E9844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F28356B-9149-470D-8194-16029663D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9EC1-1D8A-4EBF-9BC2-FB4DAF3BC29A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4ADC22E-021E-4BC4-B395-AE53B038C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3FE843B-7C7D-4513-B652-0CD81A46B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5F62B-789C-44F2-A55E-3B567AEE4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0E4A5B9-80F5-4DB4-8FA8-7566F2505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9EC1-1D8A-4EBF-9BC2-FB4DAF3BC29A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CA3A2C3-0FBE-474B-AE6F-DA3CA479C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B555CBD-D0AC-486A-93C2-2EB2D9B72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5F62B-789C-44F2-A55E-3B567AEE4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448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AF2B2F-1954-4804-A25E-96DF4371B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5A06C6-5E7F-46A8-BFCA-CEC07885A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88D9C1B-261B-41A7-A5B1-D297BC8A8E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5C23501-8FC2-4DF0-9F77-A4D7AAABC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9EC1-1D8A-4EBF-9BC2-FB4DAF3BC29A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ED1404-C718-4662-B24E-7A767292D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3DDEAF9-7023-417A-8F51-896C9379A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5F62B-789C-44F2-A55E-3B567AEE4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363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905C89-18BE-41D0-A148-E60517374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039ADB5-4C32-4154-8354-C05AB0F60F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45B10A4-E295-4E1F-BADE-C0D658362E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2582907-685F-4822-84E3-F30E0D12A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C9EC1-1D8A-4EBF-9BC2-FB4DAF3BC29A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2E67D61-D73E-4E48-BA5D-6B34005B0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D375953-0D98-44E4-98A5-3DBE986E6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5F62B-789C-44F2-A55E-3B567AEE4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536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01ACF8-F9DA-4059-A7E4-BF6AB676F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89E86D9-FA12-42E3-A423-CE84E30DAF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64D4E9-26A5-4BD0-8C6A-8705804722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C9EC1-1D8A-4EBF-9BC2-FB4DAF3BC29A}" type="datetimeFigureOut">
              <a:rPr lang="ru-RU" smtClean="0"/>
              <a:t>29.09.2023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818A11-26FB-40A3-A958-DFA8AB13FE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0B6A80-A066-43B4-A331-22FCAFC152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5F62B-789C-44F2-A55E-3B567AEE4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892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67625C5-DFB7-4342-B089-F9C5F50EF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Практическое занятие №5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FC07F1F9-65F4-40FE-B318-815D1843BF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11" y="1602557"/>
            <a:ext cx="11033289" cy="4574406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Тема: </a:t>
            </a:r>
            <a:r>
              <a:rPr lang="ru-RU" sz="3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Правила безопасного поведения при производстве строительных работ.</a:t>
            </a:r>
          </a:p>
          <a:p>
            <a:pPr marL="0" indent="0">
              <a:buNone/>
            </a:pPr>
            <a:endParaRPr lang="ru-RU" sz="36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Цель:</a:t>
            </a:r>
            <a:r>
              <a:rPr lang="ru-RU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овладение</a:t>
            </a:r>
          </a:p>
          <a:p>
            <a:pPr marL="0" indent="0">
              <a:buNone/>
            </a:pPr>
            <a:r>
              <a:rPr lang="ru-RU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навыками выявления</a:t>
            </a:r>
          </a:p>
          <a:p>
            <a:pPr marL="0" indent="0">
              <a:buNone/>
            </a:pPr>
            <a:r>
              <a:rPr lang="ru-RU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 описания опасностей</a:t>
            </a:r>
          </a:p>
          <a:p>
            <a:pPr marL="0" indent="0">
              <a:buNone/>
            </a:pPr>
            <a:r>
              <a:rPr lang="ru-RU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на рабочем месте.</a:t>
            </a:r>
            <a:endParaRPr lang="ru-RU" sz="3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sz="36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F214B16-0DD0-49C9-ADCE-9ECDAD71B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939" y="2693338"/>
            <a:ext cx="6041250" cy="395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3610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213879A7-32E3-409D-B5C0-28B6228FE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682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87CB18C7-6405-48C1-8872-8113B2640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2487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BA826B8-01AA-478E-8E7D-97AAE0021D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169" y="65988"/>
            <a:ext cx="10731631" cy="611097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Физические опасные и вредные производственные факторы:</a:t>
            </a:r>
          </a:p>
          <a:p>
            <a:pPr marL="0" indent="0" algn="just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 движущиеся машины и механизмы; </a:t>
            </a:r>
          </a:p>
          <a:p>
            <a:pPr marL="0" indent="0" algn="just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 повышенная запыленность и загазованность воздуха рабочей зоны (отделочные, электросварочные, бетонные, антикоррозийные работы);</a:t>
            </a:r>
          </a:p>
          <a:p>
            <a:pPr marL="0" indent="0" algn="just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 повышенная или пониженная температура поверхностей оборудования, материалов (отделочные, электросварочные, антикоррозийные работы, кровельные работы, приготовление бетонной смеси);</a:t>
            </a:r>
          </a:p>
          <a:p>
            <a:pPr marL="0" indent="0" algn="just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 повышенная или пониженная температура воздуха рабочей зоны (строительные работы в зимних условиях на открытом воздухе, работы в закрытых кабинах строительных машин, отделочные работы);</a:t>
            </a:r>
          </a:p>
          <a:p>
            <a:pPr algn="just">
              <a:buFontTx/>
              <a:buChar char="-"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повышенный уровень шума на рабочем месте</a:t>
            </a:r>
          </a:p>
          <a:p>
            <a:pPr marL="0" indent="0" algn="just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 повышенный уровень вибрации: (уплотнение грунта, бетонные работы, электросварочные работы);</a:t>
            </a:r>
          </a:p>
          <a:p>
            <a:pPr marL="0" indent="0" algn="just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 повышенное или пониженное барометрическое давление в рабочей зоне и его резкое изменение;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0900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A496585-5DC4-4381-8F5E-7880D5B1F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951" y="413925"/>
            <a:ext cx="11146017" cy="5811325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Химические опасные и вредные производственные факторы.</a:t>
            </a:r>
          </a:p>
          <a:p>
            <a:pPr marL="0" indent="0" algn="just">
              <a:buNone/>
            </a:pPr>
            <a:endParaRPr lang="ru-RU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623BD7-AA0E-4B37-9A41-A4DDDF58B294}"/>
              </a:ext>
            </a:extLst>
          </p:cNvPr>
          <p:cNvSpPr txBox="1"/>
          <p:nvPr/>
        </p:nvSpPr>
        <p:spPr>
          <a:xfrm>
            <a:off x="350756" y="1611983"/>
            <a:ext cx="11378152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Возможные аварийные и чрезвычайные ситуации</a:t>
            </a:r>
          </a:p>
          <a:p>
            <a:pPr algn="just"/>
            <a:r>
              <a:rPr lang="ru-RU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– Обрушение грунта при выполнении земляных работ</a:t>
            </a:r>
          </a:p>
          <a:p>
            <a:pPr algn="just"/>
            <a:r>
              <a:rPr lang="ru-RU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– Падение грузов при подъеме их грузоподъемными кранами</a:t>
            </a:r>
          </a:p>
          <a:p>
            <a:pPr algn="just"/>
            <a:r>
              <a:rPr lang="ru-RU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– Падение с высоты человека при производстве каменных, монтажных, кровельных и других видов работ на высоте</a:t>
            </a:r>
          </a:p>
          <a:p>
            <a:pPr algn="just"/>
            <a:r>
              <a:rPr lang="ru-RU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– Потеря устойчивости конструкций при производстве монтажных работ вследствие недостаточного их закрепления</a:t>
            </a:r>
          </a:p>
          <a:p>
            <a:pPr algn="just"/>
            <a:r>
              <a:rPr lang="ru-RU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– Пожар</a:t>
            </a:r>
          </a:p>
          <a:p>
            <a:pPr algn="just"/>
            <a:r>
              <a:rPr lang="ru-RU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– Поражение электрическим током</a:t>
            </a:r>
          </a:p>
          <a:p>
            <a:pPr algn="just"/>
            <a:r>
              <a:rPr lang="ru-RU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– Различные аварийные ситуации при эксплуатации строительных маши</a:t>
            </a:r>
          </a:p>
        </p:txBody>
      </p:sp>
    </p:spTree>
    <p:extLst>
      <p:ext uri="{BB962C8B-B14F-4D97-AF65-F5344CB8AC3E}">
        <p14:creationId xmlns:p14="http://schemas.microsoft.com/office/powerpoint/2010/main" val="2220340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FA23B6-AD11-46CA-A46D-C4E03010C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Порядок выполнения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5460C1-8CD0-477B-BC78-DC89F837B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600" dirty="0"/>
              <a:t>1 Изучить правила безопасного поведения строителя.</a:t>
            </a:r>
          </a:p>
          <a:p>
            <a:pPr marL="0" indent="0">
              <a:buNone/>
            </a:pPr>
            <a:r>
              <a:rPr lang="ru-RU" sz="3600" dirty="0"/>
              <a:t>2. Определить опасные факторы.</a:t>
            </a:r>
          </a:p>
          <a:p>
            <a:pPr marL="0" indent="0">
              <a:buNone/>
            </a:pPr>
            <a:r>
              <a:rPr lang="ru-RU" sz="3600" dirty="0"/>
              <a:t>3. Составить памятку безопасного поведения </a:t>
            </a:r>
            <a:r>
              <a:rPr lang="ru-RU" sz="36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 производстве строительных работ.</a:t>
            </a:r>
            <a:endParaRPr lang="ru-RU" sz="3600" dirty="0">
              <a:latin typeface="Arial Narrow" panose="020B0606020202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755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C6078E-89B6-4667-B57F-34214E572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608" y="365125"/>
            <a:ext cx="10788192" cy="1325563"/>
          </a:xfrm>
        </p:spPr>
        <p:txBody>
          <a:bodyPr/>
          <a:lstStyle/>
          <a:p>
            <a:pPr algn="ctr"/>
            <a:r>
              <a:rPr lang="ru-RU" b="1" dirty="0"/>
              <a:t>Содержание отчета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3D078E-CD5E-46AE-B139-3C57AE328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08" y="1376313"/>
            <a:ext cx="10924379" cy="47909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>
                <a:effectLst/>
                <a:latin typeface="OfficinaSansBookC"/>
                <a:ea typeface="Calibri" panose="020F0502020204030204" pitchFamily="34" charset="0"/>
                <a:cs typeface="Times New Roman" panose="02020603050405020304" pitchFamily="18" charset="0"/>
              </a:rPr>
              <a:t>1. выявить источники опасностей для объекта защиты и составить их перечень;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3600" dirty="0">
                <a:effectLst/>
                <a:latin typeface="OfficinaSansBookC"/>
                <a:ea typeface="Calibri" panose="020F0502020204030204" pitchFamily="34" charset="0"/>
                <a:cs typeface="Times New Roman" panose="02020603050405020304" pitchFamily="18" charset="0"/>
              </a:rPr>
              <a:t>2. провести классификацию по природе действия (физические, химические, биологические, психофизиологические);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3600" dirty="0"/>
              <a:t>3. заполнить таблицу.</a:t>
            </a:r>
          </a:p>
          <a:p>
            <a:pPr marL="0" indent="0">
              <a:buNone/>
            </a:pPr>
            <a:r>
              <a:rPr lang="ru-RU" sz="3600" dirty="0"/>
              <a:t>4. составить памятку по безопасному поведению при </a:t>
            </a:r>
            <a:r>
              <a:rPr lang="ru-RU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производстве строительных работ.</a:t>
            </a:r>
            <a:endParaRPr lang="ru-RU" sz="3200" dirty="0"/>
          </a:p>
          <a:p>
            <a:pPr marL="0" indent="0">
              <a:buNone/>
            </a:pPr>
            <a:r>
              <a:rPr lang="ru-RU" sz="3600" dirty="0"/>
              <a:t>5. сделать вывод.</a:t>
            </a:r>
          </a:p>
        </p:txBody>
      </p:sp>
    </p:spTree>
    <p:extLst>
      <p:ext uri="{BB962C8B-B14F-4D97-AF65-F5344CB8AC3E}">
        <p14:creationId xmlns:p14="http://schemas.microsoft.com/office/powerpoint/2010/main" val="2305621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C7009B16-32FB-452C-B6AA-7C7A699BFD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256190"/>
              </p:ext>
            </p:extLst>
          </p:nvPr>
        </p:nvGraphicFramePr>
        <p:xfrm>
          <a:off x="1215959" y="1196502"/>
          <a:ext cx="9572016" cy="4134992"/>
        </p:xfrm>
        <a:graphic>
          <a:graphicData uri="http://schemas.openxmlformats.org/drawingml/2006/table">
            <a:tbl>
              <a:tblPr/>
              <a:tblGrid>
                <a:gridCol w="2762654">
                  <a:extLst>
                    <a:ext uri="{9D8B030D-6E8A-4147-A177-3AD203B41FA5}">
                      <a16:colId xmlns:a16="http://schemas.microsoft.com/office/drawing/2014/main" val="3741765254"/>
                    </a:ext>
                  </a:extLst>
                </a:gridCol>
                <a:gridCol w="3638144">
                  <a:extLst>
                    <a:ext uri="{9D8B030D-6E8A-4147-A177-3AD203B41FA5}">
                      <a16:colId xmlns:a16="http://schemas.microsoft.com/office/drawing/2014/main" val="3243119513"/>
                    </a:ext>
                  </a:extLst>
                </a:gridCol>
                <a:gridCol w="3171218">
                  <a:extLst>
                    <a:ext uri="{9D8B030D-6E8A-4147-A177-3AD203B41FA5}">
                      <a16:colId xmlns:a16="http://schemas.microsoft.com/office/drawing/2014/main" val="3717463545"/>
                    </a:ext>
                  </a:extLst>
                </a:gridCol>
              </a:tblGrid>
              <a:tr h="274967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 dirty="0">
                          <a:effectLst/>
                          <a:latin typeface="OfficinaSansBookC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рабочего места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 dirty="0">
                          <a:effectLst/>
                          <a:latin typeface="OfficinaSansBookC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Источник опасности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 dirty="0">
                          <a:effectLst/>
                          <a:latin typeface="OfficinaSansBookC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Вид опасности по происхождению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6437402"/>
                  </a:ext>
                </a:extLst>
              </a:tr>
              <a:tr h="13359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OfficinaSansBookC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>
                          <a:effectLst/>
                          <a:latin typeface="OfficinaSansBookC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строительная площадка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OfficinaSansBookC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1.</a:t>
                      </a:r>
                      <a:r>
                        <a:rPr lang="ru-RU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 движущиеся машины и механизмы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2.растворители, красители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OfficinaSansBookC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физические факторы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химические</a:t>
                      </a:r>
                      <a:endParaRPr lang="ru-RU" sz="2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5349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1424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E6EACCD-2EF5-41D3-A5BB-12085EA59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494" y="0"/>
            <a:ext cx="64573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504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DC583363-0718-41AA-B96A-B0C176F672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530" y="0"/>
            <a:ext cx="63316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1744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96C6C0DD-C91A-44F8-9686-8997AF3FC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725" y="0"/>
            <a:ext cx="77009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768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474F45F6-4D4B-41FB-8DC3-EB6F047BA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951" y="147293"/>
            <a:ext cx="9063873" cy="6797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6102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>
            <a:extLst>
              <a:ext uri="{FF2B5EF4-FFF2-40B4-BE49-F238E27FC236}">
                <a16:creationId xmlns:a16="http://schemas.microsoft.com/office/drawing/2014/main" id="{479298BC-6C13-44C8-970D-2894C9CDD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45576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326</Words>
  <Application>Microsoft Office PowerPoint</Application>
  <PresentationFormat>Широкоэкранный</PresentationFormat>
  <Paragraphs>43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Arial Narrow</vt:lpstr>
      <vt:lpstr>Calibri</vt:lpstr>
      <vt:lpstr>Calibri Light</vt:lpstr>
      <vt:lpstr>OfficinaSansBookC</vt:lpstr>
      <vt:lpstr>Тема Office</vt:lpstr>
      <vt:lpstr>Практическое занятие №5</vt:lpstr>
      <vt:lpstr>Порядок выполнения</vt:lpstr>
      <vt:lpstr>Содержание отчета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Практическое занятие №5</dc:title>
  <dc:creator>Anna</dc:creator>
  <cp:lastModifiedBy>Anna</cp:lastModifiedBy>
  <cp:revision>13</cp:revision>
  <dcterms:created xsi:type="dcterms:W3CDTF">2023-09-29T10:58:23Z</dcterms:created>
  <dcterms:modified xsi:type="dcterms:W3CDTF">2023-09-29T14:01:26Z</dcterms:modified>
</cp:coreProperties>
</file>