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75" r:id="rId12"/>
    <p:sldId id="265" r:id="rId13"/>
    <p:sldId id="266" r:id="rId14"/>
    <p:sldId id="270" r:id="rId15"/>
    <p:sldId id="271" r:id="rId16"/>
    <p:sldId id="264" r:id="rId17"/>
    <p:sldId id="272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3D3-22A2-4238-8E2C-7B5F2248B34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00C0-96F5-47EB-83C6-4DC4933DA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3D3-22A2-4238-8E2C-7B5F2248B34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00C0-96F5-47EB-83C6-4DC4933DA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3D3-22A2-4238-8E2C-7B5F2248B34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00C0-96F5-47EB-83C6-4DC4933DA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3D3-22A2-4238-8E2C-7B5F2248B34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00C0-96F5-47EB-83C6-4DC4933DA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3D3-22A2-4238-8E2C-7B5F2248B34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00C0-96F5-47EB-83C6-4DC4933DA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3D3-22A2-4238-8E2C-7B5F2248B34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00C0-96F5-47EB-83C6-4DC4933DA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3D3-22A2-4238-8E2C-7B5F2248B34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00C0-96F5-47EB-83C6-4DC4933DA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3D3-22A2-4238-8E2C-7B5F2248B34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00C0-96F5-47EB-83C6-4DC4933DA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3D3-22A2-4238-8E2C-7B5F2248B34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00C0-96F5-47EB-83C6-4DC4933DA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3D3-22A2-4238-8E2C-7B5F2248B34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00C0-96F5-47EB-83C6-4DC4933DA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3D3-22A2-4238-8E2C-7B5F2248B34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00C0-96F5-47EB-83C6-4DC4933DA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B3D3-22A2-4238-8E2C-7B5F2248B34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700C0-96F5-47EB-83C6-4DC4933DA5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s8.pikabu.ru/post_img/big/2016/03/22/11/145867566711714418.pn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85794"/>
            <a:ext cx="8358246" cy="2500329"/>
          </a:xfrm>
        </p:spPr>
        <p:txBody>
          <a:bodyPr>
            <a:normAutofit/>
          </a:bodyPr>
          <a:lstStyle/>
          <a:p>
            <a:r>
              <a:rPr lang="ru-RU" b="1" dirty="0"/>
              <a:t>Виды кровотечений и первая помощь при них.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ÐÐ°ÑÑÐ¸Ð½ÐºÐ¸ Ð¿Ð¾ Ð·Ð°Ð¿ÑÐ¾ÑÑ Ð²Ð¸Ð´Ñ ÐºÑÐ¾Ð²Ð¾ÑÐµÑÐµÐ½Ð¸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ÐÐ°ÑÑÐ¸Ð½ÐºÐ¸ Ð¿Ð¾ Ð·Ð°Ð¿ÑÐ¾ÑÑ Ð¿ÑÐ°Ð²Ð¸Ð»Ð° Ð½Ð°Ð»Ð¾Ð¶ÐµÐ½Ð¸Ñ Ð¶Ð³ÑÑ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0611" cy="6786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ÐÐ°ÑÑÐ¸Ð½ÐºÐ¸ Ð¿Ð¾ Ð·Ð°Ð¿ÑÐ¾ÑÑ ÑÐ¸ÐºÑÐ°ÑÐ¸Ñ ÑÐ¾Ð³Ð½ÑÑÐ¾Ð¹ ÐºÐ¾Ð½ÐµÑÐ½Ð¾ÑÑÐ¸ Ð²Ð¼ÐµÑÑÐ¾ Ð¶Ð³ÑÑ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334565" cy="700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Ð°ÑÑÐ¸Ð½ÐºÐ¸ Ð¿Ð¾ Ð·Ð°Ð¿ÑÐ¾ÑÑ Ð½Ð°Ð»Ð¾Ð¶ÐµÐ½Ð¸Ðµ Ð¶Ð³ÑÑ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39" y="214290"/>
            <a:ext cx="9204939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Ð°ÑÑÐ¸Ð½ÐºÐ¸ Ð¿Ð¾ Ð·Ð°Ð¿ÑÐ¾ÑÑ Ð¿Ð¾Ð¼Ð¾ÑÑ Ð¿ÑÐ¸ ÐºÑÐ¾Ð²Ð¾ÑÐµÑÐµÐ½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220987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Ð°ÑÑÐ¸Ð½ÐºÐ¸ Ð¿Ð¾ Ð·Ð°Ð¿ÑÐ¾ÑÑ Ð¿Ð¾Ð¼Ð¾ÑÑ Ð¿ÑÐ¸ Ð°ÑÑÐµÑÐ¸Ð°Ð»ÑÐ½Ð¾Ð¼ ÐºÑÐ¾Ð²Ð¾ÑÐµÑÐµÐ½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572296" cy="6919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Внутреннее: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обеспечьте </a:t>
            </a:r>
            <a:r>
              <a:rPr lang="ru-RU" dirty="0"/>
              <a:t>неподвижность пострадавшего:</a:t>
            </a:r>
          </a:p>
          <a:p>
            <a:r>
              <a:rPr lang="ru-RU" dirty="0" smtClean="0"/>
              <a:t>при </a:t>
            </a:r>
            <a:r>
              <a:rPr lang="ru-RU" dirty="0"/>
              <a:t>кровоизлиянии в грудную область устройте пострадавшего в положение полусидя и уложите валик под колени;</a:t>
            </a:r>
          </a:p>
          <a:p>
            <a:r>
              <a:rPr lang="ru-RU" dirty="0" smtClean="0"/>
              <a:t>при </a:t>
            </a:r>
            <a:r>
              <a:rPr lang="ru-RU" dirty="0"/>
              <a:t>кровоизлиянии в брюшную полость переведите в положение лежа;</a:t>
            </a:r>
          </a:p>
          <a:p>
            <a:r>
              <a:rPr lang="ru-RU" dirty="0" smtClean="0"/>
              <a:t>несколько </a:t>
            </a:r>
            <a:r>
              <a:rPr lang="ru-RU" dirty="0"/>
              <a:t>ослабить кровотечение поможет холод, который нужно приложить на предполагаемое место локализации кровотечения.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Ð°ÑÑÐ¸Ð½ÐºÐ¸ Ð¿Ð¾ Ð·Ð°Ð¿ÑÐ¾ÑÑ Ð¿Ð¾Ð¼Ð¾ÑÑ Ð¿ÑÐ¸ Ð¡Ð¼ÐµÑÐ°Ð½Ð½Ð¾Ð¼ ÐºÑÐ¾Ð²Ð¾ÑÐµÑ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86809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Обязательно вызовите скорую помощь (во всех случаях, кроме капиллярного кровотечения), ведь пострадавший человек рискует потерять много крови и даже умереть. Помните: запрещено трогать рану руками, пытаться вынуть из нее какие-либо предметы и снимать пропитанную кровью повязку. Окажите первую помощь и ждите медиков.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7486" y="0"/>
            <a:ext cx="55077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/>
              <a:t>кровотече́ние</a:t>
            </a:r>
            <a:r>
              <a:rPr lang="ru-RU" sz="4000" dirty="0"/>
              <a:t> — выход крови за пределы сосудистого русла или сердца в окружающую </a:t>
            </a:r>
            <a:r>
              <a:rPr lang="ru-RU" sz="4000" dirty="0" smtClean="0"/>
              <a:t>среду, </a:t>
            </a:r>
            <a:r>
              <a:rPr lang="ru-RU" sz="4000" dirty="0"/>
              <a:t>в полость </a:t>
            </a:r>
            <a:r>
              <a:rPr lang="ru-RU" sz="4000" dirty="0" smtClean="0"/>
              <a:t>тела.</a:t>
            </a:r>
            <a:endParaRPr lang="ru-RU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виды кровотечений: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7500990" cy="20002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капиллярные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венозные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артериальные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внутренние</a:t>
            </a:r>
            <a:r>
              <a:rPr lang="ru-RU" dirty="0"/>
              <a:t>.</a:t>
            </a:r>
          </a:p>
        </p:txBody>
      </p:sp>
      <p:pic>
        <p:nvPicPr>
          <p:cNvPr id="14338" name="Picture 2" descr="ÐÐ°ÑÑÐ¸Ð½ÐºÐ¸ Ð¿Ð¾ Ð·Ð°Ð¿ÑÐ¾ÑÑ ÐÐ¾Ð½ÑÑÐ¸Ðµ Ð¸ Ð²Ð¸Ð´Ñ ÐºÑÐ¾Ð²Ð¾ÑÐµÑÐµÐ½Ð¸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8072494" cy="399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определить вид кровотечения: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2150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b="1" dirty="0"/>
              <a:t>. Капиллярное:</a:t>
            </a:r>
            <a:r>
              <a:rPr lang="ru-RU" dirty="0"/>
              <a:t> незначительное и равномерное выделение крови из поврежденной поверхности.</a:t>
            </a:r>
          </a:p>
          <a:p>
            <a:pPr>
              <a:buNone/>
            </a:pPr>
            <a:r>
              <a:rPr lang="ru-RU" dirty="0"/>
              <a:t>2</a:t>
            </a:r>
            <a:r>
              <a:rPr lang="ru-RU" b="1" dirty="0"/>
              <a:t>. Венозное:</a:t>
            </a:r>
            <a:r>
              <a:rPr lang="ru-RU" dirty="0"/>
              <a:t> равномерное и быстрое вытекание крови темно-красного оттенка без признаков фонтанирования; возможно формирование сгустков.</a:t>
            </a:r>
          </a:p>
          <a:p>
            <a:pPr>
              <a:buNone/>
            </a:pPr>
            <a:r>
              <a:rPr lang="ru-RU" dirty="0"/>
              <a:t>3</a:t>
            </a:r>
            <a:r>
              <a:rPr lang="ru-RU" b="1" dirty="0"/>
              <a:t>. Артериальное:</a:t>
            </a:r>
            <a:r>
              <a:rPr lang="ru-RU" dirty="0"/>
              <a:t> пульсирующая, иногда прерывистая струя крови ярко-красного оттенка, которая вытекает с большой скоростью.</a:t>
            </a:r>
          </a:p>
          <a:p>
            <a:pPr>
              <a:buNone/>
            </a:pPr>
            <a:r>
              <a:rPr lang="ru-RU" dirty="0"/>
              <a:t>4</a:t>
            </a:r>
            <a:r>
              <a:rPr lang="ru-RU" b="1" dirty="0"/>
              <a:t>. Внутреннее:</a:t>
            </a:r>
            <a:r>
              <a:rPr lang="ru-RU" dirty="0"/>
              <a:t> бледность кожи, холодный пот, головокружение, слабый пульс, обморок, поверхностное дыхание; отсутствие наружного кровотечения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Если кровотечение локализуется в области легких, наблюдается посинение кожи и слизистых, учащенное и/или затрудненное дыхание, кашель с кровью.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Гематомы </a:t>
            </a:r>
            <a:r>
              <a:rPr lang="ru-RU" dirty="0"/>
              <a:t>возникают в случае кровоизлияния в крупные мышцы.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кровотечений и правила первой помощи при них.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Виды кровотечений и первая помощь при них. Это важно знать каждому! Первая помощь, Виды кровотечений, Длиннопост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75"/>
            <a:ext cx="800105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Капиллярное: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промойте </a:t>
            </a:r>
            <a:r>
              <a:rPr lang="ru-RU" dirty="0"/>
              <a:t>рану чистой водой;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обработайте </a:t>
            </a:r>
            <a:r>
              <a:rPr lang="ru-RU" dirty="0"/>
              <a:t>края раны антисептиком;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наложите марлевую повязку.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Венозное: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наложите </a:t>
            </a:r>
            <a:r>
              <a:rPr lang="ru-RU" dirty="0"/>
              <a:t>давящую асептическую повязку;</a:t>
            </a:r>
          </a:p>
          <a:p>
            <a:r>
              <a:rPr lang="ru-RU" dirty="0" smtClean="0"/>
              <a:t>если </a:t>
            </a:r>
            <a:r>
              <a:rPr lang="ru-RU" dirty="0"/>
              <a:t>давящая повязка не помогает, на мягкую подкладку наложите жгут или скрученное полотенце, пояс и т.п. (расположите их ниже поврежденного участка) с приложением записки со временем наложения;</a:t>
            </a:r>
          </a:p>
          <a:p>
            <a:r>
              <a:rPr lang="ru-RU" dirty="0" smtClean="0"/>
              <a:t>оставлять </a:t>
            </a:r>
            <a:r>
              <a:rPr lang="ru-RU" dirty="0"/>
              <a:t>жгут можно не более чем на 1 час в холодную погоду и на 2 часа в жаркую.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Артериальное: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329642" cy="49720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отсутствии переломов поднимите конечность;</a:t>
            </a:r>
          </a:p>
          <a:p>
            <a:r>
              <a:rPr lang="ru-RU" dirty="0" smtClean="0"/>
              <a:t>наложите </a:t>
            </a:r>
            <a:r>
              <a:rPr lang="ru-RU" dirty="0"/>
              <a:t>жгут (или его аналог) выше места травмы;</a:t>
            </a:r>
          </a:p>
          <a:p>
            <a:r>
              <a:rPr lang="ru-RU" dirty="0" smtClean="0"/>
              <a:t>на </a:t>
            </a:r>
            <a:r>
              <a:rPr lang="ru-RU" dirty="0"/>
              <a:t>время поиска материала для жгута прижмите артерию (выше повреждения) в месте пульсации;</a:t>
            </a:r>
          </a:p>
          <a:p>
            <a:r>
              <a:rPr lang="ru-RU" dirty="0" smtClean="0"/>
              <a:t>при </a:t>
            </a:r>
            <a:r>
              <a:rPr lang="ru-RU" dirty="0"/>
              <a:t>нарушении целостности определенных артерий (плечевой, локтевой, подколенной или бедренной) конечность можно приподнять и зафиксировать в согнутом положении.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ÐÐ°ÑÑÐ¸Ð½ÐºÐ¸ Ð¿Ð¾ Ð·Ð°Ð¿ÑÐ¾ÑÑ Ð¿ÑÐ°Ð²Ð¸Ð»Ð° Ð½Ð°Ð»Ð¾Ð¶ÐµÐ½Ð¸Ñ Ð¶Ð³ÑÑ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32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278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Виды кровотечений и первая помощь при них.  </vt:lpstr>
      <vt:lpstr>Слайд 2</vt:lpstr>
      <vt:lpstr>Основные виды кровотечений: </vt:lpstr>
      <vt:lpstr>Как определить вид кровотечения: </vt:lpstr>
      <vt:lpstr>Виды кровотечений и правила первой помощи при них. </vt:lpstr>
      <vt:lpstr>1. Капиллярное: </vt:lpstr>
      <vt:lpstr>2. Венозное: </vt:lpstr>
      <vt:lpstr>3. Артериальное: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4. Внутреннее: 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кровотечений и первая помощь при них.  </dc:title>
  <dc:creator>Admin</dc:creator>
  <cp:lastModifiedBy>Admin</cp:lastModifiedBy>
  <cp:revision>13</cp:revision>
  <dcterms:created xsi:type="dcterms:W3CDTF">2019-03-18T14:30:57Z</dcterms:created>
  <dcterms:modified xsi:type="dcterms:W3CDTF">2019-03-18T18:05:06Z</dcterms:modified>
</cp:coreProperties>
</file>