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1" r:id="rId4"/>
    <p:sldId id="257" r:id="rId5"/>
    <p:sldId id="258" r:id="rId6"/>
    <p:sldId id="260" r:id="rId7"/>
    <p:sldId id="259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8" r:id="rId31"/>
    <p:sldId id="287" r:id="rId32"/>
    <p:sldId id="289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2321407"/>
            <a:ext cx="7766936" cy="1646302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Лексический состав языка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Преподаватель О.Б. Тамбова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36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</a:rPr>
              <a:t>Игра «Подбери синоним»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1 команда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6600" dirty="0" smtClean="0"/>
              <a:t>Творить</a:t>
            </a:r>
          </a:p>
          <a:p>
            <a:pPr marL="0" indent="0">
              <a:buNone/>
            </a:pPr>
            <a:r>
              <a:rPr lang="ru-RU" sz="3200" dirty="0"/>
              <a:t>создавать, созидать, строить, делать, предпринимать, учинять, осуществлять, писать, производить, совершать, свершать, </a:t>
            </a:r>
            <a:r>
              <a:rPr lang="ru-RU" sz="3200" dirty="0" smtClean="0"/>
              <a:t>проделывать</a:t>
            </a:r>
            <a:r>
              <a:rPr lang="ru-RU" sz="3200" dirty="0"/>
              <a:t>, сочинять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2 команда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5194460" cy="3304117"/>
          </a:xfrm>
        </p:spPr>
        <p:txBody>
          <a:bodyPr>
            <a:normAutofit fontScale="92500" lnSpcReduction="10000"/>
          </a:bodyPr>
          <a:lstStyle/>
          <a:p>
            <a:r>
              <a:rPr lang="ru-RU" sz="6600" dirty="0" smtClean="0"/>
              <a:t>Наблюдать</a:t>
            </a:r>
          </a:p>
          <a:p>
            <a:pPr marL="0" indent="0">
              <a:buNone/>
            </a:pPr>
            <a:r>
              <a:rPr lang="ru-RU" sz="2900" dirty="0"/>
              <a:t>видеть, замечать, смотреть, взирать, воззриться, всматриваться, глазеть, глядеть, засмотреться, зреть, любоваться, подмечать, приглядывать</a:t>
            </a:r>
          </a:p>
        </p:txBody>
      </p:sp>
    </p:spTree>
    <p:extLst>
      <p:ext uri="{BB962C8B-B14F-4D97-AF65-F5344CB8AC3E}">
        <p14:creationId xmlns:p14="http://schemas.microsoft.com/office/powerpoint/2010/main" val="1112280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Лексические ошибки при употреблении синонимов в речи: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600" dirty="0" smtClean="0"/>
              <a:t>1. Неудачный </a:t>
            </a:r>
            <a:r>
              <a:rPr lang="ru-RU" sz="2600" dirty="0"/>
              <a:t>выбор одного из </a:t>
            </a:r>
            <a:r>
              <a:rPr lang="ru-RU" sz="2600" dirty="0" smtClean="0"/>
              <a:t>синонимов.</a:t>
            </a:r>
          </a:p>
          <a:p>
            <a:pPr marL="0" indent="0">
              <a:buNone/>
            </a:pPr>
            <a:r>
              <a:rPr lang="ru-RU" sz="2600" i="1" dirty="0">
                <a:solidFill>
                  <a:schemeClr val="accent5"/>
                </a:solidFill>
              </a:rPr>
              <a:t>Я приобрел </a:t>
            </a:r>
            <a:r>
              <a:rPr lang="ru-RU" sz="2600" i="1" dirty="0" smtClean="0">
                <a:solidFill>
                  <a:schemeClr val="accent5"/>
                </a:solidFill>
              </a:rPr>
              <a:t>образование </a:t>
            </a:r>
            <a:r>
              <a:rPr lang="ru-RU" sz="2600" i="1" dirty="0">
                <a:solidFill>
                  <a:schemeClr val="accent5"/>
                </a:solidFill>
              </a:rPr>
              <a:t>в Московском государственном </a:t>
            </a:r>
            <a:r>
              <a:rPr lang="ru-RU" sz="2600" i="1" dirty="0" smtClean="0">
                <a:solidFill>
                  <a:schemeClr val="accent5"/>
                </a:solidFill>
              </a:rPr>
              <a:t>университете.</a:t>
            </a:r>
          </a:p>
          <a:p>
            <a:pPr marL="0" indent="0">
              <a:buNone/>
            </a:pPr>
            <a:r>
              <a:rPr lang="ru-RU" sz="2600" i="1" dirty="0">
                <a:solidFill>
                  <a:schemeClr val="accent5"/>
                </a:solidFill>
              </a:rPr>
              <a:t>На факультете изучалось два заграничных </a:t>
            </a:r>
            <a:r>
              <a:rPr lang="ru-RU" sz="2600" i="1" dirty="0" smtClean="0">
                <a:solidFill>
                  <a:schemeClr val="accent5"/>
                </a:solidFill>
              </a:rPr>
              <a:t>языка.</a:t>
            </a: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</a:rPr>
              <a:t>2. </a:t>
            </a:r>
            <a:r>
              <a:rPr lang="ru-RU" sz="2600" dirty="0" smtClean="0">
                <a:solidFill>
                  <a:schemeClr val="tx1"/>
                </a:solidFill>
              </a:rPr>
              <a:t>Нагромождение синонимов </a:t>
            </a:r>
            <a:r>
              <a:rPr lang="ru-RU" sz="2600" dirty="0">
                <a:solidFill>
                  <a:schemeClr val="tx1"/>
                </a:solidFill>
              </a:rPr>
              <a:t>(</a:t>
            </a:r>
            <a:r>
              <a:rPr lang="ru-RU" sz="2600" dirty="0" smtClean="0">
                <a:solidFill>
                  <a:schemeClr val="tx1"/>
                </a:solidFill>
              </a:rPr>
              <a:t>речевая избыточность).</a:t>
            </a:r>
          </a:p>
          <a:p>
            <a:pPr marL="0" indent="0">
              <a:buNone/>
            </a:pPr>
            <a:r>
              <a:rPr lang="ru-RU" sz="2600" i="1" dirty="0">
                <a:solidFill>
                  <a:schemeClr val="accent5"/>
                </a:solidFill>
              </a:rPr>
              <a:t>Усвоению учебного материала мешает некачественное и плохое выполнение домашних заданий.</a:t>
            </a:r>
            <a:endParaRPr lang="ru-RU" sz="2600" i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2060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</a:rPr>
              <a:t>Словари синонимов</a:t>
            </a:r>
            <a:endParaRPr lang="ru-RU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87485"/>
            <a:ext cx="8596668" cy="435387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А</a:t>
            </a:r>
            <a:r>
              <a:rPr lang="ru-RU" sz="2800" dirty="0"/>
              <a:t>. Ю. Кожевников «Словарь синонимов современного русского языка. Речевые эквиваленты: практический справочник» — М. : ЗАО «ОЛМА Медиа Групп», 2009. — 800 с.</a:t>
            </a:r>
          </a:p>
          <a:p>
            <a:r>
              <a:rPr lang="ru-RU" sz="2800" dirty="0" smtClean="0"/>
              <a:t>А</a:t>
            </a:r>
            <a:r>
              <a:rPr lang="ru-RU" sz="2800" dirty="0"/>
              <a:t>. Ю. </a:t>
            </a:r>
            <a:r>
              <a:rPr lang="ru-RU" sz="2800" dirty="0" err="1"/>
              <a:t>Мудрова</a:t>
            </a:r>
            <a:r>
              <a:rPr lang="ru-RU" sz="2800" dirty="0"/>
              <a:t> «Словарь синонимов русского языка» — М. : </a:t>
            </a:r>
            <a:r>
              <a:rPr lang="ru-RU" sz="2800" dirty="0" err="1"/>
              <a:t>Центрполиграф</a:t>
            </a:r>
            <a:r>
              <a:rPr lang="ru-RU" sz="2800" dirty="0"/>
              <a:t>, 2009. — 507 с</a:t>
            </a:r>
          </a:p>
          <a:p>
            <a:r>
              <a:rPr lang="ru-RU" sz="2800" dirty="0" smtClean="0"/>
              <a:t>К</a:t>
            </a:r>
            <a:r>
              <a:rPr lang="ru-RU" sz="2800" dirty="0"/>
              <a:t>. С. </a:t>
            </a:r>
            <a:r>
              <a:rPr lang="ru-RU" sz="2800" dirty="0" err="1"/>
              <a:t>Горбачевич</a:t>
            </a:r>
            <a:r>
              <a:rPr lang="ru-RU" sz="2800" dirty="0"/>
              <a:t> «Словарь синонимов русского языка» — М.: </a:t>
            </a:r>
            <a:r>
              <a:rPr lang="ru-RU" sz="2800" dirty="0" err="1"/>
              <a:t>Эксмо</a:t>
            </a:r>
            <a:r>
              <a:rPr lang="ru-RU" sz="2800" dirty="0"/>
              <a:t>, 2007. — 608 с. (более 4000 синонимов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8253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2">
                    <a:lumMod val="50000"/>
                  </a:schemeClr>
                </a:solidFill>
              </a:rPr>
              <a:t>Антонимы - </a:t>
            </a:r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953" y="1645921"/>
            <a:ext cx="8717049" cy="4646814"/>
          </a:xfrm>
        </p:spPr>
        <p:txBody>
          <a:bodyPr>
            <a:normAutofit/>
          </a:bodyPr>
          <a:lstStyle/>
          <a:p>
            <a:r>
              <a:rPr lang="ru-RU" sz="2800" b="1" dirty="0"/>
              <a:t>слова с противоположными </a:t>
            </a:r>
            <a:r>
              <a:rPr lang="ru-RU" sz="2800" b="1" dirty="0" smtClean="0"/>
              <a:t>значениями</a:t>
            </a:r>
          </a:p>
          <a:p>
            <a:pPr marL="0" indent="0">
              <a:buNone/>
            </a:pPr>
            <a:r>
              <a:rPr lang="ru-RU" sz="2800" dirty="0"/>
              <a:t>по количеству: </a:t>
            </a:r>
            <a:r>
              <a:rPr lang="ru-RU" sz="2800" i="1" dirty="0">
                <a:solidFill>
                  <a:schemeClr val="accent5"/>
                </a:solidFill>
              </a:rPr>
              <a:t>большинство – меньшинство</a:t>
            </a:r>
            <a:r>
              <a:rPr lang="ru-RU" sz="2800" dirty="0">
                <a:solidFill>
                  <a:schemeClr val="accent5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2800" dirty="0"/>
              <a:t>по качеству: </a:t>
            </a:r>
            <a:r>
              <a:rPr lang="ru-RU" sz="2800" i="1" dirty="0" smtClean="0">
                <a:solidFill>
                  <a:schemeClr val="accent5"/>
                </a:solidFill>
              </a:rPr>
              <a:t>добро - </a:t>
            </a:r>
            <a:r>
              <a:rPr lang="ru-RU" sz="2800" i="1" dirty="0">
                <a:solidFill>
                  <a:schemeClr val="accent5"/>
                </a:solidFill>
              </a:rPr>
              <a:t>зло;</a:t>
            </a:r>
          </a:p>
          <a:p>
            <a:pPr marL="0" indent="0">
              <a:buNone/>
            </a:pPr>
            <a:r>
              <a:rPr lang="ru-RU" sz="2800" dirty="0"/>
              <a:t>по размеру: </a:t>
            </a:r>
            <a:r>
              <a:rPr lang="ru-RU" sz="2800" i="1" dirty="0">
                <a:solidFill>
                  <a:schemeClr val="accent5"/>
                </a:solidFill>
              </a:rPr>
              <a:t>огромный - крохотный;</a:t>
            </a:r>
          </a:p>
          <a:p>
            <a:pPr marL="0" indent="0">
              <a:buNone/>
            </a:pPr>
            <a:r>
              <a:rPr lang="ru-RU" sz="2800" dirty="0"/>
              <a:t>по возрасту: </a:t>
            </a:r>
            <a:r>
              <a:rPr lang="ru-RU" sz="2800" i="1" dirty="0">
                <a:solidFill>
                  <a:schemeClr val="accent5"/>
                </a:solidFill>
              </a:rPr>
              <a:t>старше - младше;</a:t>
            </a:r>
          </a:p>
          <a:p>
            <a:pPr marL="0" indent="0">
              <a:buNone/>
            </a:pPr>
            <a:r>
              <a:rPr lang="ru-RU" sz="2800" dirty="0"/>
              <a:t>по времени: </a:t>
            </a:r>
            <a:r>
              <a:rPr lang="ru-RU" sz="2800" i="1" dirty="0">
                <a:solidFill>
                  <a:schemeClr val="accent5"/>
                </a:solidFill>
              </a:rPr>
              <a:t>утро- вечер;</a:t>
            </a:r>
          </a:p>
          <a:p>
            <a:pPr marL="0" indent="0">
              <a:buNone/>
            </a:pPr>
            <a:r>
              <a:rPr lang="ru-RU" sz="2800" dirty="0"/>
              <a:t>по пространству: </a:t>
            </a:r>
            <a:r>
              <a:rPr lang="ru-RU" sz="2800" i="1" dirty="0">
                <a:solidFill>
                  <a:schemeClr val="accent5"/>
                </a:solidFill>
              </a:rPr>
              <a:t>горы- долы;</a:t>
            </a:r>
          </a:p>
          <a:p>
            <a:pPr marL="0" indent="0">
              <a:buNone/>
            </a:pPr>
            <a:r>
              <a:rPr lang="ru-RU" sz="2800" dirty="0"/>
              <a:t>по природным явлениям: </a:t>
            </a:r>
            <a:r>
              <a:rPr lang="ru-RU" sz="2800" i="1" dirty="0">
                <a:solidFill>
                  <a:schemeClr val="accent5"/>
                </a:solidFill>
              </a:rPr>
              <a:t>восход- закат.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87741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Закончите пословицы, используя антонимы.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800" i="1" dirty="0"/>
              <a:t>1.	Маленькое </a:t>
            </a:r>
            <a:r>
              <a:rPr lang="ru-RU" sz="4800" i="1" dirty="0" smtClean="0"/>
              <a:t>дело лучше…</a:t>
            </a:r>
            <a:endParaRPr lang="ru-RU" sz="4800" i="1" dirty="0"/>
          </a:p>
          <a:p>
            <a:pPr marL="0" indent="0">
              <a:buNone/>
            </a:pPr>
            <a:r>
              <a:rPr lang="ru-RU" sz="4800" i="1" dirty="0"/>
              <a:t>2.	</a:t>
            </a:r>
            <a:r>
              <a:rPr lang="ru-RU" sz="4800" i="1" dirty="0" smtClean="0"/>
              <a:t>Добрая </a:t>
            </a:r>
            <a:r>
              <a:rPr lang="ru-RU" sz="4800" i="1" dirty="0"/>
              <a:t>слава лежит</a:t>
            </a:r>
            <a:r>
              <a:rPr lang="ru-RU" sz="4800" i="1" dirty="0" smtClean="0"/>
              <a:t>….</a:t>
            </a:r>
            <a:endParaRPr lang="ru-RU" sz="4800" i="1" dirty="0"/>
          </a:p>
          <a:p>
            <a:pPr marL="0" indent="0">
              <a:buNone/>
            </a:pPr>
            <a:r>
              <a:rPr lang="ru-RU" sz="4800" i="1" dirty="0" smtClean="0"/>
              <a:t>3.</a:t>
            </a:r>
            <a:r>
              <a:rPr lang="ru-RU" sz="4800" i="1" dirty="0"/>
              <a:t>	Ученье свет</a:t>
            </a:r>
            <a:r>
              <a:rPr lang="ru-RU" sz="4800" i="1" dirty="0" smtClean="0"/>
              <a:t>….</a:t>
            </a:r>
          </a:p>
          <a:p>
            <a:pPr marL="0" indent="0">
              <a:buNone/>
            </a:pPr>
            <a:r>
              <a:rPr lang="ru-RU" sz="4800" i="1" dirty="0"/>
              <a:t>4</a:t>
            </a:r>
            <a:r>
              <a:rPr lang="ru-RU" sz="4800" i="1" dirty="0" smtClean="0"/>
              <a:t>.</a:t>
            </a:r>
            <a:r>
              <a:rPr lang="ru-RU" sz="4800" i="1" dirty="0"/>
              <a:t>	Язык длинный</a:t>
            </a:r>
            <a:r>
              <a:rPr lang="ru-RU" sz="4800" i="1" dirty="0" smtClean="0"/>
              <a:t>…</a:t>
            </a:r>
            <a:endParaRPr lang="ru-RU" sz="4800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960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Закончите пословицы, используя антонимы.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/>
              <a:t>1.	Маленькое </a:t>
            </a:r>
            <a:r>
              <a:rPr lang="ru-RU" sz="3600" dirty="0" smtClean="0"/>
              <a:t>дело </a:t>
            </a:r>
            <a:r>
              <a:rPr lang="ru-RU" sz="3600" i="1" dirty="0" smtClean="0">
                <a:solidFill>
                  <a:schemeClr val="accent5">
                    <a:lumMod val="75000"/>
                  </a:schemeClr>
                </a:solidFill>
              </a:rPr>
              <a:t>лучше большого безделья.</a:t>
            </a:r>
            <a:endParaRPr lang="ru-RU" sz="3600" i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3600" dirty="0"/>
              <a:t>2.	</a:t>
            </a:r>
            <a:r>
              <a:rPr lang="ru-RU" sz="3600" dirty="0" smtClean="0"/>
              <a:t>Добрая </a:t>
            </a:r>
            <a:r>
              <a:rPr lang="ru-RU" sz="3600" dirty="0"/>
              <a:t>слава </a:t>
            </a:r>
            <a:r>
              <a:rPr lang="ru-RU" sz="3600" dirty="0" smtClean="0"/>
              <a:t>лежит, </a:t>
            </a:r>
            <a:r>
              <a:rPr lang="ru-RU" sz="3600" i="1" dirty="0" smtClean="0">
                <a:solidFill>
                  <a:schemeClr val="accent5">
                    <a:lumMod val="75000"/>
                  </a:schemeClr>
                </a:solidFill>
              </a:rPr>
              <a:t>а худая бежит.</a:t>
            </a:r>
            <a:endParaRPr lang="ru-RU" sz="3600" i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3600" dirty="0"/>
              <a:t>4.	Ученье </a:t>
            </a:r>
            <a:r>
              <a:rPr lang="ru-RU" sz="3600" dirty="0" smtClean="0"/>
              <a:t>свет, </a:t>
            </a:r>
            <a:r>
              <a:rPr lang="ru-RU" sz="3600" i="1" dirty="0" smtClean="0">
                <a:solidFill>
                  <a:schemeClr val="accent5">
                    <a:lumMod val="75000"/>
                  </a:schemeClr>
                </a:solidFill>
              </a:rPr>
              <a:t>а </a:t>
            </a:r>
            <a:r>
              <a:rPr lang="ru-RU" sz="3600" i="1" dirty="0" err="1" smtClean="0">
                <a:solidFill>
                  <a:schemeClr val="accent5">
                    <a:lumMod val="75000"/>
                  </a:schemeClr>
                </a:solidFill>
              </a:rPr>
              <a:t>неученье</a:t>
            </a:r>
            <a:r>
              <a:rPr lang="ru-RU" sz="3600" i="1" dirty="0" smtClean="0">
                <a:solidFill>
                  <a:schemeClr val="accent5">
                    <a:lumMod val="75000"/>
                  </a:schemeClr>
                </a:solidFill>
              </a:rPr>
              <a:t>-тьма.</a:t>
            </a:r>
            <a:endParaRPr lang="ru-RU" sz="3600" i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3600" dirty="0"/>
              <a:t>5.	Язык </a:t>
            </a:r>
            <a:r>
              <a:rPr lang="ru-RU" sz="3600" dirty="0" smtClean="0"/>
              <a:t>длинный, </a:t>
            </a:r>
            <a:r>
              <a:rPr lang="ru-RU" sz="3600" i="1" dirty="0" smtClean="0">
                <a:solidFill>
                  <a:schemeClr val="accent5">
                    <a:lumMod val="75000"/>
                  </a:schemeClr>
                </a:solidFill>
              </a:rPr>
              <a:t>а </a:t>
            </a:r>
            <a:r>
              <a:rPr lang="ru-RU" sz="3600" i="1" dirty="0">
                <a:solidFill>
                  <a:schemeClr val="accent5">
                    <a:lumMod val="75000"/>
                  </a:schemeClr>
                </a:solidFill>
              </a:rPr>
              <a:t>ум </a:t>
            </a:r>
            <a:r>
              <a:rPr lang="ru-RU" sz="3600" i="1" dirty="0" smtClean="0">
                <a:solidFill>
                  <a:schemeClr val="accent5">
                    <a:lumMod val="75000"/>
                  </a:schemeClr>
                </a:solidFill>
              </a:rPr>
              <a:t>короткий.</a:t>
            </a:r>
            <a:endParaRPr lang="ru-RU" sz="3600" i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398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Контекстуальные антонимы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dirty="0"/>
              <a:t>И кто в избытке ощущений,</a:t>
            </a:r>
          </a:p>
          <a:p>
            <a:pPr marL="0" indent="0">
              <a:buNone/>
            </a:pPr>
            <a:r>
              <a:rPr lang="ru-RU" sz="4000" dirty="0"/>
              <a:t>Когда </a:t>
            </a:r>
            <a:r>
              <a:rPr lang="ru-RU" sz="4000" i="1" dirty="0">
                <a:solidFill>
                  <a:schemeClr val="accent5">
                    <a:lumMod val="50000"/>
                  </a:schemeClr>
                </a:solidFill>
              </a:rPr>
              <a:t>кипит</a:t>
            </a:r>
            <a:r>
              <a:rPr lang="ru-RU" sz="4000" dirty="0"/>
              <a:t> и </a:t>
            </a:r>
            <a:r>
              <a:rPr lang="ru-RU" sz="4000" i="1" dirty="0">
                <a:solidFill>
                  <a:schemeClr val="accent5">
                    <a:lumMod val="50000"/>
                  </a:schemeClr>
                </a:solidFill>
              </a:rPr>
              <a:t>стынет</a:t>
            </a:r>
            <a:r>
              <a:rPr lang="ru-RU" sz="4000" dirty="0"/>
              <a:t> кровь,</a:t>
            </a:r>
          </a:p>
          <a:p>
            <a:pPr marL="0" indent="0">
              <a:buNone/>
            </a:pPr>
            <a:r>
              <a:rPr lang="ru-RU" sz="4000" dirty="0"/>
              <a:t>Не ведал ваших искушений,-</a:t>
            </a:r>
          </a:p>
          <a:p>
            <a:pPr marL="0" indent="0">
              <a:buNone/>
            </a:pPr>
            <a:r>
              <a:rPr lang="ru-RU" sz="4000" i="1" dirty="0">
                <a:solidFill>
                  <a:schemeClr val="accent5">
                    <a:lumMod val="50000"/>
                  </a:schemeClr>
                </a:solidFill>
              </a:rPr>
              <a:t>Самоубийство</a:t>
            </a:r>
            <a:r>
              <a:rPr lang="ru-RU" sz="4000" dirty="0"/>
              <a:t> и </a:t>
            </a:r>
            <a:r>
              <a:rPr lang="ru-RU" sz="4000" i="1" dirty="0">
                <a:solidFill>
                  <a:schemeClr val="accent5">
                    <a:lumMod val="50000"/>
                  </a:schemeClr>
                </a:solidFill>
              </a:rPr>
              <a:t>Любовь</a:t>
            </a:r>
            <a:r>
              <a:rPr lang="ru-RU" sz="4000" dirty="0"/>
              <a:t>!</a:t>
            </a:r>
          </a:p>
          <a:p>
            <a:pPr marL="0" indent="0" algn="r">
              <a:buNone/>
            </a:pPr>
            <a:r>
              <a:rPr lang="ru-RU" sz="4000" dirty="0"/>
              <a:t>(</a:t>
            </a:r>
            <a:r>
              <a:rPr lang="ru-RU" sz="4000" dirty="0" err="1"/>
              <a:t>Ф.И.Тютчев</a:t>
            </a:r>
            <a:r>
              <a:rPr lang="ru-RU" sz="4000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967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Лексические ошибки при употреблении антонимов в речи: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261" y="1930401"/>
            <a:ext cx="9094123" cy="4570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1.	Столкновение антонимов делает фразу нелогичной</a:t>
            </a:r>
          </a:p>
          <a:p>
            <a:pPr marL="0" indent="0">
              <a:buNone/>
            </a:pPr>
            <a:r>
              <a:rPr lang="ru-RU" sz="3200" i="1" dirty="0"/>
              <a:t>Надень мои </a:t>
            </a:r>
            <a:r>
              <a:rPr lang="ru-RU" sz="3200" i="1" dirty="0">
                <a:solidFill>
                  <a:schemeClr val="accent5"/>
                </a:solidFill>
              </a:rPr>
              <a:t>старые</a:t>
            </a:r>
            <a:r>
              <a:rPr lang="ru-RU" sz="3200" i="1" dirty="0"/>
              <a:t> сапоги. Они еще</a:t>
            </a:r>
            <a:r>
              <a:rPr lang="ru-RU" sz="3200" i="1" dirty="0">
                <a:solidFill>
                  <a:schemeClr val="accent5"/>
                </a:solidFill>
              </a:rPr>
              <a:t> новые</a:t>
            </a:r>
            <a:r>
              <a:rPr lang="ru-RU" sz="3200" i="1" dirty="0"/>
              <a:t>.</a:t>
            </a:r>
          </a:p>
          <a:p>
            <a:pPr marL="0" indent="0">
              <a:buNone/>
            </a:pP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2</a:t>
            </a:r>
            <a:r>
              <a:rPr lang="ru-RU" sz="3200" dirty="0"/>
              <a:t>.	Ошибки в построении </a:t>
            </a:r>
            <a:r>
              <a:rPr lang="ru-RU" sz="3200" dirty="0" smtClean="0"/>
              <a:t>антитезы.</a:t>
            </a:r>
            <a:endParaRPr lang="ru-RU" sz="3200" dirty="0"/>
          </a:p>
          <a:p>
            <a:pPr marL="0" indent="0">
              <a:buNone/>
            </a:pPr>
            <a:r>
              <a:rPr lang="ru-RU" sz="3200" dirty="0"/>
              <a:t>Эта книга о </a:t>
            </a:r>
            <a:r>
              <a:rPr lang="ru-RU" sz="3200" i="1" dirty="0">
                <a:solidFill>
                  <a:schemeClr val="accent5"/>
                </a:solidFill>
              </a:rPr>
              <a:t>рождении и смерти</a:t>
            </a:r>
            <a:r>
              <a:rPr lang="ru-RU" sz="3200" dirty="0">
                <a:solidFill>
                  <a:schemeClr val="accent5"/>
                </a:solidFill>
              </a:rPr>
              <a:t>, о </a:t>
            </a:r>
            <a:r>
              <a:rPr lang="ru-RU" sz="3200" i="1" dirty="0">
                <a:solidFill>
                  <a:schemeClr val="accent5"/>
                </a:solidFill>
              </a:rPr>
              <a:t>любви и радости, о ненависти, страданиях и горе</a:t>
            </a:r>
            <a:r>
              <a:rPr lang="ru-RU" sz="3200" dirty="0"/>
              <a:t>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97523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</a:rPr>
              <a:t>Словари антонимов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</a:t>
            </a:r>
            <a:r>
              <a:rPr lang="ru-RU" sz="2800" dirty="0"/>
              <a:t>. М. Меркулова «Словарь антонимов русского языка: Сложные слова» (около 1800 антонимических пар) </a:t>
            </a:r>
            <a:r>
              <a:rPr lang="ru-RU" sz="2800" dirty="0" smtClean="0"/>
              <a:t>Москва,1999 </a:t>
            </a:r>
            <a:r>
              <a:rPr lang="ru-RU" sz="2800" dirty="0"/>
              <a:t>г. </a:t>
            </a:r>
          </a:p>
          <a:p>
            <a:r>
              <a:rPr lang="ru-RU" sz="2800" dirty="0" smtClean="0"/>
              <a:t>Л</a:t>
            </a:r>
            <a:r>
              <a:rPr lang="ru-RU" sz="2800" dirty="0"/>
              <a:t>. А. Введенская «Учебный словарь антонимов русского языка» </a:t>
            </a:r>
            <a:r>
              <a:rPr lang="ru-RU" sz="2800" dirty="0" smtClean="0"/>
              <a:t>Ростов-на-Дону, 2006 </a:t>
            </a:r>
            <a:r>
              <a:rPr lang="ru-RU" sz="2800" dirty="0"/>
              <a:t>г. </a:t>
            </a:r>
          </a:p>
          <a:p>
            <a:r>
              <a:rPr lang="ru-RU" sz="2800" dirty="0" smtClean="0"/>
              <a:t>М</a:t>
            </a:r>
            <a:r>
              <a:rPr lang="ru-RU" sz="2800" dirty="0"/>
              <a:t>. Р. Львов «Словарь антонимов русского языка» — 8-е стер. изд. — М. : АСТ–ПРЕСС КНИГА, 2006. — 592 с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04105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</a:rPr>
              <a:t>Омонимы - 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9145" y="1836393"/>
            <a:ext cx="8596668" cy="3880773"/>
          </a:xfrm>
        </p:spPr>
        <p:txBody>
          <a:bodyPr>
            <a:normAutofit/>
          </a:bodyPr>
          <a:lstStyle/>
          <a:p>
            <a:r>
              <a:rPr lang="ru-RU" sz="3600" dirty="0"/>
              <a:t>слова, одинаковые по звучанию, относящиеся к одной части речи, но разные по </a:t>
            </a:r>
            <a:r>
              <a:rPr lang="ru-RU" sz="3600" dirty="0" smtClean="0"/>
              <a:t>значению: </a:t>
            </a:r>
          </a:p>
          <a:p>
            <a:pPr marL="0" indent="0">
              <a:buNone/>
            </a:pPr>
            <a:r>
              <a:rPr lang="ru-RU" sz="3600" i="1" dirty="0" smtClean="0">
                <a:solidFill>
                  <a:schemeClr val="accent5"/>
                </a:solidFill>
              </a:rPr>
              <a:t>ручка1</a:t>
            </a:r>
            <a:r>
              <a:rPr lang="ru-RU" sz="3600" i="1" dirty="0">
                <a:solidFill>
                  <a:schemeClr val="accent5"/>
                </a:solidFill>
              </a:rPr>
              <a:t>. </a:t>
            </a:r>
            <a:r>
              <a:rPr lang="ru-RU" sz="3600" dirty="0"/>
              <a:t>Рука;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i="1" dirty="0" smtClean="0">
                <a:solidFill>
                  <a:schemeClr val="accent5"/>
                </a:solidFill>
              </a:rPr>
              <a:t>ручка2</a:t>
            </a:r>
            <a:r>
              <a:rPr lang="ru-RU" sz="3600" i="1" dirty="0">
                <a:solidFill>
                  <a:schemeClr val="accent5"/>
                </a:solidFill>
              </a:rPr>
              <a:t>. </a:t>
            </a:r>
            <a:r>
              <a:rPr lang="ru-RU" sz="3600" dirty="0"/>
              <a:t>Письменная </a:t>
            </a:r>
            <a:r>
              <a:rPr lang="ru-RU" sz="3600" dirty="0" smtClean="0"/>
              <a:t>принадлежность</a:t>
            </a:r>
            <a:r>
              <a:rPr lang="ru-RU" sz="3600" dirty="0"/>
              <a:t>.</a:t>
            </a:r>
            <a:endParaRPr lang="ru-RU" sz="3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12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</a:rPr>
              <a:t>Цели занятия: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систематизировать знания о лексике русского языка; </a:t>
            </a:r>
            <a:endParaRPr lang="ru-RU" sz="2400" dirty="0" smtClean="0"/>
          </a:p>
          <a:p>
            <a:r>
              <a:rPr lang="ru-RU" sz="2400" dirty="0" smtClean="0"/>
              <a:t>выработать </a:t>
            </a:r>
            <a:r>
              <a:rPr lang="ru-RU" sz="2400" dirty="0"/>
              <a:t>практическое умение анализировать конкретные языковые единицы</a:t>
            </a:r>
            <a:r>
              <a:rPr lang="ru-RU" sz="2400" dirty="0" smtClean="0"/>
              <a:t>;</a:t>
            </a:r>
          </a:p>
          <a:p>
            <a:r>
              <a:rPr lang="ru-RU" sz="2400" dirty="0"/>
              <a:t>изучить лексические нормы современного русского языка</a:t>
            </a:r>
            <a:r>
              <a:rPr lang="ru-RU" sz="2400" dirty="0" smtClean="0"/>
              <a:t>;</a:t>
            </a:r>
          </a:p>
          <a:p>
            <a:r>
              <a:rPr lang="ru-RU" sz="2400" dirty="0"/>
              <a:t>расширить словарный </a:t>
            </a:r>
            <a:r>
              <a:rPr lang="ru-RU" sz="2400" dirty="0" smtClean="0"/>
              <a:t>запас;</a:t>
            </a:r>
          </a:p>
          <a:p>
            <a:r>
              <a:rPr lang="ru-RU" sz="2400" dirty="0"/>
              <a:t>н</a:t>
            </a:r>
            <a:r>
              <a:rPr lang="ru-RU" sz="2400" dirty="0" smtClean="0"/>
              <a:t>аучиться пользоваться различными словарями.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57403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Омонимы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подразделяются на группы по полному или неполному совпадению: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62299"/>
            <a:ext cx="8790862" cy="472994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слова</a:t>
            </a:r>
            <a:r>
              <a:rPr lang="ru-RU" sz="2800" dirty="0"/>
              <a:t>, совпадающие по звучанию, но не совпадающие по написанию, называются </a:t>
            </a:r>
            <a:r>
              <a:rPr lang="ru-RU" sz="2800" b="1" i="1" u="sng" dirty="0">
                <a:solidFill>
                  <a:schemeClr val="accent1">
                    <a:lumMod val="50000"/>
                  </a:schemeClr>
                </a:solidFill>
              </a:rPr>
              <a:t>омофонами</a:t>
            </a:r>
            <a:r>
              <a:rPr lang="ru-RU" sz="2800" dirty="0"/>
              <a:t> </a:t>
            </a:r>
            <a:r>
              <a:rPr lang="ru-RU" sz="2800" dirty="0" smtClean="0"/>
              <a:t>(</a:t>
            </a:r>
            <a:r>
              <a:rPr lang="ru-RU" sz="2800" dirty="0" smtClean="0">
                <a:solidFill>
                  <a:schemeClr val="accent5"/>
                </a:solidFill>
              </a:rPr>
              <a:t>кот-код</a:t>
            </a:r>
            <a:r>
              <a:rPr lang="ru-RU" sz="2800" dirty="0" smtClean="0"/>
              <a:t>)</a:t>
            </a:r>
          </a:p>
          <a:p>
            <a:r>
              <a:rPr lang="ru-RU" sz="2800" dirty="0" smtClean="0"/>
              <a:t>слова</a:t>
            </a:r>
            <a:r>
              <a:rPr lang="ru-RU" sz="2800" dirty="0"/>
              <a:t>, одинаковые по написанию, но разные по звучанию, называются </a:t>
            </a:r>
            <a:r>
              <a:rPr lang="ru-RU" sz="2800" b="1" i="1" u="sng" dirty="0">
                <a:solidFill>
                  <a:schemeClr val="accent1">
                    <a:lumMod val="50000"/>
                  </a:schemeClr>
                </a:solidFill>
              </a:rPr>
              <a:t>омографами</a:t>
            </a:r>
            <a:r>
              <a:rPr lang="ru-RU" sz="2800" dirty="0"/>
              <a:t> </a:t>
            </a:r>
            <a:r>
              <a:rPr lang="ru-RU" sz="2800" dirty="0" smtClean="0"/>
              <a:t>(</a:t>
            </a:r>
            <a:r>
              <a:rPr lang="ru-RU" sz="2800" dirty="0" smtClean="0">
                <a:solidFill>
                  <a:schemeClr val="accent5"/>
                </a:solidFill>
              </a:rPr>
              <a:t>за/мок-замок</a:t>
            </a:r>
            <a:r>
              <a:rPr lang="ru-RU" sz="2800" dirty="0">
                <a:solidFill>
                  <a:schemeClr val="accent5"/>
                </a:solidFill>
              </a:rPr>
              <a:t>/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);</a:t>
            </a:r>
          </a:p>
          <a:p>
            <a:r>
              <a:rPr lang="ru-RU" sz="2800" dirty="0" smtClean="0"/>
              <a:t>слова</a:t>
            </a:r>
            <a:r>
              <a:rPr lang="ru-RU" sz="2800" dirty="0"/>
              <a:t>, совпадающие по написанию и звучанию только в некоторых грамматических формах, называются </a:t>
            </a:r>
            <a:r>
              <a:rPr lang="ru-RU" sz="2800" b="1" i="1" u="sng" dirty="0" err="1">
                <a:solidFill>
                  <a:schemeClr val="accent1">
                    <a:lumMod val="50000"/>
                  </a:schemeClr>
                </a:solidFill>
              </a:rPr>
              <a:t>омоформами</a:t>
            </a:r>
            <a:r>
              <a:rPr lang="ru-RU" sz="2800" b="1" i="1" u="sng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smtClean="0"/>
              <a:t>(</a:t>
            </a:r>
            <a:r>
              <a:rPr lang="ru-RU" sz="2800" dirty="0" smtClean="0">
                <a:solidFill>
                  <a:schemeClr val="accent5"/>
                </a:solidFill>
              </a:rPr>
              <a:t>мой</a:t>
            </a:r>
            <a:r>
              <a:rPr lang="ru-RU" sz="2800" dirty="0" smtClean="0"/>
              <a:t> – притяж. </a:t>
            </a:r>
            <a:r>
              <a:rPr lang="ru-RU" sz="2800" dirty="0"/>
              <a:t>м</a:t>
            </a:r>
            <a:r>
              <a:rPr lang="ru-RU" sz="2800" dirty="0" smtClean="0"/>
              <a:t>ест., </a:t>
            </a:r>
            <a:r>
              <a:rPr lang="ru-RU" sz="2800" dirty="0" err="1" smtClean="0"/>
              <a:t>м.р</a:t>
            </a:r>
            <a:r>
              <a:rPr lang="ru-RU" sz="2800" dirty="0" smtClean="0"/>
              <a:t>., </a:t>
            </a:r>
            <a:r>
              <a:rPr lang="ru-RU" sz="2800" dirty="0" err="1" smtClean="0"/>
              <a:t>ед.ч</a:t>
            </a:r>
            <a:r>
              <a:rPr lang="ru-RU" sz="2800" dirty="0" smtClean="0"/>
              <a:t>.; </a:t>
            </a:r>
            <a:r>
              <a:rPr lang="ru-RU" sz="2800" dirty="0" smtClean="0">
                <a:solidFill>
                  <a:schemeClr val="accent5"/>
                </a:solidFill>
              </a:rPr>
              <a:t>мой</a:t>
            </a:r>
            <a:r>
              <a:rPr lang="ru-RU" sz="2800" dirty="0" smtClean="0"/>
              <a:t> – глагол повелит. накл., </a:t>
            </a:r>
            <a:r>
              <a:rPr lang="ru-RU" sz="2800" dirty="0" err="1"/>
              <a:t>ед.ч</a:t>
            </a:r>
            <a:r>
              <a:rPr lang="ru-RU" sz="2800" dirty="0"/>
              <a:t>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789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Перепишите, вставляя пропущенные буквы, подберите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проверочные слова к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омофонам.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dirty="0"/>
              <a:t>1.	</a:t>
            </a:r>
            <a:r>
              <a:rPr lang="ru-RU" sz="4000" i="1" dirty="0" err="1" smtClean="0">
                <a:solidFill>
                  <a:schemeClr val="accent5"/>
                </a:solidFill>
              </a:rPr>
              <a:t>Ст</a:t>
            </a:r>
            <a:r>
              <a:rPr lang="ru-RU" sz="4000" i="1" dirty="0" smtClean="0">
                <a:solidFill>
                  <a:schemeClr val="accent5"/>
                </a:solidFill>
              </a:rPr>
              <a:t>..</a:t>
            </a:r>
            <a:r>
              <a:rPr lang="ru-RU" sz="4000" i="1" dirty="0" err="1" smtClean="0">
                <a:solidFill>
                  <a:schemeClr val="accent5"/>
                </a:solidFill>
              </a:rPr>
              <a:t>рожил</a:t>
            </a:r>
            <a:r>
              <a:rPr lang="ru-RU" sz="4000" i="1" dirty="0" smtClean="0">
                <a:solidFill>
                  <a:schemeClr val="accent5"/>
                </a:solidFill>
              </a:rPr>
              <a:t> </a:t>
            </a:r>
            <a:r>
              <a:rPr lang="ru-RU" sz="4000" dirty="0"/>
              <a:t>нашего города </a:t>
            </a:r>
            <a:r>
              <a:rPr lang="ru-RU" sz="4000" i="1" dirty="0" err="1" smtClean="0">
                <a:solidFill>
                  <a:schemeClr val="accent5"/>
                </a:solidFill>
              </a:rPr>
              <a:t>ст</a:t>
            </a:r>
            <a:r>
              <a:rPr lang="ru-RU" sz="4000" i="1" dirty="0" smtClean="0">
                <a:solidFill>
                  <a:schemeClr val="accent5"/>
                </a:solidFill>
              </a:rPr>
              <a:t>..</a:t>
            </a:r>
            <a:r>
              <a:rPr lang="ru-RU" sz="4000" i="1" dirty="0" err="1" smtClean="0">
                <a:solidFill>
                  <a:schemeClr val="accent5"/>
                </a:solidFill>
              </a:rPr>
              <a:t>рожил</a:t>
            </a:r>
            <a:r>
              <a:rPr lang="ru-RU" sz="4000" i="1" dirty="0" smtClean="0">
                <a:solidFill>
                  <a:schemeClr val="accent5"/>
                </a:solidFill>
              </a:rPr>
              <a:t> </a:t>
            </a:r>
            <a:r>
              <a:rPr lang="ru-RU" sz="4000" dirty="0" smtClean="0"/>
              <a:t>склад.</a:t>
            </a:r>
            <a:endParaRPr lang="ru-RU" sz="4000" dirty="0"/>
          </a:p>
          <a:p>
            <a:pPr marL="0" indent="0">
              <a:buNone/>
            </a:pPr>
            <a:r>
              <a:rPr lang="ru-RU" sz="4000" dirty="0"/>
              <a:t>2</a:t>
            </a:r>
            <a:r>
              <a:rPr lang="ru-RU" sz="4000" dirty="0" smtClean="0"/>
              <a:t>.</a:t>
            </a:r>
            <a:r>
              <a:rPr lang="ru-RU" sz="4000" dirty="0"/>
              <a:t>	Флаг </a:t>
            </a:r>
            <a:r>
              <a:rPr lang="ru-RU" sz="4000" i="1" dirty="0" err="1" smtClean="0">
                <a:solidFill>
                  <a:schemeClr val="accent5"/>
                </a:solidFill>
              </a:rPr>
              <a:t>разв</a:t>
            </a:r>
            <a:r>
              <a:rPr lang="ru-RU" sz="4000" i="1" dirty="0" smtClean="0">
                <a:solidFill>
                  <a:schemeClr val="accent5"/>
                </a:solidFill>
              </a:rPr>
              <a:t>..</a:t>
            </a:r>
            <a:r>
              <a:rPr lang="ru-RU" sz="4000" i="1" dirty="0" err="1" smtClean="0">
                <a:solidFill>
                  <a:schemeClr val="accent5"/>
                </a:solidFill>
              </a:rPr>
              <a:t>вается</a:t>
            </a:r>
            <a:r>
              <a:rPr lang="ru-RU" sz="4000" i="1" dirty="0" smtClean="0">
                <a:solidFill>
                  <a:schemeClr val="accent5"/>
                </a:solidFill>
              </a:rPr>
              <a:t> </a:t>
            </a:r>
            <a:r>
              <a:rPr lang="ru-RU" sz="4000" dirty="0"/>
              <a:t>- ребенок </a:t>
            </a:r>
            <a:r>
              <a:rPr lang="ru-RU" sz="4000" i="1" dirty="0" err="1" smtClean="0">
                <a:solidFill>
                  <a:schemeClr val="accent5"/>
                </a:solidFill>
              </a:rPr>
              <a:t>разв</a:t>
            </a:r>
            <a:r>
              <a:rPr lang="ru-RU" sz="4000" i="1" dirty="0" smtClean="0">
                <a:solidFill>
                  <a:schemeClr val="accent5"/>
                </a:solidFill>
              </a:rPr>
              <a:t>..</a:t>
            </a:r>
            <a:r>
              <a:rPr lang="ru-RU" sz="4000" i="1" dirty="0" err="1" smtClean="0">
                <a:solidFill>
                  <a:schemeClr val="accent5"/>
                </a:solidFill>
              </a:rPr>
              <a:t>вается</a:t>
            </a:r>
            <a:r>
              <a:rPr lang="ru-RU" sz="4000" dirty="0" smtClean="0"/>
              <a:t>.</a:t>
            </a:r>
            <a:endParaRPr lang="ru-RU" sz="4000" dirty="0"/>
          </a:p>
          <a:p>
            <a:pPr marL="0" indent="0">
              <a:buNone/>
            </a:pPr>
            <a:r>
              <a:rPr lang="ru-RU" sz="4000" dirty="0"/>
              <a:t>3</a:t>
            </a:r>
            <a:r>
              <a:rPr lang="ru-RU" sz="4000" dirty="0" smtClean="0"/>
              <a:t>.</a:t>
            </a:r>
            <a:r>
              <a:rPr lang="ru-RU" sz="4000" dirty="0"/>
              <a:t>	</a:t>
            </a:r>
            <a:r>
              <a:rPr lang="ru-RU" sz="4000" i="1" dirty="0" err="1" smtClean="0">
                <a:solidFill>
                  <a:schemeClr val="accent5"/>
                </a:solidFill>
              </a:rPr>
              <a:t>Осв</a:t>
            </a:r>
            <a:r>
              <a:rPr lang="ru-RU" sz="4000" i="1" dirty="0" smtClean="0">
                <a:solidFill>
                  <a:schemeClr val="accent5"/>
                </a:solidFill>
              </a:rPr>
              <a:t>..</a:t>
            </a:r>
            <a:r>
              <a:rPr lang="ru-RU" sz="4000" i="1" dirty="0" err="1" smtClean="0">
                <a:solidFill>
                  <a:schemeClr val="accent5"/>
                </a:solidFill>
              </a:rPr>
              <a:t>тить</a:t>
            </a:r>
            <a:r>
              <a:rPr lang="ru-RU" sz="4000" i="1" dirty="0" smtClean="0">
                <a:solidFill>
                  <a:schemeClr val="accent5"/>
                </a:solidFill>
              </a:rPr>
              <a:t> </a:t>
            </a:r>
            <a:r>
              <a:rPr lang="ru-RU" sz="4000" dirty="0" smtClean="0"/>
              <a:t>сцену – </a:t>
            </a:r>
            <a:r>
              <a:rPr lang="ru-RU" sz="4000" i="1" dirty="0" err="1" smtClean="0">
                <a:solidFill>
                  <a:schemeClr val="accent5"/>
                </a:solidFill>
              </a:rPr>
              <a:t>осв</a:t>
            </a:r>
            <a:r>
              <a:rPr lang="ru-RU" sz="4000" i="1" dirty="0" smtClean="0">
                <a:solidFill>
                  <a:schemeClr val="accent5"/>
                </a:solidFill>
              </a:rPr>
              <a:t>..</a:t>
            </a:r>
            <a:r>
              <a:rPr lang="ru-RU" sz="4000" i="1" dirty="0" err="1" smtClean="0">
                <a:solidFill>
                  <a:schemeClr val="accent5"/>
                </a:solidFill>
              </a:rPr>
              <a:t>тить</a:t>
            </a:r>
            <a:r>
              <a:rPr lang="ru-RU" sz="4000" i="1" dirty="0" smtClean="0">
                <a:solidFill>
                  <a:schemeClr val="accent5"/>
                </a:solidFill>
              </a:rPr>
              <a:t> </a:t>
            </a:r>
            <a:r>
              <a:rPr lang="ru-RU" sz="4000" dirty="0" smtClean="0"/>
              <a:t>храм.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3573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Перепишите, вставляя пропущенные буквы, подберите проверочные слова к омофонам.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dirty="0"/>
              <a:t>1.	</a:t>
            </a:r>
            <a:r>
              <a:rPr lang="ru-RU" sz="4000" i="1" dirty="0" smtClean="0">
                <a:solidFill>
                  <a:schemeClr val="tx1"/>
                </a:solidFill>
              </a:rPr>
              <a:t>Ст</a:t>
            </a:r>
            <a:r>
              <a:rPr lang="ru-RU" sz="4000" i="1" dirty="0" smtClean="0">
                <a:solidFill>
                  <a:schemeClr val="accent5"/>
                </a:solidFill>
              </a:rPr>
              <a:t>а</a:t>
            </a:r>
            <a:r>
              <a:rPr lang="ru-RU" sz="4000" i="1" dirty="0" smtClean="0">
                <a:solidFill>
                  <a:schemeClr val="tx1"/>
                </a:solidFill>
              </a:rPr>
              <a:t>рожил</a:t>
            </a:r>
            <a:r>
              <a:rPr lang="ru-RU" sz="40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4000" dirty="0"/>
              <a:t>нашего города </a:t>
            </a:r>
            <a:r>
              <a:rPr lang="ru-RU" sz="4000" i="1" dirty="0" smtClean="0">
                <a:solidFill>
                  <a:schemeClr val="tx1"/>
                </a:solidFill>
              </a:rPr>
              <a:t>ст</a:t>
            </a:r>
            <a:r>
              <a:rPr lang="ru-RU" sz="4000" i="1" dirty="0" smtClean="0">
                <a:solidFill>
                  <a:schemeClr val="accent5"/>
                </a:solidFill>
              </a:rPr>
              <a:t>о</a:t>
            </a:r>
            <a:r>
              <a:rPr lang="ru-RU" sz="4000" i="1" dirty="0" smtClean="0">
                <a:solidFill>
                  <a:schemeClr val="tx1"/>
                </a:solidFill>
              </a:rPr>
              <a:t>рожил </a:t>
            </a:r>
            <a:r>
              <a:rPr lang="ru-RU" sz="4000" dirty="0" smtClean="0">
                <a:solidFill>
                  <a:schemeClr val="tx1"/>
                </a:solidFill>
              </a:rPr>
              <a:t>склад.</a:t>
            </a:r>
            <a:endParaRPr lang="ru-RU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2</a:t>
            </a:r>
            <a:r>
              <a:rPr lang="ru-RU" sz="4000" dirty="0" smtClean="0">
                <a:solidFill>
                  <a:schemeClr val="tx1"/>
                </a:solidFill>
              </a:rPr>
              <a:t>.</a:t>
            </a:r>
            <a:r>
              <a:rPr lang="ru-RU" sz="4000" dirty="0">
                <a:solidFill>
                  <a:schemeClr val="tx1"/>
                </a:solidFill>
              </a:rPr>
              <a:t>	Флаг </a:t>
            </a:r>
            <a:r>
              <a:rPr lang="ru-RU" sz="4000" i="1" dirty="0" smtClean="0">
                <a:solidFill>
                  <a:schemeClr val="tx1"/>
                </a:solidFill>
              </a:rPr>
              <a:t>разв</a:t>
            </a:r>
            <a:r>
              <a:rPr lang="ru-RU" sz="4000" i="1" dirty="0" smtClean="0">
                <a:solidFill>
                  <a:schemeClr val="accent5"/>
                </a:solidFill>
              </a:rPr>
              <a:t>е</a:t>
            </a:r>
            <a:r>
              <a:rPr lang="ru-RU" sz="4000" i="1" dirty="0" smtClean="0">
                <a:solidFill>
                  <a:schemeClr val="tx1"/>
                </a:solidFill>
              </a:rPr>
              <a:t>вается </a:t>
            </a:r>
            <a:r>
              <a:rPr lang="ru-RU" sz="4000" dirty="0">
                <a:solidFill>
                  <a:schemeClr val="tx1"/>
                </a:solidFill>
              </a:rPr>
              <a:t>- ребенок </a:t>
            </a:r>
            <a:r>
              <a:rPr lang="ru-RU" sz="4000" i="1" dirty="0" smtClean="0">
                <a:solidFill>
                  <a:schemeClr val="tx1"/>
                </a:solidFill>
              </a:rPr>
              <a:t>разв</a:t>
            </a:r>
            <a:r>
              <a:rPr lang="ru-RU" sz="4000" i="1" dirty="0" smtClean="0">
                <a:solidFill>
                  <a:schemeClr val="accent5"/>
                </a:solidFill>
              </a:rPr>
              <a:t>и</a:t>
            </a:r>
            <a:r>
              <a:rPr lang="ru-RU" sz="4000" i="1" dirty="0" smtClean="0">
                <a:solidFill>
                  <a:schemeClr val="tx1"/>
                </a:solidFill>
              </a:rPr>
              <a:t>вается</a:t>
            </a:r>
            <a:r>
              <a:rPr lang="ru-RU" sz="4000" dirty="0" smtClean="0">
                <a:solidFill>
                  <a:schemeClr val="tx1"/>
                </a:solidFill>
              </a:rPr>
              <a:t>.</a:t>
            </a:r>
            <a:endParaRPr lang="ru-RU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4000" dirty="0">
                <a:solidFill>
                  <a:schemeClr val="tx1"/>
                </a:solidFill>
              </a:rPr>
              <a:t>3</a:t>
            </a:r>
            <a:r>
              <a:rPr lang="ru-RU" sz="4000" dirty="0" smtClean="0">
                <a:solidFill>
                  <a:schemeClr val="tx1"/>
                </a:solidFill>
              </a:rPr>
              <a:t>.</a:t>
            </a:r>
            <a:r>
              <a:rPr lang="ru-RU" sz="4000" dirty="0">
                <a:solidFill>
                  <a:schemeClr val="tx1"/>
                </a:solidFill>
              </a:rPr>
              <a:t>	</a:t>
            </a:r>
            <a:r>
              <a:rPr lang="ru-RU" sz="4000" i="1" dirty="0" smtClean="0">
                <a:solidFill>
                  <a:schemeClr val="tx1"/>
                </a:solidFill>
              </a:rPr>
              <a:t>Осв</a:t>
            </a:r>
            <a:r>
              <a:rPr lang="ru-RU" sz="4000" i="1" dirty="0" smtClean="0">
                <a:solidFill>
                  <a:schemeClr val="accent5"/>
                </a:solidFill>
              </a:rPr>
              <a:t>е</a:t>
            </a:r>
            <a:r>
              <a:rPr lang="ru-RU" sz="4000" i="1" dirty="0" smtClean="0">
                <a:solidFill>
                  <a:schemeClr val="tx1"/>
                </a:solidFill>
              </a:rPr>
              <a:t>тить </a:t>
            </a:r>
            <a:r>
              <a:rPr lang="ru-RU" sz="4000" dirty="0" smtClean="0">
                <a:solidFill>
                  <a:schemeClr val="tx1"/>
                </a:solidFill>
              </a:rPr>
              <a:t>сцену – </a:t>
            </a:r>
            <a:r>
              <a:rPr lang="ru-RU" sz="4000" i="1" dirty="0" smtClean="0">
                <a:solidFill>
                  <a:schemeClr val="tx1"/>
                </a:solidFill>
              </a:rPr>
              <a:t>осв</a:t>
            </a:r>
            <a:r>
              <a:rPr lang="ru-RU" sz="4000" i="1" dirty="0" smtClean="0">
                <a:solidFill>
                  <a:schemeClr val="accent5"/>
                </a:solidFill>
              </a:rPr>
              <a:t>я</a:t>
            </a:r>
            <a:r>
              <a:rPr lang="ru-RU" sz="4000" i="1" dirty="0" smtClean="0">
                <a:solidFill>
                  <a:schemeClr val="tx1"/>
                </a:solidFill>
              </a:rPr>
              <a:t>тить </a:t>
            </a:r>
            <a:r>
              <a:rPr lang="ru-RU" sz="4000" dirty="0" smtClean="0">
                <a:solidFill>
                  <a:schemeClr val="tx1"/>
                </a:solidFill>
              </a:rPr>
              <a:t>храм.</a:t>
            </a:r>
            <a:endParaRPr lang="ru-RU" sz="40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201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Искажение смысла из-за случайной омонимии (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омофонии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Сегодня </a:t>
            </a:r>
            <a:r>
              <a:rPr lang="ru-RU" sz="4000" dirty="0"/>
              <a:t>футболисты покинули поле </a:t>
            </a:r>
            <a:r>
              <a:rPr lang="ru-RU" sz="4000" i="1" dirty="0">
                <a:solidFill>
                  <a:schemeClr val="accent5"/>
                </a:solidFill>
              </a:rPr>
              <a:t>без голов</a:t>
            </a:r>
            <a:r>
              <a:rPr lang="ru-RU" sz="4000" dirty="0" smtClean="0"/>
              <a:t>.</a:t>
            </a:r>
          </a:p>
          <a:p>
            <a:pPr marL="0" indent="0">
              <a:buNone/>
            </a:pPr>
            <a:r>
              <a:rPr lang="ru-RU" sz="4000" dirty="0" smtClean="0"/>
              <a:t>Слыхали </a:t>
            </a:r>
            <a:r>
              <a:rPr lang="ru-RU" sz="4000" i="1" dirty="0" smtClean="0">
                <a:solidFill>
                  <a:schemeClr val="accent5"/>
                </a:solidFill>
              </a:rPr>
              <a:t>ль вы</a:t>
            </a:r>
            <a:r>
              <a:rPr lang="ru-RU" sz="4000" dirty="0" smtClean="0"/>
              <a:t>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999028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</a:rPr>
              <a:t>Словари омонимов</a:t>
            </a:r>
            <a:endParaRPr lang="ru-RU" sz="4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Ахманова </a:t>
            </a:r>
            <a:r>
              <a:rPr lang="ru-RU" sz="2800" dirty="0"/>
              <a:t>О.С. Словарь омонимов русского языка. М., 1974; 3-е изд. М., 1986.</a:t>
            </a:r>
          </a:p>
          <a:p>
            <a:endParaRPr lang="ru-RU" sz="2800" dirty="0"/>
          </a:p>
          <a:p>
            <a:r>
              <a:rPr lang="ru-RU" sz="2800" dirty="0" smtClean="0"/>
              <a:t>Колесников </a:t>
            </a:r>
            <a:r>
              <a:rPr lang="ru-RU" sz="2800" dirty="0"/>
              <a:t>Н.П. Словарь омонимов русского языка / Под ред. Н.М. </a:t>
            </a:r>
            <a:r>
              <a:rPr lang="ru-RU" sz="2800" dirty="0" err="1"/>
              <a:t>Шанского</a:t>
            </a:r>
            <a:r>
              <a:rPr lang="ru-RU" sz="2800" dirty="0"/>
              <a:t>. М., 1976; 2-е изд., </a:t>
            </a:r>
            <a:r>
              <a:rPr lang="ru-RU" sz="2800" dirty="0" err="1"/>
              <a:t>испр</a:t>
            </a:r>
            <a:r>
              <a:rPr lang="ru-RU" sz="2800" dirty="0"/>
              <a:t>. М., 1978.</a:t>
            </a:r>
          </a:p>
          <a:p>
            <a:endParaRPr lang="ru-RU" sz="2800" dirty="0"/>
          </a:p>
          <a:p>
            <a:r>
              <a:rPr lang="ru-RU" sz="2800" dirty="0" smtClean="0"/>
              <a:t>Словарь </a:t>
            </a:r>
            <a:r>
              <a:rPr lang="ru-RU" sz="2800" dirty="0"/>
              <a:t>омонимов русского языка. М., 1986.</a:t>
            </a:r>
          </a:p>
        </p:txBody>
      </p:sp>
    </p:spTree>
    <p:extLst>
      <p:ext uri="{BB962C8B-B14F-4D97-AF65-F5344CB8AC3E}">
        <p14:creationId xmlns:p14="http://schemas.microsoft.com/office/powerpoint/2010/main" val="26781147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</a:rPr>
              <a:t>Паронимы - 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142" y="1720735"/>
            <a:ext cx="8658860" cy="4320627"/>
          </a:xfrm>
        </p:spPr>
        <p:txBody>
          <a:bodyPr/>
          <a:lstStyle/>
          <a:p>
            <a:r>
              <a:rPr lang="ru-RU" sz="3200" dirty="0" smtClean="0"/>
              <a:t>это </a:t>
            </a:r>
            <a:r>
              <a:rPr lang="ru-RU" sz="3200" dirty="0"/>
              <a:t>однокоренные слова, разные по значению, но сходные, близкие по звучанию</a:t>
            </a:r>
            <a:r>
              <a:rPr lang="ru-RU" sz="3200" dirty="0" smtClean="0"/>
              <a:t>.</a:t>
            </a:r>
          </a:p>
          <a:p>
            <a:pPr marL="0" indent="0">
              <a:buNone/>
            </a:pPr>
            <a:r>
              <a:rPr lang="ru-RU" sz="2400" b="1" dirty="0">
                <a:solidFill>
                  <a:schemeClr val="accent5"/>
                </a:solidFill>
              </a:rPr>
              <a:t>АБОНЕМЕНТ и АБОНЕНТ</a:t>
            </a:r>
            <a:r>
              <a:rPr lang="ru-RU" sz="2400" dirty="0">
                <a:solidFill>
                  <a:schemeClr val="accent5"/>
                </a:solidFill>
              </a:rPr>
              <a:t>. </a:t>
            </a:r>
            <a:r>
              <a:rPr lang="ru-RU" sz="2400" dirty="0"/>
              <a:t>В первом случае речь о праве пользования чем-либо или документе, подразумевающем это право. Например, концертный или библиотечный абонементы. А вот второе слово – это человек, который этим самым абонементом владеет. Например, абонент телефонной сети, учетная карточка абонента).</a:t>
            </a:r>
          </a:p>
        </p:txBody>
      </p:sp>
    </p:spTree>
    <p:extLst>
      <p:ext uri="{BB962C8B-B14F-4D97-AF65-F5344CB8AC3E}">
        <p14:creationId xmlns:p14="http://schemas.microsoft.com/office/powerpoint/2010/main" val="17808339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145" y="617913"/>
            <a:ext cx="8596668" cy="132080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Попробуйте определить значения слов-паронимов. Из приведенных ниже в скобках слов выберите нужные.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1.	На девочке было (</a:t>
            </a:r>
            <a:r>
              <a:rPr lang="ru-RU" sz="2800" i="1" dirty="0">
                <a:solidFill>
                  <a:schemeClr val="accent5"/>
                </a:solidFill>
              </a:rPr>
              <a:t>одето, надето</a:t>
            </a:r>
            <a:r>
              <a:rPr lang="ru-RU" sz="2800" dirty="0"/>
              <a:t>) осеннее пальто.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2</a:t>
            </a:r>
            <a:r>
              <a:rPr lang="ru-RU" sz="2800" dirty="0"/>
              <a:t>. (</a:t>
            </a:r>
            <a:r>
              <a:rPr lang="ru-RU" sz="2800" i="1" dirty="0">
                <a:solidFill>
                  <a:schemeClr val="accent5"/>
                </a:solidFill>
              </a:rPr>
              <a:t>Абонемент, абонент</a:t>
            </a:r>
            <a:r>
              <a:rPr lang="ru-RU" sz="2800" dirty="0"/>
              <a:t>) не отвечает.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3</a:t>
            </a:r>
            <a:r>
              <a:rPr lang="ru-RU" sz="2800" dirty="0"/>
              <a:t>. Все лето стояла (</a:t>
            </a:r>
            <a:r>
              <a:rPr lang="ru-RU" sz="2800" i="1" dirty="0">
                <a:solidFill>
                  <a:schemeClr val="accent5"/>
                </a:solidFill>
              </a:rPr>
              <a:t>нетерпимая, нестерпимая</a:t>
            </a:r>
            <a:r>
              <a:rPr lang="ru-RU" sz="2800" dirty="0"/>
              <a:t>) жара.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4</a:t>
            </a:r>
            <a:r>
              <a:rPr lang="ru-RU" sz="2800" dirty="0"/>
              <a:t>. (</a:t>
            </a:r>
            <a:r>
              <a:rPr lang="ru-RU" sz="2800" i="1" dirty="0">
                <a:solidFill>
                  <a:schemeClr val="accent5"/>
                </a:solidFill>
              </a:rPr>
              <a:t>Лесные, лесистые</a:t>
            </a:r>
            <a:r>
              <a:rPr lang="ru-RU" sz="2800" dirty="0"/>
              <a:t>) озера очень красивы.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5. Сотни </a:t>
            </a:r>
            <a:r>
              <a:rPr lang="ru-RU" sz="2800" dirty="0"/>
              <a:t>шатровых (</a:t>
            </a:r>
            <a:r>
              <a:rPr lang="ru-RU" sz="2800" i="1" dirty="0">
                <a:solidFill>
                  <a:schemeClr val="accent5"/>
                </a:solidFill>
              </a:rPr>
              <a:t>луковых, луковичных</a:t>
            </a:r>
            <a:r>
              <a:rPr lang="ru-RU" sz="2800" dirty="0"/>
              <a:t>) крыш блестели золотом и серебром. </a:t>
            </a:r>
          </a:p>
        </p:txBody>
      </p:sp>
    </p:spTree>
    <p:extLst>
      <p:ext uri="{BB962C8B-B14F-4D97-AF65-F5344CB8AC3E}">
        <p14:creationId xmlns:p14="http://schemas.microsoft.com/office/powerpoint/2010/main" val="30236358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9145" y="617913"/>
            <a:ext cx="8596668" cy="132080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Попробуйте определить значения слов-паронимов. Из приведенных ниже в скобках слов выберите нужные.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/>
              <a:t>1.	На девочке было </a:t>
            </a:r>
            <a:r>
              <a:rPr lang="ru-RU" sz="3200" i="1" dirty="0" smtClean="0">
                <a:solidFill>
                  <a:schemeClr val="accent5"/>
                </a:solidFill>
              </a:rPr>
              <a:t>надето</a:t>
            </a:r>
            <a:r>
              <a:rPr lang="ru-RU" sz="3200" dirty="0" smtClean="0"/>
              <a:t> </a:t>
            </a:r>
            <a:r>
              <a:rPr lang="ru-RU" sz="3200" dirty="0"/>
              <a:t>осеннее пальто. 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2</a:t>
            </a:r>
            <a:r>
              <a:rPr lang="ru-RU" sz="3200" dirty="0"/>
              <a:t>. </a:t>
            </a:r>
            <a:r>
              <a:rPr lang="ru-RU" sz="3200" i="1" dirty="0">
                <a:solidFill>
                  <a:schemeClr val="accent5"/>
                </a:solidFill>
              </a:rPr>
              <a:t>А</a:t>
            </a:r>
            <a:r>
              <a:rPr lang="ru-RU" sz="3200" i="1" dirty="0" smtClean="0">
                <a:solidFill>
                  <a:schemeClr val="accent5"/>
                </a:solidFill>
              </a:rPr>
              <a:t>бонент</a:t>
            </a:r>
            <a:r>
              <a:rPr lang="ru-RU" sz="3200" dirty="0" smtClean="0">
                <a:solidFill>
                  <a:schemeClr val="accent5"/>
                </a:solidFill>
              </a:rPr>
              <a:t> </a:t>
            </a:r>
            <a:r>
              <a:rPr lang="ru-RU" sz="3200" dirty="0"/>
              <a:t>не отвечает. 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3</a:t>
            </a:r>
            <a:r>
              <a:rPr lang="ru-RU" sz="3200" dirty="0"/>
              <a:t>. Все лето стояла </a:t>
            </a:r>
            <a:r>
              <a:rPr lang="ru-RU" sz="3200" i="1" dirty="0" smtClean="0">
                <a:solidFill>
                  <a:schemeClr val="accent5"/>
                </a:solidFill>
              </a:rPr>
              <a:t>нестерпимая</a:t>
            </a:r>
            <a:r>
              <a:rPr lang="ru-RU" sz="3200" dirty="0" smtClean="0"/>
              <a:t> </a:t>
            </a:r>
            <a:r>
              <a:rPr lang="ru-RU" sz="3200" dirty="0"/>
              <a:t>жара. 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4</a:t>
            </a:r>
            <a:r>
              <a:rPr lang="ru-RU" sz="3200" dirty="0"/>
              <a:t>. </a:t>
            </a:r>
            <a:r>
              <a:rPr lang="ru-RU" sz="3200" i="1" dirty="0" smtClean="0">
                <a:solidFill>
                  <a:schemeClr val="accent5"/>
                </a:solidFill>
              </a:rPr>
              <a:t>Лесные</a:t>
            </a:r>
            <a:r>
              <a:rPr lang="ru-RU" sz="32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3200" dirty="0" smtClean="0"/>
              <a:t>озера </a:t>
            </a:r>
            <a:r>
              <a:rPr lang="ru-RU" sz="3200" dirty="0"/>
              <a:t>очень красивы. 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5. Сотни </a:t>
            </a:r>
            <a:r>
              <a:rPr lang="ru-RU" sz="3200" dirty="0"/>
              <a:t>шатровых </a:t>
            </a:r>
            <a:r>
              <a:rPr lang="ru-RU" sz="3200" i="1" dirty="0" smtClean="0">
                <a:solidFill>
                  <a:schemeClr val="accent5"/>
                </a:solidFill>
              </a:rPr>
              <a:t>луковичных</a:t>
            </a:r>
            <a:r>
              <a:rPr lang="ru-RU" sz="3200" dirty="0">
                <a:solidFill>
                  <a:schemeClr val="accent5"/>
                </a:solidFill>
              </a:rPr>
              <a:t> </a:t>
            </a:r>
            <a:r>
              <a:rPr lang="ru-RU" sz="3200" dirty="0" smtClean="0"/>
              <a:t>крыш </a:t>
            </a:r>
            <a:r>
              <a:rPr lang="ru-RU" sz="3200" dirty="0"/>
              <a:t>блестели золотом и серебром. </a:t>
            </a:r>
          </a:p>
        </p:txBody>
      </p:sp>
    </p:spTree>
    <p:extLst>
      <p:ext uri="{BB962C8B-B14F-4D97-AF65-F5344CB8AC3E}">
        <p14:creationId xmlns:p14="http://schemas.microsoft.com/office/powerpoint/2010/main" val="1047404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Лексические ошибки при употреблении паронимов: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Смешение </a:t>
            </a:r>
            <a:r>
              <a:rPr lang="ru-RU" sz="3600" dirty="0"/>
              <a:t>паронимов </a:t>
            </a:r>
          </a:p>
          <a:p>
            <a:pPr marL="0" indent="0">
              <a:buNone/>
            </a:pPr>
            <a:r>
              <a:rPr lang="ru-RU" sz="3600" i="1" dirty="0">
                <a:solidFill>
                  <a:schemeClr val="accent5"/>
                </a:solidFill>
              </a:rPr>
              <a:t>Командировочные</a:t>
            </a:r>
            <a:r>
              <a:rPr lang="ru-RU" sz="3600" dirty="0"/>
              <a:t>, получите ваши документы</a:t>
            </a:r>
            <a:r>
              <a:rPr lang="ru-RU" sz="3600" dirty="0" smtClean="0"/>
              <a:t>.</a:t>
            </a:r>
          </a:p>
          <a:p>
            <a:pPr marL="0" indent="0">
              <a:buNone/>
            </a:pPr>
            <a:r>
              <a:rPr lang="ru-RU" sz="3600" dirty="0" smtClean="0"/>
              <a:t>Поставьте свою </a:t>
            </a:r>
            <a:r>
              <a:rPr lang="ru-RU" sz="3600" i="1" dirty="0" smtClean="0">
                <a:solidFill>
                  <a:schemeClr val="accent5"/>
                </a:solidFill>
              </a:rPr>
              <a:t>роспись</a:t>
            </a:r>
            <a:r>
              <a:rPr lang="ru-RU" sz="3600" dirty="0" smtClean="0"/>
              <a:t>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908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Словари паронимов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Ю</a:t>
            </a:r>
            <a:r>
              <a:rPr lang="ru-RU" sz="3200" dirty="0"/>
              <a:t>. А. </a:t>
            </a:r>
            <a:r>
              <a:rPr lang="ru-RU" sz="3200" dirty="0" err="1" smtClean="0"/>
              <a:t>Бельчиков</a:t>
            </a:r>
            <a:r>
              <a:rPr lang="ru-RU" sz="3200" dirty="0" smtClean="0"/>
              <a:t>, М</a:t>
            </a:r>
            <a:r>
              <a:rPr lang="ru-RU" sz="3200" dirty="0"/>
              <a:t>. С. Панюшева	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Словарь </a:t>
            </a:r>
            <a:r>
              <a:rPr lang="ru-RU" sz="3200" dirty="0"/>
              <a:t>паронимов русского </a:t>
            </a:r>
            <a:r>
              <a:rPr lang="ru-RU" sz="3200" dirty="0" smtClean="0"/>
              <a:t>языка, 2007</a:t>
            </a:r>
            <a:r>
              <a:rPr lang="ru-RU" sz="3200" dirty="0"/>
              <a:t>		</a:t>
            </a:r>
          </a:p>
          <a:p>
            <a:r>
              <a:rPr lang="ru-RU" sz="3200" dirty="0" smtClean="0"/>
              <a:t>Л</a:t>
            </a:r>
            <a:r>
              <a:rPr lang="ru-RU" sz="3200" dirty="0"/>
              <a:t>. А. </a:t>
            </a:r>
            <a:r>
              <a:rPr lang="ru-RU" sz="3200" dirty="0" smtClean="0"/>
              <a:t>Введенская, Н</a:t>
            </a:r>
            <a:r>
              <a:rPr lang="ru-RU" sz="3200" dirty="0"/>
              <a:t>. П. Колесников	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Учебный </a:t>
            </a:r>
            <a:r>
              <a:rPr lang="ru-RU" sz="3200" dirty="0"/>
              <a:t>словарь паронимов русского </a:t>
            </a:r>
            <a:r>
              <a:rPr lang="ru-RU" sz="3200" dirty="0" smtClean="0"/>
              <a:t>языка, </a:t>
            </a:r>
            <a:r>
              <a:rPr lang="ru-RU" sz="3200" dirty="0"/>
              <a:t>2010</a:t>
            </a: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8798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План занятия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Опрос, проверка домашней работы</a:t>
            </a:r>
          </a:p>
          <a:p>
            <a:r>
              <a:rPr lang="ru-RU" sz="3600" dirty="0" smtClean="0"/>
              <a:t>Орфографическая разминка</a:t>
            </a:r>
          </a:p>
          <a:p>
            <a:r>
              <a:rPr lang="ru-RU" sz="3600" dirty="0" smtClean="0"/>
              <a:t>Изучение новой </a:t>
            </a:r>
            <a:r>
              <a:rPr lang="ru-RU" sz="3600" dirty="0" smtClean="0"/>
              <a:t>темы, выполнение заданий</a:t>
            </a:r>
            <a:endParaRPr lang="ru-RU" sz="3600" dirty="0" smtClean="0"/>
          </a:p>
          <a:p>
            <a:r>
              <a:rPr lang="ru-RU" sz="3600" dirty="0"/>
              <a:t>Рефлексия</a:t>
            </a:r>
          </a:p>
          <a:p>
            <a:r>
              <a:rPr lang="ru-RU" sz="3600" dirty="0" smtClean="0"/>
              <a:t>Домашнее </a:t>
            </a:r>
            <a:r>
              <a:rPr lang="ru-RU" sz="3600" dirty="0"/>
              <a:t>задание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2479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Продолжи предложение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Сегодня на уроке я вспомнил…</a:t>
            </a:r>
          </a:p>
          <a:p>
            <a:r>
              <a:rPr lang="ru-RU" sz="4000" dirty="0" smtClean="0"/>
              <a:t>Сегодня на уроке я узнал…</a:t>
            </a:r>
          </a:p>
          <a:p>
            <a:r>
              <a:rPr lang="ru-RU" sz="4000" dirty="0" smtClean="0"/>
              <a:t>Сегодня на уроке мне больше всего понравилось…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658106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Домашнее задание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§§ 4-7, упр. 15, 17, 22, 27</a:t>
            </a:r>
          </a:p>
        </p:txBody>
      </p:sp>
    </p:spTree>
    <p:extLst>
      <p:ext uri="{BB962C8B-B14F-4D97-AF65-F5344CB8AC3E}">
        <p14:creationId xmlns:p14="http://schemas.microsoft.com/office/powerpoint/2010/main" val="40411024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Успехов и хорошего дня!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442421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>
                <a:solidFill>
                  <a:schemeClr val="accent2">
                    <a:lumMod val="50000"/>
                  </a:schemeClr>
                </a:solidFill>
              </a:rPr>
              <a:t>Русский язык в умелых руках и в опытных устах— красив, певуч, выразителен, гибок, послушен, ловок и вместителен!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А.И. </a:t>
            </a:r>
            <a:r>
              <a:rPr lang="ru-RU" dirty="0">
                <a:solidFill>
                  <a:schemeClr val="tx1"/>
                </a:solidFill>
              </a:rPr>
              <a:t>К</a:t>
            </a:r>
            <a:r>
              <a:rPr lang="ru-RU" dirty="0" smtClean="0">
                <a:solidFill>
                  <a:schemeClr val="tx1"/>
                </a:solidFill>
              </a:rPr>
              <a:t>уприн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714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Орфографическая разминка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u="sng" dirty="0"/>
              <a:t>Вставьте пропущенные буквы в </a:t>
            </a:r>
            <a:r>
              <a:rPr lang="ru-RU" sz="4000" u="sng" dirty="0" smtClean="0"/>
              <a:t>слова.</a:t>
            </a:r>
          </a:p>
          <a:p>
            <a:pPr marL="0" indent="0">
              <a:buNone/>
            </a:pPr>
            <a:r>
              <a:rPr lang="ru-RU" sz="4400" i="1" dirty="0"/>
              <a:t>М..</a:t>
            </a:r>
            <a:r>
              <a:rPr lang="ru-RU" sz="4400" i="1" dirty="0" err="1"/>
              <a:t>тафора</a:t>
            </a:r>
            <a:r>
              <a:rPr lang="ru-RU" sz="4400" i="1" dirty="0"/>
              <a:t>, ср..</a:t>
            </a:r>
            <a:r>
              <a:rPr lang="ru-RU" sz="4400" i="1" dirty="0" err="1"/>
              <a:t>внение</a:t>
            </a:r>
            <a:r>
              <a:rPr lang="ru-RU" sz="4400" i="1" dirty="0"/>
              <a:t>, </a:t>
            </a:r>
            <a:r>
              <a:rPr lang="ru-RU" sz="4400" i="1" dirty="0" err="1"/>
              <a:t>сл</a:t>
            </a:r>
            <a:r>
              <a:rPr lang="ru-RU" sz="4400" i="1" dirty="0"/>
              <a:t>..</a:t>
            </a:r>
            <a:r>
              <a:rPr lang="ru-RU" sz="4400" i="1" dirty="0" err="1"/>
              <a:t>варь</a:t>
            </a:r>
            <a:r>
              <a:rPr lang="ru-RU" sz="4400" i="1" dirty="0"/>
              <a:t>, с..</a:t>
            </a:r>
            <a:r>
              <a:rPr lang="ru-RU" sz="4400" i="1" dirty="0" err="1"/>
              <a:t>ноним</a:t>
            </a:r>
            <a:r>
              <a:rPr lang="ru-RU" sz="4400" i="1" dirty="0"/>
              <a:t>, ..</a:t>
            </a:r>
            <a:r>
              <a:rPr lang="ru-RU" sz="4400" i="1" dirty="0" err="1"/>
              <a:t>нтоним</a:t>
            </a:r>
            <a:r>
              <a:rPr lang="ru-RU" sz="4400" i="1" dirty="0"/>
              <a:t>, ..</a:t>
            </a:r>
            <a:r>
              <a:rPr lang="ru-RU" sz="4400" i="1" dirty="0" err="1"/>
              <a:t>моним</a:t>
            </a:r>
            <a:r>
              <a:rPr lang="ru-RU" sz="4400" i="1" dirty="0"/>
              <a:t>, п..</a:t>
            </a:r>
            <a:r>
              <a:rPr lang="ru-RU" sz="4400" i="1" dirty="0" err="1"/>
              <a:t>роним</a:t>
            </a:r>
            <a:r>
              <a:rPr lang="ru-RU" sz="4400" i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32134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solidFill>
                  <a:srgbClr val="54A021">
                    <a:lumMod val="50000"/>
                  </a:srgbClr>
                </a:solidFill>
              </a:rPr>
              <a:t>Орфографическая разминка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90C226"/>
              </a:buClr>
            </a:pPr>
            <a:r>
              <a:rPr lang="ru-RU" sz="4000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Вставьте пропущенные буквы в слова.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</a:t>
            </a:r>
            <a:r>
              <a:rPr lang="ru-RU" sz="4400" i="1" dirty="0" smtClean="0">
                <a:solidFill>
                  <a:srgbClr val="C00000"/>
                </a:solidFill>
              </a:rPr>
              <a:t>е</a:t>
            </a: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тафора</a:t>
            </a:r>
            <a:r>
              <a:rPr lang="ru-RU" sz="44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ср</a:t>
            </a:r>
            <a:r>
              <a:rPr lang="ru-RU" sz="4400" i="1" dirty="0" smtClean="0">
                <a:solidFill>
                  <a:srgbClr val="C00000"/>
                </a:solidFill>
              </a:rPr>
              <a:t>а</a:t>
            </a: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внение</a:t>
            </a:r>
            <a:r>
              <a:rPr lang="ru-RU" sz="44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сл</a:t>
            </a:r>
            <a:r>
              <a:rPr lang="ru-RU" sz="4400" i="1" dirty="0" smtClean="0">
                <a:solidFill>
                  <a:srgbClr val="C00000"/>
                </a:solidFill>
              </a:rPr>
              <a:t>о</a:t>
            </a: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варь</a:t>
            </a:r>
            <a:r>
              <a:rPr lang="ru-RU" sz="44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</a:t>
            </a:r>
            <a:r>
              <a:rPr lang="ru-RU" sz="4400" i="1" dirty="0" smtClean="0">
                <a:solidFill>
                  <a:srgbClr val="C00000"/>
                </a:solidFill>
              </a:rPr>
              <a:t>и</a:t>
            </a: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ноним</a:t>
            </a:r>
            <a:r>
              <a:rPr lang="ru-RU" sz="44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ru-RU" sz="4400" i="1" dirty="0">
                <a:solidFill>
                  <a:srgbClr val="C00000"/>
                </a:solidFill>
              </a:rPr>
              <a:t>а</a:t>
            </a: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нтоним</a:t>
            </a:r>
            <a:r>
              <a:rPr lang="ru-RU" sz="44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ru-RU" sz="4400" i="1" dirty="0">
                <a:solidFill>
                  <a:srgbClr val="C00000"/>
                </a:solidFill>
              </a:rPr>
              <a:t>о</a:t>
            </a: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моним</a:t>
            </a:r>
            <a:r>
              <a:rPr lang="ru-RU" sz="44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</a:t>
            </a:r>
            <a:r>
              <a:rPr lang="ru-RU" sz="4400" i="1" dirty="0" smtClean="0">
                <a:solidFill>
                  <a:srgbClr val="C00000"/>
                </a:solidFill>
              </a:rPr>
              <a:t>а</a:t>
            </a:r>
            <a:r>
              <a:rPr lang="ru-RU" sz="4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роним</a:t>
            </a:r>
            <a:r>
              <a:rPr lang="ru-RU" sz="44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89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2">
                    <a:lumMod val="50000"/>
                  </a:schemeClr>
                </a:solidFill>
              </a:rPr>
              <a:t>Типы лексических единиц:</a:t>
            </a:r>
            <a:endParaRPr lang="ru-RU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Синонимы</a:t>
            </a:r>
          </a:p>
          <a:p>
            <a:r>
              <a:rPr lang="ru-RU" sz="5400" dirty="0" smtClean="0"/>
              <a:t>Антонимы</a:t>
            </a:r>
          </a:p>
          <a:p>
            <a:r>
              <a:rPr lang="ru-RU" sz="5400" dirty="0" smtClean="0"/>
              <a:t>Омонимы</a:t>
            </a:r>
          </a:p>
          <a:p>
            <a:r>
              <a:rPr lang="ru-RU" sz="5400" dirty="0" smtClean="0"/>
              <a:t>Паронимы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095556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</a:rPr>
              <a:t>Синонимы - 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400" dirty="0"/>
              <a:t>слова, близкие или одинаковые по значению и относящиеся к одной части речи, но различные по своему </a:t>
            </a:r>
            <a:r>
              <a:rPr lang="ru-RU" sz="3400" dirty="0" smtClean="0"/>
              <a:t>звучанию:</a:t>
            </a:r>
          </a:p>
          <a:p>
            <a:pPr marL="0" indent="0">
              <a:buNone/>
            </a:pPr>
            <a:r>
              <a:rPr lang="ru-RU" sz="3400" i="1" dirty="0" smtClean="0">
                <a:solidFill>
                  <a:schemeClr val="accent5"/>
                </a:solidFill>
              </a:rPr>
              <a:t>нищета-нужда-бедность</a:t>
            </a:r>
            <a:r>
              <a:rPr lang="ru-RU" sz="3400" i="1" dirty="0">
                <a:solidFill>
                  <a:schemeClr val="accent5"/>
                </a:solidFill>
              </a:rPr>
              <a:t>; </a:t>
            </a:r>
            <a:endParaRPr lang="ru-RU" sz="3400" i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ru-RU" sz="3400" i="1" dirty="0" smtClean="0">
                <a:solidFill>
                  <a:schemeClr val="accent5"/>
                </a:solidFill>
              </a:rPr>
              <a:t>красивая-симпатичная-приятная</a:t>
            </a:r>
            <a:r>
              <a:rPr lang="ru-RU" sz="3400" i="1" dirty="0">
                <a:solidFill>
                  <a:schemeClr val="accent5"/>
                </a:solidFill>
              </a:rPr>
              <a:t>; </a:t>
            </a:r>
            <a:endParaRPr lang="ru-RU" sz="3400" i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ru-RU" sz="3400" i="1" dirty="0" smtClean="0">
                <a:solidFill>
                  <a:schemeClr val="accent5"/>
                </a:solidFill>
              </a:rPr>
              <a:t>холодный-ледяной</a:t>
            </a:r>
            <a:endParaRPr lang="ru-RU" sz="34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483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accent2">
                    <a:lumMod val="50000"/>
                  </a:schemeClr>
                </a:solidFill>
              </a:rPr>
              <a:t>Игра «Подбери синоним»</a:t>
            </a:r>
            <a:endParaRPr lang="ru-RU" sz="5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1 команда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Творить</a:t>
            </a:r>
            <a:endParaRPr lang="ru-RU" sz="6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2 команда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5194460" cy="3304117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Наблюдать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68381512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</TotalTime>
  <Words>947</Words>
  <Application>Microsoft Office PowerPoint</Application>
  <PresentationFormat>Широкоэкранный</PresentationFormat>
  <Paragraphs>146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6" baseType="lpstr">
      <vt:lpstr>Arial</vt:lpstr>
      <vt:lpstr>Trebuchet MS</vt:lpstr>
      <vt:lpstr>Wingdings 3</vt:lpstr>
      <vt:lpstr>Аспект</vt:lpstr>
      <vt:lpstr>Лексический состав языка</vt:lpstr>
      <vt:lpstr>Цели занятия:</vt:lpstr>
      <vt:lpstr>План занятия</vt:lpstr>
      <vt:lpstr>Русский язык в умелых руках и в опытных устах— красив, певуч, выразителен, гибок, послушен, ловок и вместителен!</vt:lpstr>
      <vt:lpstr>Орфографическая разминка</vt:lpstr>
      <vt:lpstr>Орфографическая разминка</vt:lpstr>
      <vt:lpstr>Типы лексических единиц:</vt:lpstr>
      <vt:lpstr>Синонимы - </vt:lpstr>
      <vt:lpstr>Игра «Подбери синоним»</vt:lpstr>
      <vt:lpstr>Игра «Подбери синоним»</vt:lpstr>
      <vt:lpstr>Лексические ошибки при употреблении синонимов в речи:</vt:lpstr>
      <vt:lpstr>Словари синонимов</vt:lpstr>
      <vt:lpstr>Антонимы - </vt:lpstr>
      <vt:lpstr>Закончите пословицы, используя антонимы.</vt:lpstr>
      <vt:lpstr>Закончите пословицы, используя антонимы.</vt:lpstr>
      <vt:lpstr>Контекстуальные антонимы</vt:lpstr>
      <vt:lpstr>Лексические ошибки при употреблении антонимов в речи:</vt:lpstr>
      <vt:lpstr>Словари антонимов</vt:lpstr>
      <vt:lpstr>Омонимы - </vt:lpstr>
      <vt:lpstr>Омонимы подразделяются на группы по полному или неполному совпадению: </vt:lpstr>
      <vt:lpstr>Перепишите, вставляя пропущенные буквы, подберите проверочные слова к омофонам.</vt:lpstr>
      <vt:lpstr>Перепишите, вставляя пропущенные буквы, подберите проверочные слова к омофонам.</vt:lpstr>
      <vt:lpstr>Искажение смысла из-за случайной омонимии (омофонии)</vt:lpstr>
      <vt:lpstr>Словари омонимов</vt:lpstr>
      <vt:lpstr>Паронимы - </vt:lpstr>
      <vt:lpstr>Попробуйте определить значения слов-паронимов. Из приведенных ниже в скобках слов выберите нужные.</vt:lpstr>
      <vt:lpstr>Попробуйте определить значения слов-паронимов. Из приведенных ниже в скобках слов выберите нужные.</vt:lpstr>
      <vt:lpstr>Лексические ошибки при употреблении паронимов:</vt:lpstr>
      <vt:lpstr>Словари паронимов</vt:lpstr>
      <vt:lpstr>Продолжи предложение</vt:lpstr>
      <vt:lpstr>Домашнее задание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Лексический состав языка</dc:title>
  <dc:creator>Пользователь Windows</dc:creator>
  <cp:lastModifiedBy>Пользователь Windows</cp:lastModifiedBy>
  <cp:revision>22</cp:revision>
  <dcterms:created xsi:type="dcterms:W3CDTF">2019-11-19T14:59:04Z</dcterms:created>
  <dcterms:modified xsi:type="dcterms:W3CDTF">2019-11-24T13:47:13Z</dcterms:modified>
</cp:coreProperties>
</file>