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79" r:id="rId7"/>
    <p:sldId id="281" r:id="rId8"/>
    <p:sldId id="264" r:id="rId9"/>
    <p:sldId id="267" r:id="rId10"/>
    <p:sldId id="268" r:id="rId11"/>
    <p:sldId id="269" r:id="rId12"/>
    <p:sldId id="270" r:id="rId13"/>
    <p:sldId id="271" r:id="rId14"/>
    <p:sldId id="272" r:id="rId15"/>
    <p:sldId id="282" r:id="rId16"/>
    <p:sldId id="277" r:id="rId17"/>
    <p:sldId id="273" r:id="rId18"/>
    <p:sldId id="274" r:id="rId19"/>
    <p:sldId id="27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8B4F0E-988B-4C9F-BE40-9B80CC873BC7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8EBBB76-967E-411D-8672-EAE88AB72E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B2AA82-EBD5-45C6-B471-533D723200B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0FABA6-055B-417E-B33A-969B951EB8C2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CA2B3E-7715-4769-87EA-7607E6237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630A7-5F8F-4544-9EB3-06CF861A2B7A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4C918-7DE2-4E12-A2DD-F7A9754A0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5274-5FBD-4007-A206-A3E4CA0279ED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FF458-3179-424C-BCE0-B0310CE090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CFFA2-B6DE-4A1F-9484-DF69B1328157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9B57B-9F83-4B29-86C8-08B3F8109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CBD20E-32AA-40CE-ACFF-59FECF5C1F7E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E74FBF-D7AD-4586-99D5-8B8AD925F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F23BD-C170-4825-8BD9-F159B99F73D9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A3F66-0E50-40D1-86C5-E53AC32700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AD7129-FB31-4DD3-B420-E72D37DCED6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E410DF-A6CB-4B1F-8A71-7A6868BD6F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4AB6E-B13D-4B36-91CC-3DC46F9F8CA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03E56-96C9-41E9-B6EF-C6881689AE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648D94-DAB8-4B6B-82EE-00428CF4D411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E4CA2D9-47C5-4DA4-B5D8-86E72D2212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740FA9-53F1-404F-832A-187173F5F3F3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A9237C-8D9E-4323-AFD7-FB1DE25F8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658323-E5E6-4B2F-8E5F-CAD1AE443E14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D6D60C-B294-41F3-BD84-EA1067D1DC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661D2C4-5BD8-490C-B518-D12A497BE1C8}" type="datetimeFigureOut">
              <a:rPr lang="ru-RU"/>
              <a:pPr>
                <a:defRPr/>
              </a:pPr>
              <a:t>14.10.2020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BCBECB2-6C7D-46A8-9D95-96C4BE356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1" r:id="rId2"/>
    <p:sldLayoutId id="2147483697" r:id="rId3"/>
    <p:sldLayoutId id="2147483692" r:id="rId4"/>
    <p:sldLayoutId id="2147483698" r:id="rId5"/>
    <p:sldLayoutId id="2147483693" r:id="rId6"/>
    <p:sldLayoutId id="2147483699" r:id="rId7"/>
    <p:sldLayoutId id="2147483700" r:id="rId8"/>
    <p:sldLayoutId id="2147483701" r:id="rId9"/>
    <p:sldLayoutId id="2147483694" r:id="rId10"/>
    <p:sldLayoutId id="214748369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464646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464646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EB641B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39639D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63" y="714375"/>
            <a:ext cx="8072437" cy="1571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Чрезвычайные ситуации природного и техногенного характера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4338" name="Picture 2" descr="Картинки по запросу 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2286000"/>
            <a:ext cx="723265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857250" y="0"/>
            <a:ext cx="8286750" cy="6858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smtClean="0"/>
              <a:t>1.3 Аварии с выбросом СДЯВ на объектах (кроме транспортных)</a:t>
            </a:r>
          </a:p>
          <a:p>
            <a:pPr>
              <a:buFont typeface="Wingdings 2" pitchFamily="18" charset="2"/>
              <a:buNone/>
            </a:pPr>
            <a:r>
              <a:rPr lang="ru-RU" sz="2800" smtClean="0"/>
              <a:t>- Аварии с выбросом СДЯВ во время производства, переработки или хранении (захоронения), биологически опасных веществ на предприятиях промышленности и научных учреждениях.</a:t>
            </a:r>
          </a:p>
          <a:p>
            <a:pPr>
              <a:buFont typeface="Wingdings 2" pitchFamily="18" charset="2"/>
              <a:buNone/>
            </a:pPr>
            <a:r>
              <a:rPr lang="ru-RU" sz="2800" smtClean="0"/>
              <a:t>1.4 Наличие в окружающей среде вредных веществ выше предельно допустимых концентраций (</a:t>
            </a:r>
            <a:r>
              <a:rPr lang="ru-RU" sz="2800" b="1" smtClean="0"/>
              <a:t>ПДК)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r>
              <a:rPr lang="ru-RU" sz="2800" smtClean="0"/>
              <a:t>- Наличие в атмосферном воздухе или почве, в питьевой воде или подземных водах , в поверхностных водах вредных веществ выше ПДК</a:t>
            </a:r>
          </a:p>
          <a:p>
            <a:endParaRPr lang="ru-RU" sz="2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75" y="285750"/>
            <a:ext cx="7858125" cy="6572250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1.5 Аварии с выбросом (угрозой выброса) радиоактивных веществ (кроме транспортных)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Аварии с источниками ионизирующего излучения, радиоактивными отходами.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1.6 Внезапное разрушение зданий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Разрушение элементов транспортных коммуникаций (повреждение ж.д. пути; разрушение мостов, туннелей...)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Разрушение зданий и сооружений производственного назначения)</a:t>
            </a:r>
            <a:br>
              <a:rPr lang="ru-RU" dirty="0" smtClean="0"/>
            </a:br>
            <a:r>
              <a:rPr lang="ru-RU" dirty="0" smtClean="0"/>
              <a:t>Разрушение зданий и сооружений общественного назначения (разрушение зданий, сооружений; возникновение сквозных трещин в полах, стенах, требующих эвакуацию людей)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0"/>
            <a:ext cx="7858125" cy="6858000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1.7 Аварии на электроэнергетических системах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Аварии на электростанциях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1.8 Аварии на системах жизнеобеспечения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Аварии в канализационных системах с массовым выбросом загрязняющих веществ, на тепловых сетях (в системах горячего водоснабжения) в холодную пору года, на системах централизованного водоснабжения. на коммунальных газопроводах.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1.9 Аварии систем связи и телекоммуникаций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Аварии систем связи и телекоммуникаций (техническая невозможность обеспечения телефонной связи с населенным пунктом, промышленными, коммунальными и с/</a:t>
            </a:r>
            <a:r>
              <a:rPr lang="ru-RU" dirty="0" err="1" smtClean="0"/>
              <a:t>х</a:t>
            </a:r>
            <a:r>
              <a:rPr lang="ru-RU" dirty="0" smtClean="0"/>
              <a:t> предприятиями)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2"/>
          <p:cNvSpPr>
            <a:spLocks noGrp="1"/>
          </p:cNvSpPr>
          <p:nvPr>
            <p:ph idx="1"/>
          </p:nvPr>
        </p:nvSpPr>
        <p:spPr>
          <a:xfrm>
            <a:off x="1214438" y="357188"/>
            <a:ext cx="7715250" cy="62865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1.10Аварии на очистных сооружениях</a:t>
            </a:r>
          </a:p>
          <a:p>
            <a:r>
              <a:rPr lang="ru-RU" smtClean="0"/>
              <a:t>-  с массовым выбросом загрязняющих веществ.</a:t>
            </a:r>
          </a:p>
          <a:p>
            <a:r>
              <a:rPr lang="ru-RU" smtClean="0"/>
              <a:t>1.11Гидродинамические аварии</a:t>
            </a:r>
          </a:p>
          <a:p>
            <a:r>
              <a:rPr lang="ru-RU" smtClean="0"/>
              <a:t>- Прорывы плотин (дамб, шлюзов, перемычек) с возникновением волн прорыва, катастрофических затоплений.</a:t>
            </a:r>
            <a:br>
              <a:rPr lang="ru-RU" smtClean="0"/>
            </a:b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38" y="1428750"/>
            <a:ext cx="7407275" cy="147161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Классификация чрезвычайных ситуаций природного характера</a:t>
            </a:r>
            <a:r>
              <a:rPr lang="ru-RU" sz="39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ru-RU" sz="390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Картинки по запросу классификация 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Картинки по запросу классификация 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idx="1"/>
          </p:nvPr>
        </p:nvSpPr>
        <p:spPr>
          <a:xfrm>
            <a:off x="1143000" y="428625"/>
            <a:ext cx="7786688" cy="64293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2.1 Геологические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 - Обвалы, осыпи.</a:t>
            </a:r>
            <a:br>
              <a:rPr lang="ru-RU" smtClean="0"/>
            </a:br>
            <a:r>
              <a:rPr lang="ru-RU" smtClean="0"/>
              <a:t>- Просадки (провалы) земной поверхности.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2.2 Метеорологические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-Сильный ветер, включая шквалы и смерчи.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- Сильные пыльные бури, крупный град, ливень, снегопад, сильные метели. Туман  засуха и т.д.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Содержимое 2"/>
          <p:cNvSpPr>
            <a:spLocks noGrp="1"/>
          </p:cNvSpPr>
          <p:nvPr>
            <p:ph idx="1"/>
          </p:nvPr>
        </p:nvSpPr>
        <p:spPr>
          <a:xfrm>
            <a:off x="928688" y="0"/>
            <a:ext cx="8501062" cy="68580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300" smtClean="0"/>
              <a:t>2.3 Гидрологические</a:t>
            </a:r>
          </a:p>
          <a:p>
            <a:pPr>
              <a:buFont typeface="Wingdings 2" pitchFamily="18" charset="2"/>
              <a:buNone/>
            </a:pPr>
            <a:r>
              <a:rPr lang="ru-RU" sz="3300" smtClean="0"/>
              <a:t>Высокие уровни воды при наводнениях, половодьях, дождевых паводков</a:t>
            </a:r>
          </a:p>
          <a:p>
            <a:pPr>
              <a:buFont typeface="Wingdings 2" pitchFamily="18" charset="2"/>
              <a:buNone/>
            </a:pPr>
            <a:r>
              <a:rPr lang="ru-RU" sz="3300" smtClean="0"/>
              <a:t>- Ранний ледостав и появления льда на судоходных реках, озерах, водохранилищах.- Повышения уровня грунтовых вод (подтопления).</a:t>
            </a:r>
          </a:p>
          <a:p>
            <a:pPr>
              <a:buFont typeface="Wingdings 2" pitchFamily="18" charset="2"/>
              <a:buNone/>
            </a:pPr>
            <a:r>
              <a:rPr lang="ru-RU" sz="3300" smtClean="0"/>
              <a:t>2.4 Пожары в природных экосистемах</a:t>
            </a:r>
          </a:p>
          <a:p>
            <a:pPr>
              <a:buFont typeface="Wingdings 2" pitchFamily="18" charset="2"/>
              <a:buNone/>
            </a:pPr>
            <a:r>
              <a:rPr lang="ru-RU" sz="3300" smtClean="0"/>
              <a:t>- Лесные пожары, торфяные пожары, подземные пожары горючих ископаемых.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38" y="857250"/>
            <a:ext cx="7497762" cy="4800600"/>
          </a:xfrm>
        </p:spPr>
        <p:txBody>
          <a:bodyPr>
            <a:normAutofit fontScale="92500"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2.5 Инфекционные заболевания людей и эпидемии.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 Единичные случаи опасных инфекционных заболеваний.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Групповые случаи опасных инфекционных заболеваний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- Эпидемическая вспышка инфекционных заболеваний.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2.6 Геофизические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-землетрясения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25" y="428625"/>
            <a:ext cx="7858125" cy="6143625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Чрезвычайная ситуация</a:t>
            </a:r>
            <a:r>
              <a:rPr lang="ru-RU" dirty="0" smtClean="0"/>
              <a:t> – обстановка, сложившаяся на определенной территории в результате </a:t>
            </a:r>
            <a:r>
              <a:rPr lang="ru-RU" dirty="0" smtClean="0"/>
              <a:t>аварии, </a:t>
            </a:r>
            <a:r>
              <a:rPr lang="ru-RU" dirty="0" smtClean="0"/>
              <a:t>катастрофы, опасного природного явления, стихийного или иного бедствия, которые повлекли или могут повлечь за собой человеческие жертвы, причинения вреда здоровью людей или окружающей среде, значительный материальный ущерб и нарушение условий жизнедеятельности людей.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Содержимое 2"/>
          <p:cNvSpPr>
            <a:spLocks noGrp="1"/>
          </p:cNvSpPr>
          <p:nvPr>
            <p:ph idx="1"/>
          </p:nvPr>
        </p:nvSpPr>
        <p:spPr>
          <a:xfrm>
            <a:off x="1071563" y="428625"/>
            <a:ext cx="7715250" cy="6000750"/>
          </a:xfrm>
        </p:spPr>
        <p:txBody>
          <a:bodyPr/>
          <a:lstStyle/>
          <a:p>
            <a:r>
              <a:rPr lang="ru-RU" b="1" smtClean="0"/>
              <a:t>Предупреждение ЧС –</a:t>
            </a:r>
            <a:r>
              <a:rPr lang="ru-RU" smtClean="0"/>
              <a:t> комплекс мероприятий, проводимых заблаговременно и направленных на максимально возможное уменьшение риска возникновения ЧС, а также на сохранение здоровья людей, снижение размеров вреда окружающей среде и материальных потерь в случае их возникновения.</a:t>
            </a:r>
          </a:p>
          <a:p>
            <a:r>
              <a:rPr lang="ru-RU" b="1" smtClean="0"/>
              <a:t>Зона ЧС</a:t>
            </a:r>
            <a:r>
              <a:rPr lang="ru-RU" smtClean="0"/>
              <a:t> – территория, на которой возникла ЧС.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071563"/>
            <a:ext cx="7497763" cy="4800600"/>
          </a:xfrm>
        </p:spPr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Ликвидация ЧС</a:t>
            </a:r>
            <a:r>
              <a:rPr lang="ru-RU" dirty="0" smtClean="0"/>
              <a:t> – аварийно – спасательные и другие неотложные работы, проводимые при возникновении ЧС и направленные на спасение жизни и сохранения здоровья  людей, снижение размеров вреда окружающей среде и  материальных потерь, а также  на локализацию зон чрезвычайных ситуаций.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3" y="428625"/>
            <a:ext cx="7786687" cy="6072188"/>
          </a:xfrm>
        </p:spPr>
        <p:txBody>
          <a:bodyPr>
            <a:normAutofit fontScale="92500"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Авария </a:t>
            </a:r>
            <a:r>
              <a:rPr lang="ru-RU" dirty="0" smtClean="0"/>
              <a:t>– опасная ситуация техногенного характера, которая создает на объекте, территории или акватории угрозу для жизни и здоровья людей и приводит к разрушению зданий, сооружений, коммуникаций и транспортных средств, нарушению производственного или транспортного процесса или наносит ущерб окружающей среде, не связанная с гибелью людей.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Катастрофа</a:t>
            </a:r>
            <a:r>
              <a:rPr lang="ru-RU" dirty="0" smtClean="0"/>
              <a:t> – крупномасштабная авария или другое событие, которое приводит к тяжелым, трагическим последствиям, связанных с гибелью людей	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Картинки по запросу классификация 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Картинки по запросу классификация чс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sz="3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Классификация ЧС техногенного характера</a:t>
            </a:r>
            <a:endParaRPr lang="ru-RU" sz="39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42988" y="1916113"/>
            <a:ext cx="7921625" cy="4537075"/>
          </a:xfrm>
        </p:spPr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1.1 Транспортные аварии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-Аварии поездов, пассажирских и грузовых судов, авиационные катастрофы, на автомобильном транспорте, аварии на мостах, в туннелях, на ж.д. переездах.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-Аварии на транспорте с выбросом биологически опасных веществ с выбросом радиоактивных </a:t>
            </a:r>
            <a:r>
              <a:rPr lang="ru-RU" dirty="0" err="1" smtClean="0"/>
              <a:t>веществ,СДЯВ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-Аварии на магистральных </a:t>
            </a:r>
            <a:r>
              <a:rPr lang="ru-RU" dirty="0" err="1" smtClean="0"/>
              <a:t>газо</a:t>
            </a:r>
            <a:r>
              <a:rPr lang="ru-RU" dirty="0" smtClean="0"/>
              <a:t>,- </a:t>
            </a:r>
            <a:r>
              <a:rPr lang="ru-RU" dirty="0" err="1" smtClean="0"/>
              <a:t>нефте</a:t>
            </a:r>
            <a:r>
              <a:rPr lang="ru-RU" dirty="0" smtClean="0"/>
              <a:t>, продуктопроводах.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Содержимое 2"/>
          <p:cNvSpPr>
            <a:spLocks noGrp="1"/>
          </p:cNvSpPr>
          <p:nvPr>
            <p:ph idx="1"/>
          </p:nvPr>
        </p:nvSpPr>
        <p:spPr>
          <a:xfrm>
            <a:off x="1000125" y="285750"/>
            <a:ext cx="8143875" cy="6143625"/>
          </a:xfrm>
        </p:spPr>
        <p:txBody>
          <a:bodyPr/>
          <a:lstStyle/>
          <a:p>
            <a:r>
              <a:rPr lang="ru-RU" smtClean="0"/>
              <a:t>1.2 Пожары, взрывы</a:t>
            </a:r>
          </a:p>
          <a:p>
            <a:r>
              <a:rPr lang="ru-RU" smtClean="0"/>
              <a:t>- Пожары (взрывы) в зданиях и сооружениях, коммуникациях и технологическом оборудовании промышленных и общественных объектов.</a:t>
            </a:r>
            <a:br>
              <a:rPr lang="ru-RU" smtClean="0"/>
            </a:br>
            <a:r>
              <a:rPr lang="ru-RU" smtClean="0"/>
              <a:t>-Пожары (взрывы) на транспорте.</a:t>
            </a:r>
            <a:br>
              <a:rPr lang="ru-RU" smtClean="0"/>
            </a:br>
            <a:r>
              <a:rPr lang="ru-RU" smtClean="0"/>
              <a:t>- Пожары (взрывы) в шахтах, подземных выработках.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</TotalTime>
  <Words>533</Words>
  <PresentationFormat>Экран (4:3)</PresentationFormat>
  <Paragraphs>51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Чрезвычайные ситуации природного и техногенного характера</vt:lpstr>
      <vt:lpstr>Слайд 2</vt:lpstr>
      <vt:lpstr>Слайд 3</vt:lpstr>
      <vt:lpstr>Слайд 4</vt:lpstr>
      <vt:lpstr>Слайд 5</vt:lpstr>
      <vt:lpstr>Слайд 6</vt:lpstr>
      <vt:lpstr>Слайд 7</vt:lpstr>
      <vt:lpstr>Классификация ЧС техногенного характера</vt:lpstr>
      <vt:lpstr>Слайд 9</vt:lpstr>
      <vt:lpstr>Слайд 10</vt:lpstr>
      <vt:lpstr>Слайд 11</vt:lpstr>
      <vt:lpstr>Слайд 12</vt:lpstr>
      <vt:lpstr>Слайд 13</vt:lpstr>
      <vt:lpstr>Классификация чрезвычайных ситуаций природного характера.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Чрезвычайные ситуации природного и техногенного характера</dc:title>
  <dc:creator>Admin</dc:creator>
  <cp:lastModifiedBy>Admin</cp:lastModifiedBy>
  <cp:revision>15</cp:revision>
  <dcterms:created xsi:type="dcterms:W3CDTF">2018-10-22T18:41:59Z</dcterms:created>
  <dcterms:modified xsi:type="dcterms:W3CDTF">2020-10-14T11:11:00Z</dcterms:modified>
</cp:coreProperties>
</file>