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  <p:sldMasterId id="2147483702" r:id="rId3"/>
  </p:sldMasterIdLst>
  <p:notesMasterIdLst>
    <p:notesMasterId r:id="rId25"/>
  </p:notesMasterIdLst>
  <p:sldIdLst>
    <p:sldId id="257" r:id="rId4"/>
    <p:sldId id="264" r:id="rId5"/>
    <p:sldId id="261" r:id="rId6"/>
    <p:sldId id="269" r:id="rId7"/>
    <p:sldId id="266" r:id="rId8"/>
    <p:sldId id="268" r:id="rId9"/>
    <p:sldId id="271" r:id="rId10"/>
    <p:sldId id="272" r:id="rId11"/>
    <p:sldId id="276" r:id="rId12"/>
    <p:sldId id="277" r:id="rId13"/>
    <p:sldId id="285" r:id="rId14"/>
    <p:sldId id="342" r:id="rId15"/>
    <p:sldId id="346" r:id="rId16"/>
    <p:sldId id="344" r:id="rId17"/>
    <p:sldId id="281" r:id="rId18"/>
    <p:sldId id="280" r:id="rId19"/>
    <p:sldId id="309" r:id="rId20"/>
    <p:sldId id="348" r:id="rId21"/>
    <p:sldId id="350" r:id="rId22"/>
    <p:sldId id="282" r:id="rId23"/>
    <p:sldId id="28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059AA3-6E91-4C9F-A569-7A979F7A1BE5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/>
      <dgm:spPr/>
    </dgm:pt>
    <dgm:pt modelId="{36AFE9F4-0976-4AC8-854B-BA448EA27C0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Развитие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(духовное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развитие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 личности)</a:t>
          </a:r>
        </a:p>
      </dgm:t>
    </dgm:pt>
    <dgm:pt modelId="{095ECC03-5F8E-4E1A-948C-31744D5FEB9A}" type="parTrans" cxnId="{851A7E3B-7509-4E7B-AA3F-E78E87FE4518}">
      <dgm:prSet/>
      <dgm:spPr/>
      <dgm:t>
        <a:bodyPr/>
        <a:lstStyle/>
        <a:p>
          <a:endParaRPr lang="ru-RU"/>
        </a:p>
      </dgm:t>
    </dgm:pt>
    <dgm:pt modelId="{36C1D191-4DE7-491B-A64A-93D3C0997554}" type="sibTrans" cxnId="{851A7E3B-7509-4E7B-AA3F-E78E87FE4518}">
      <dgm:prSet/>
      <dgm:spPr/>
      <dgm:t>
        <a:bodyPr/>
        <a:lstStyle/>
        <a:p>
          <a:endParaRPr lang="ru-RU"/>
        </a:p>
      </dgm:t>
    </dgm:pt>
    <dgm:pt modelId="{26A84259-516A-4DE1-90B1-7E6F5871120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Уважение,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одобрение, признание</a:t>
          </a:r>
        </a:p>
      </dgm:t>
    </dgm:pt>
    <dgm:pt modelId="{FA9449CF-0DDA-4A0F-B2F1-47E331C14001}" type="parTrans" cxnId="{40A19EFF-DC38-42C0-BDD4-12587C32A584}">
      <dgm:prSet/>
      <dgm:spPr/>
      <dgm:t>
        <a:bodyPr/>
        <a:lstStyle/>
        <a:p>
          <a:endParaRPr lang="ru-RU"/>
        </a:p>
      </dgm:t>
    </dgm:pt>
    <dgm:pt modelId="{373F367A-E242-45F3-9C70-643B8886114B}" type="sibTrans" cxnId="{40A19EFF-DC38-42C0-BDD4-12587C32A584}">
      <dgm:prSet/>
      <dgm:spPr/>
      <dgm:t>
        <a:bodyPr/>
        <a:lstStyle/>
        <a:p>
          <a:endParaRPr lang="ru-RU"/>
        </a:p>
      </dgm:t>
    </dgm:pt>
    <dgm:pt modelId="{6926A6D9-806E-4FCB-B1DB-BFEDE0FFF04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Социальные связи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(общение, любовь близких)</a:t>
          </a:r>
        </a:p>
      </dgm:t>
    </dgm:pt>
    <dgm:pt modelId="{F683B44D-6DEC-48EE-9E7D-7676FC00EE4D}" type="parTrans" cxnId="{CF595E21-94FB-4CC3-8839-C1C1E40AE94E}">
      <dgm:prSet/>
      <dgm:spPr/>
      <dgm:t>
        <a:bodyPr/>
        <a:lstStyle/>
        <a:p>
          <a:endParaRPr lang="ru-RU"/>
        </a:p>
      </dgm:t>
    </dgm:pt>
    <dgm:pt modelId="{AFF544BB-20E9-461C-AAAB-2996383D10A9}" type="sibTrans" cxnId="{CF595E21-94FB-4CC3-8839-C1C1E40AE94E}">
      <dgm:prSet/>
      <dgm:spPr/>
      <dgm:t>
        <a:bodyPr/>
        <a:lstStyle/>
        <a:p>
          <a:endParaRPr lang="ru-RU"/>
        </a:p>
      </dgm:t>
    </dgm:pt>
    <dgm:pt modelId="{18454DE3-0B98-4ED6-98DF-B37F78371FE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Безопасность</a:t>
          </a:r>
        </a:p>
      </dgm:t>
    </dgm:pt>
    <dgm:pt modelId="{89579E45-AB5C-458D-A58F-5B23776F454E}" type="parTrans" cxnId="{EDD48197-2048-4F1A-AB47-0A1AFE1667E5}">
      <dgm:prSet/>
      <dgm:spPr/>
      <dgm:t>
        <a:bodyPr/>
        <a:lstStyle/>
        <a:p>
          <a:endParaRPr lang="ru-RU"/>
        </a:p>
      </dgm:t>
    </dgm:pt>
    <dgm:pt modelId="{6E8AA3DC-7365-41DB-9130-95EB54D18919}" type="sibTrans" cxnId="{EDD48197-2048-4F1A-AB47-0A1AFE1667E5}">
      <dgm:prSet/>
      <dgm:spPr/>
      <dgm:t>
        <a:bodyPr/>
        <a:lstStyle/>
        <a:p>
          <a:endParaRPr lang="ru-RU"/>
        </a:p>
      </dgm:t>
    </dgm:pt>
    <dgm:pt modelId="{3ADA437F-9070-4918-ADDE-821AE9E3B6B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Физиологические потребности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(голод, жажда, продолжение рода)</a:t>
          </a:r>
        </a:p>
      </dgm:t>
    </dgm:pt>
    <dgm:pt modelId="{95A9EA44-992A-4C1B-B12B-3E587CC2F5B4}" type="parTrans" cxnId="{7175C9CD-1DA7-4CEA-93A4-FF69C74029F5}">
      <dgm:prSet/>
      <dgm:spPr/>
      <dgm:t>
        <a:bodyPr/>
        <a:lstStyle/>
        <a:p>
          <a:endParaRPr lang="ru-RU"/>
        </a:p>
      </dgm:t>
    </dgm:pt>
    <dgm:pt modelId="{D6D1D551-A2ED-4E46-8C97-F95AF82942C7}" type="sibTrans" cxnId="{7175C9CD-1DA7-4CEA-93A4-FF69C74029F5}">
      <dgm:prSet/>
      <dgm:spPr/>
      <dgm:t>
        <a:bodyPr/>
        <a:lstStyle/>
        <a:p>
          <a:endParaRPr lang="ru-RU"/>
        </a:p>
      </dgm:t>
    </dgm:pt>
    <dgm:pt modelId="{313CB102-00A1-48C0-A305-1D682EDF869E}" type="pres">
      <dgm:prSet presAssocID="{97059AA3-6E91-4C9F-A569-7A979F7A1BE5}" presName="Name0" presStyleCnt="0">
        <dgm:presLayoutVars>
          <dgm:dir/>
          <dgm:animLvl val="lvl"/>
          <dgm:resizeHandles val="exact"/>
        </dgm:presLayoutVars>
      </dgm:prSet>
      <dgm:spPr/>
    </dgm:pt>
    <dgm:pt modelId="{C5F9D373-8569-4062-9A6C-6E2E480B0828}" type="pres">
      <dgm:prSet presAssocID="{36AFE9F4-0976-4AC8-854B-BA448EA27C03}" presName="Name8" presStyleCnt="0"/>
      <dgm:spPr/>
    </dgm:pt>
    <dgm:pt modelId="{5F835A74-EC15-47B6-9304-07C5A7C5F771}" type="pres">
      <dgm:prSet presAssocID="{36AFE9F4-0976-4AC8-854B-BA448EA27C03}" presName="level" presStyleLbl="node1" presStyleIdx="0" presStyleCnt="5">
        <dgm:presLayoutVars>
          <dgm:chMax val="1"/>
          <dgm:bulletEnabled val="1"/>
        </dgm:presLayoutVars>
      </dgm:prSet>
      <dgm:spPr/>
    </dgm:pt>
    <dgm:pt modelId="{B9EEAC25-1680-4499-8181-DA20FFC1C292}" type="pres">
      <dgm:prSet presAssocID="{36AFE9F4-0976-4AC8-854B-BA448EA27C0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6308689-F8D6-49D6-AD02-C50F8E923615}" type="pres">
      <dgm:prSet presAssocID="{26A84259-516A-4DE1-90B1-7E6F5871120D}" presName="Name8" presStyleCnt="0"/>
      <dgm:spPr/>
    </dgm:pt>
    <dgm:pt modelId="{3F937E04-AE93-4BD5-BBE4-F710F78FC50F}" type="pres">
      <dgm:prSet presAssocID="{26A84259-516A-4DE1-90B1-7E6F5871120D}" presName="level" presStyleLbl="node1" presStyleIdx="1" presStyleCnt="5">
        <dgm:presLayoutVars>
          <dgm:chMax val="1"/>
          <dgm:bulletEnabled val="1"/>
        </dgm:presLayoutVars>
      </dgm:prSet>
      <dgm:spPr/>
    </dgm:pt>
    <dgm:pt modelId="{97EA17C9-0EE9-465C-9E3F-5A100F9D8E80}" type="pres">
      <dgm:prSet presAssocID="{26A84259-516A-4DE1-90B1-7E6F5871120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BC0D14F-91DD-4C51-8CE8-A40EAD9792E1}" type="pres">
      <dgm:prSet presAssocID="{6926A6D9-806E-4FCB-B1DB-BFEDE0FFF04C}" presName="Name8" presStyleCnt="0"/>
      <dgm:spPr/>
    </dgm:pt>
    <dgm:pt modelId="{A5114342-24A1-4B3A-BADD-CC0FD6D6C1CF}" type="pres">
      <dgm:prSet presAssocID="{6926A6D9-806E-4FCB-B1DB-BFEDE0FFF04C}" presName="level" presStyleLbl="node1" presStyleIdx="2" presStyleCnt="5">
        <dgm:presLayoutVars>
          <dgm:chMax val="1"/>
          <dgm:bulletEnabled val="1"/>
        </dgm:presLayoutVars>
      </dgm:prSet>
      <dgm:spPr/>
    </dgm:pt>
    <dgm:pt modelId="{3ADC9239-C09D-41B6-B6ED-0B3986AF068C}" type="pres">
      <dgm:prSet presAssocID="{6926A6D9-806E-4FCB-B1DB-BFEDE0FFF04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0AE23C6-5F18-43E2-BCFF-07BF0F0C9E24}" type="pres">
      <dgm:prSet presAssocID="{18454DE3-0B98-4ED6-98DF-B37F78371FEF}" presName="Name8" presStyleCnt="0"/>
      <dgm:spPr/>
    </dgm:pt>
    <dgm:pt modelId="{7E6347FE-73F1-4AEC-B44B-B50AE875D0D8}" type="pres">
      <dgm:prSet presAssocID="{18454DE3-0B98-4ED6-98DF-B37F78371FEF}" presName="level" presStyleLbl="node1" presStyleIdx="3" presStyleCnt="5">
        <dgm:presLayoutVars>
          <dgm:chMax val="1"/>
          <dgm:bulletEnabled val="1"/>
        </dgm:presLayoutVars>
      </dgm:prSet>
      <dgm:spPr/>
    </dgm:pt>
    <dgm:pt modelId="{EA6FAE84-D36F-46E6-BEAF-D6B587E75E19}" type="pres">
      <dgm:prSet presAssocID="{18454DE3-0B98-4ED6-98DF-B37F78371FE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04BF22C-859A-48EE-8C6B-533220A3A342}" type="pres">
      <dgm:prSet presAssocID="{3ADA437F-9070-4918-ADDE-821AE9E3B6B6}" presName="Name8" presStyleCnt="0"/>
      <dgm:spPr/>
    </dgm:pt>
    <dgm:pt modelId="{04537D4C-7B2A-4CDA-A68B-2B275FD2FD0B}" type="pres">
      <dgm:prSet presAssocID="{3ADA437F-9070-4918-ADDE-821AE9E3B6B6}" presName="level" presStyleLbl="node1" presStyleIdx="4" presStyleCnt="5">
        <dgm:presLayoutVars>
          <dgm:chMax val="1"/>
          <dgm:bulletEnabled val="1"/>
        </dgm:presLayoutVars>
      </dgm:prSet>
      <dgm:spPr/>
    </dgm:pt>
    <dgm:pt modelId="{A1F5E10F-C034-4856-A66E-EA6D9CE59B2C}" type="pres">
      <dgm:prSet presAssocID="{3ADA437F-9070-4918-ADDE-821AE9E3B6B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169C914-058F-4A7B-9BD7-DCA961D8D005}" type="presOf" srcId="{6926A6D9-806E-4FCB-B1DB-BFEDE0FFF04C}" destId="{3ADC9239-C09D-41B6-B6ED-0B3986AF068C}" srcOrd="1" destOrd="0" presId="urn:microsoft.com/office/officeart/2005/8/layout/pyramid1"/>
    <dgm:cxn modelId="{CF595E21-94FB-4CC3-8839-C1C1E40AE94E}" srcId="{97059AA3-6E91-4C9F-A569-7A979F7A1BE5}" destId="{6926A6D9-806E-4FCB-B1DB-BFEDE0FFF04C}" srcOrd="2" destOrd="0" parTransId="{F683B44D-6DEC-48EE-9E7D-7676FC00EE4D}" sibTransId="{AFF544BB-20E9-461C-AAAB-2996383D10A9}"/>
    <dgm:cxn modelId="{851A7E3B-7509-4E7B-AA3F-E78E87FE4518}" srcId="{97059AA3-6E91-4C9F-A569-7A979F7A1BE5}" destId="{36AFE9F4-0976-4AC8-854B-BA448EA27C03}" srcOrd="0" destOrd="0" parTransId="{095ECC03-5F8E-4E1A-948C-31744D5FEB9A}" sibTransId="{36C1D191-4DE7-491B-A64A-93D3C0997554}"/>
    <dgm:cxn modelId="{C98E543C-6153-43FA-9254-9B5B0D4FD936}" type="presOf" srcId="{26A84259-516A-4DE1-90B1-7E6F5871120D}" destId="{97EA17C9-0EE9-465C-9E3F-5A100F9D8E80}" srcOrd="1" destOrd="0" presId="urn:microsoft.com/office/officeart/2005/8/layout/pyramid1"/>
    <dgm:cxn modelId="{287E063F-8A8E-49BF-B9AB-5BE56B91AFED}" type="presOf" srcId="{26A84259-516A-4DE1-90B1-7E6F5871120D}" destId="{3F937E04-AE93-4BD5-BBE4-F710F78FC50F}" srcOrd="0" destOrd="0" presId="urn:microsoft.com/office/officeart/2005/8/layout/pyramid1"/>
    <dgm:cxn modelId="{499AC360-14C9-44A2-8ADF-26B37267510A}" type="presOf" srcId="{36AFE9F4-0976-4AC8-854B-BA448EA27C03}" destId="{5F835A74-EC15-47B6-9304-07C5A7C5F771}" srcOrd="0" destOrd="0" presId="urn:microsoft.com/office/officeart/2005/8/layout/pyramid1"/>
    <dgm:cxn modelId="{BE98D641-243C-4C0E-820B-4D1014F4F251}" type="presOf" srcId="{3ADA437F-9070-4918-ADDE-821AE9E3B6B6}" destId="{04537D4C-7B2A-4CDA-A68B-2B275FD2FD0B}" srcOrd="0" destOrd="0" presId="urn:microsoft.com/office/officeart/2005/8/layout/pyramid1"/>
    <dgm:cxn modelId="{A076F14C-E34E-4C66-9A80-FEC2AB6BB5BD}" type="presOf" srcId="{3ADA437F-9070-4918-ADDE-821AE9E3B6B6}" destId="{A1F5E10F-C034-4856-A66E-EA6D9CE59B2C}" srcOrd="1" destOrd="0" presId="urn:microsoft.com/office/officeart/2005/8/layout/pyramid1"/>
    <dgm:cxn modelId="{B9013B55-EB2F-4328-ABB2-9065C34ADBB1}" type="presOf" srcId="{36AFE9F4-0976-4AC8-854B-BA448EA27C03}" destId="{B9EEAC25-1680-4499-8181-DA20FFC1C292}" srcOrd="1" destOrd="0" presId="urn:microsoft.com/office/officeart/2005/8/layout/pyramid1"/>
    <dgm:cxn modelId="{EDD48197-2048-4F1A-AB47-0A1AFE1667E5}" srcId="{97059AA3-6E91-4C9F-A569-7A979F7A1BE5}" destId="{18454DE3-0B98-4ED6-98DF-B37F78371FEF}" srcOrd="3" destOrd="0" parTransId="{89579E45-AB5C-458D-A58F-5B23776F454E}" sibTransId="{6E8AA3DC-7365-41DB-9130-95EB54D18919}"/>
    <dgm:cxn modelId="{B2049398-EA02-49E7-8B89-677A6957821D}" type="presOf" srcId="{6926A6D9-806E-4FCB-B1DB-BFEDE0FFF04C}" destId="{A5114342-24A1-4B3A-BADD-CC0FD6D6C1CF}" srcOrd="0" destOrd="0" presId="urn:microsoft.com/office/officeart/2005/8/layout/pyramid1"/>
    <dgm:cxn modelId="{D809D1A1-A71C-47C3-B8A4-9E6FDC395927}" type="presOf" srcId="{18454DE3-0B98-4ED6-98DF-B37F78371FEF}" destId="{EA6FAE84-D36F-46E6-BEAF-D6B587E75E19}" srcOrd="1" destOrd="0" presId="urn:microsoft.com/office/officeart/2005/8/layout/pyramid1"/>
    <dgm:cxn modelId="{9F344BBE-53EE-439E-8863-5A4AAE065B67}" type="presOf" srcId="{97059AA3-6E91-4C9F-A569-7A979F7A1BE5}" destId="{313CB102-00A1-48C0-A305-1D682EDF869E}" srcOrd="0" destOrd="0" presId="urn:microsoft.com/office/officeart/2005/8/layout/pyramid1"/>
    <dgm:cxn modelId="{7175C9CD-1DA7-4CEA-93A4-FF69C74029F5}" srcId="{97059AA3-6E91-4C9F-A569-7A979F7A1BE5}" destId="{3ADA437F-9070-4918-ADDE-821AE9E3B6B6}" srcOrd="4" destOrd="0" parTransId="{95A9EA44-992A-4C1B-B12B-3E587CC2F5B4}" sibTransId="{D6D1D551-A2ED-4E46-8C97-F95AF82942C7}"/>
    <dgm:cxn modelId="{E69E12E3-9741-4315-A733-737BE727EAF2}" type="presOf" srcId="{18454DE3-0B98-4ED6-98DF-B37F78371FEF}" destId="{7E6347FE-73F1-4AEC-B44B-B50AE875D0D8}" srcOrd="0" destOrd="0" presId="urn:microsoft.com/office/officeart/2005/8/layout/pyramid1"/>
    <dgm:cxn modelId="{40A19EFF-DC38-42C0-BDD4-12587C32A584}" srcId="{97059AA3-6E91-4C9F-A569-7A979F7A1BE5}" destId="{26A84259-516A-4DE1-90B1-7E6F5871120D}" srcOrd="1" destOrd="0" parTransId="{FA9449CF-0DDA-4A0F-B2F1-47E331C14001}" sibTransId="{373F367A-E242-45F3-9C70-643B8886114B}"/>
    <dgm:cxn modelId="{5334EC3D-2EA4-43C9-830F-A9F746509809}" type="presParOf" srcId="{313CB102-00A1-48C0-A305-1D682EDF869E}" destId="{C5F9D373-8569-4062-9A6C-6E2E480B0828}" srcOrd="0" destOrd="0" presId="urn:microsoft.com/office/officeart/2005/8/layout/pyramid1"/>
    <dgm:cxn modelId="{059A0B1A-0653-4F44-856E-851D2DE54C60}" type="presParOf" srcId="{C5F9D373-8569-4062-9A6C-6E2E480B0828}" destId="{5F835A74-EC15-47B6-9304-07C5A7C5F771}" srcOrd="0" destOrd="0" presId="urn:microsoft.com/office/officeart/2005/8/layout/pyramid1"/>
    <dgm:cxn modelId="{A583C6D1-2EF5-4835-B34C-7A3BA24C0E4C}" type="presParOf" srcId="{C5F9D373-8569-4062-9A6C-6E2E480B0828}" destId="{B9EEAC25-1680-4499-8181-DA20FFC1C292}" srcOrd="1" destOrd="0" presId="urn:microsoft.com/office/officeart/2005/8/layout/pyramid1"/>
    <dgm:cxn modelId="{2D34EFC0-8AF8-4153-98E2-517EF2F8A010}" type="presParOf" srcId="{313CB102-00A1-48C0-A305-1D682EDF869E}" destId="{56308689-F8D6-49D6-AD02-C50F8E923615}" srcOrd="1" destOrd="0" presId="urn:microsoft.com/office/officeart/2005/8/layout/pyramid1"/>
    <dgm:cxn modelId="{982AE4A4-0449-49E9-B63A-161B9CBCD715}" type="presParOf" srcId="{56308689-F8D6-49D6-AD02-C50F8E923615}" destId="{3F937E04-AE93-4BD5-BBE4-F710F78FC50F}" srcOrd="0" destOrd="0" presId="urn:microsoft.com/office/officeart/2005/8/layout/pyramid1"/>
    <dgm:cxn modelId="{8735395C-3316-4C12-B101-E164BC8A230B}" type="presParOf" srcId="{56308689-F8D6-49D6-AD02-C50F8E923615}" destId="{97EA17C9-0EE9-465C-9E3F-5A100F9D8E80}" srcOrd="1" destOrd="0" presId="urn:microsoft.com/office/officeart/2005/8/layout/pyramid1"/>
    <dgm:cxn modelId="{66B545C3-9E74-4221-9634-3636AAA21FDF}" type="presParOf" srcId="{313CB102-00A1-48C0-A305-1D682EDF869E}" destId="{2BC0D14F-91DD-4C51-8CE8-A40EAD9792E1}" srcOrd="2" destOrd="0" presId="urn:microsoft.com/office/officeart/2005/8/layout/pyramid1"/>
    <dgm:cxn modelId="{F7B904CC-CD78-4D93-A682-3BE7421B1AE5}" type="presParOf" srcId="{2BC0D14F-91DD-4C51-8CE8-A40EAD9792E1}" destId="{A5114342-24A1-4B3A-BADD-CC0FD6D6C1CF}" srcOrd="0" destOrd="0" presId="urn:microsoft.com/office/officeart/2005/8/layout/pyramid1"/>
    <dgm:cxn modelId="{FCC64443-14B0-4E43-A320-D3DB15EBC223}" type="presParOf" srcId="{2BC0D14F-91DD-4C51-8CE8-A40EAD9792E1}" destId="{3ADC9239-C09D-41B6-B6ED-0B3986AF068C}" srcOrd="1" destOrd="0" presId="urn:microsoft.com/office/officeart/2005/8/layout/pyramid1"/>
    <dgm:cxn modelId="{94186946-4FC8-4039-86AF-A2E12C923AC2}" type="presParOf" srcId="{313CB102-00A1-48C0-A305-1D682EDF869E}" destId="{90AE23C6-5F18-43E2-BCFF-07BF0F0C9E24}" srcOrd="3" destOrd="0" presId="urn:microsoft.com/office/officeart/2005/8/layout/pyramid1"/>
    <dgm:cxn modelId="{EF8C9712-74D3-4F32-ABA9-3E8D12F5D167}" type="presParOf" srcId="{90AE23C6-5F18-43E2-BCFF-07BF0F0C9E24}" destId="{7E6347FE-73F1-4AEC-B44B-B50AE875D0D8}" srcOrd="0" destOrd="0" presId="urn:microsoft.com/office/officeart/2005/8/layout/pyramid1"/>
    <dgm:cxn modelId="{68627D18-E2B8-4C23-999B-8089D70A02B9}" type="presParOf" srcId="{90AE23C6-5F18-43E2-BCFF-07BF0F0C9E24}" destId="{EA6FAE84-D36F-46E6-BEAF-D6B587E75E19}" srcOrd="1" destOrd="0" presId="urn:microsoft.com/office/officeart/2005/8/layout/pyramid1"/>
    <dgm:cxn modelId="{8C095FE5-13F3-4872-822B-23E0539929DA}" type="presParOf" srcId="{313CB102-00A1-48C0-A305-1D682EDF869E}" destId="{004BF22C-859A-48EE-8C6B-533220A3A342}" srcOrd="4" destOrd="0" presId="urn:microsoft.com/office/officeart/2005/8/layout/pyramid1"/>
    <dgm:cxn modelId="{6D16E50D-BA1D-45FF-9584-814927B7EBE0}" type="presParOf" srcId="{004BF22C-859A-48EE-8C6B-533220A3A342}" destId="{04537D4C-7B2A-4CDA-A68B-2B275FD2FD0B}" srcOrd="0" destOrd="0" presId="urn:microsoft.com/office/officeart/2005/8/layout/pyramid1"/>
    <dgm:cxn modelId="{A7D1ACF7-D88F-43D7-97F2-170C0F979DAF}" type="presParOf" srcId="{004BF22C-859A-48EE-8C6B-533220A3A342}" destId="{A1F5E10F-C034-4856-A66E-EA6D9CE59B2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35A74-EC15-47B6-9304-07C5A7C5F771}">
      <dsp:nvSpPr>
        <dsp:cNvPr id="0" name=""/>
        <dsp:cNvSpPr/>
      </dsp:nvSpPr>
      <dsp:spPr>
        <a:xfrm>
          <a:off x="2418911" y="0"/>
          <a:ext cx="1209455" cy="1135795"/>
        </a:xfrm>
        <a:prstGeom prst="trapezoid">
          <a:avLst>
            <a:gd name="adj" fmla="val 532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Развитие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(духовное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развитие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 личности)</a:t>
          </a:r>
        </a:p>
      </dsp:txBody>
      <dsp:txXfrm>
        <a:off x="2418911" y="0"/>
        <a:ext cx="1209455" cy="1135795"/>
      </dsp:txXfrm>
    </dsp:sp>
    <dsp:sp modelId="{3F937E04-AE93-4BD5-BBE4-F710F78FC50F}">
      <dsp:nvSpPr>
        <dsp:cNvPr id="0" name=""/>
        <dsp:cNvSpPr/>
      </dsp:nvSpPr>
      <dsp:spPr>
        <a:xfrm>
          <a:off x="1814183" y="1135795"/>
          <a:ext cx="2418911" cy="1135795"/>
        </a:xfrm>
        <a:prstGeom prst="trapezoid">
          <a:avLst>
            <a:gd name="adj" fmla="val 532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Уважение,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одобрение, признание</a:t>
          </a:r>
        </a:p>
      </dsp:txBody>
      <dsp:txXfrm>
        <a:off x="2237492" y="1135795"/>
        <a:ext cx="1572292" cy="1135795"/>
      </dsp:txXfrm>
    </dsp:sp>
    <dsp:sp modelId="{A5114342-24A1-4B3A-BADD-CC0FD6D6C1CF}">
      <dsp:nvSpPr>
        <dsp:cNvPr id="0" name=""/>
        <dsp:cNvSpPr/>
      </dsp:nvSpPr>
      <dsp:spPr>
        <a:xfrm>
          <a:off x="1209455" y="2271591"/>
          <a:ext cx="3628366" cy="1135795"/>
        </a:xfrm>
        <a:prstGeom prst="trapezoid">
          <a:avLst>
            <a:gd name="adj" fmla="val 532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Социальные связи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(общение, любовь близких)</a:t>
          </a:r>
        </a:p>
      </dsp:txBody>
      <dsp:txXfrm>
        <a:off x="1844419" y="2271591"/>
        <a:ext cx="2358438" cy="1135795"/>
      </dsp:txXfrm>
    </dsp:sp>
    <dsp:sp modelId="{7E6347FE-73F1-4AEC-B44B-B50AE875D0D8}">
      <dsp:nvSpPr>
        <dsp:cNvPr id="0" name=""/>
        <dsp:cNvSpPr/>
      </dsp:nvSpPr>
      <dsp:spPr>
        <a:xfrm>
          <a:off x="604727" y="3407387"/>
          <a:ext cx="4837822" cy="1135795"/>
        </a:xfrm>
        <a:prstGeom prst="trapezoid">
          <a:avLst>
            <a:gd name="adj" fmla="val 532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Безопасность</a:t>
          </a:r>
        </a:p>
      </dsp:txBody>
      <dsp:txXfrm>
        <a:off x="1451346" y="3407387"/>
        <a:ext cx="3144584" cy="1135795"/>
      </dsp:txXfrm>
    </dsp:sp>
    <dsp:sp modelId="{04537D4C-7B2A-4CDA-A68B-2B275FD2FD0B}">
      <dsp:nvSpPr>
        <dsp:cNvPr id="0" name=""/>
        <dsp:cNvSpPr/>
      </dsp:nvSpPr>
      <dsp:spPr>
        <a:xfrm>
          <a:off x="0" y="4543183"/>
          <a:ext cx="6047278" cy="1135795"/>
        </a:xfrm>
        <a:prstGeom prst="trapezoid">
          <a:avLst>
            <a:gd name="adj" fmla="val 532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Физиологические потребности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(голод, жажда, продолжение рода)</a:t>
          </a:r>
        </a:p>
      </dsp:txBody>
      <dsp:txXfrm>
        <a:off x="1058273" y="4543183"/>
        <a:ext cx="3930730" cy="1135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A3B3F-EF2B-46EB-BF40-98255723B5D0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368B5-F79F-4707-AFDD-E6FAE5ADD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12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>
            <a:extLst>
              <a:ext uri="{FF2B5EF4-FFF2-40B4-BE49-F238E27FC236}">
                <a16:creationId xmlns:a16="http://schemas.microsoft.com/office/drawing/2014/main" id="{EF4FF13B-0B07-42AE-A8BE-C188E25BE4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>
            <a:extLst>
              <a:ext uri="{FF2B5EF4-FFF2-40B4-BE49-F238E27FC236}">
                <a16:creationId xmlns:a16="http://schemas.microsoft.com/office/drawing/2014/main" id="{42E3AB81-EF2F-46EA-973C-F540515129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C47C9C-1D0B-438E-AABF-F2D9866E35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C9716C-5B48-43B1-B1F7-EBF1EB92E71A}" type="slidenum">
              <a:rPr lang="ru-RU" altLang="ru-RU">
                <a:latin typeface="Calibri" panose="020F0502020204030204" pitchFamily="34" charset="0"/>
              </a:rPr>
              <a:pPr eaLnBrk="1" hangingPunct="1"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59808A-8CFE-47E9-88B7-69D44BF1EB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БИП, 2011, Сапун А.С.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43B03247-80B9-46FC-B4F4-6D1953D4F4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0433277-AB1A-4148-9D0B-EB5C566BA0D6}" type="slidenum">
              <a:rPr lang="ru-RU" altLang="ru-RU">
                <a:latin typeface="Calibri" panose="020F0502020204030204" pitchFamily="34" charset="0"/>
              </a:rPr>
              <a:pPr eaLnBrk="1" hangingPunct="1"/>
              <a:t>6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4686BAE-729A-435D-867D-81B92BAACB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C8C0942-B823-4667-BBAA-B9265329F7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Понятие «опасности» связано с понятием «риск»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9E6FA8-40C4-44CB-A4FE-819EC691DB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БИП, 2011, Сапун А.С.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43552A49-94B8-4D0C-BEA2-1DB92FE8ED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F1689E-B69F-4552-8EE1-E79755EB4966}" type="slidenum">
              <a:rPr lang="ru-RU" altLang="ru-RU">
                <a:latin typeface="Calibri" panose="020F0502020204030204" pitchFamily="34" charset="0"/>
              </a:rPr>
              <a:pPr eaLnBrk="1" hangingPunct="1"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1101A08B-6103-4A42-9437-530CD882E7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21559EC-7750-4DB1-8973-73A07BD9A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3600"/>
              <a:t>Понятие «опасности» связано с понятием «риск»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3600"/>
              <a:t>Риск – это измеренная возможность испытать неудачи.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76D6F-4F13-48E3-851B-BF5DC2B2B4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БИП, 2011, Сапун А.С.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>
            <a:extLst>
              <a:ext uri="{FF2B5EF4-FFF2-40B4-BE49-F238E27FC236}">
                <a16:creationId xmlns:a16="http://schemas.microsoft.com/office/drawing/2014/main" id="{8555488D-3F82-4B93-9752-6B8ACFEDCD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>
            <a:extLst>
              <a:ext uri="{FF2B5EF4-FFF2-40B4-BE49-F238E27FC236}">
                <a16:creationId xmlns:a16="http://schemas.microsoft.com/office/drawing/2014/main" id="{7ED9DBBB-791A-46A5-A76A-9CA2414D31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/>
              <a:t>Математическое ожидание ущерба от опасного события за год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6628" name="Номер слайда 3">
            <a:extLst>
              <a:ext uri="{FF2B5EF4-FFF2-40B4-BE49-F238E27FC236}">
                <a16:creationId xmlns:a16="http://schemas.microsoft.com/office/drawing/2014/main" id="{A189987E-4807-471D-93C6-A5E17E1516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5C51F4-1486-46AA-906F-E28350E13276}" type="slidenum">
              <a:rPr lang="ru-RU" altLang="ru-RU">
                <a:latin typeface="Calibri" panose="020F0502020204030204" pitchFamily="34" charset="0"/>
              </a:rPr>
              <a:pPr eaLnBrk="1" hangingPunct="1"/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A0E811-54B2-4713-BD99-68ABA9CF33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БИП, 2011, Сапун А.С.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>
            <a:extLst>
              <a:ext uri="{FF2B5EF4-FFF2-40B4-BE49-F238E27FC236}">
                <a16:creationId xmlns:a16="http://schemas.microsoft.com/office/drawing/2014/main" id="{5F2FAB9A-62EE-489E-A13A-DCBA95C100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>
            <a:extLst>
              <a:ext uri="{FF2B5EF4-FFF2-40B4-BE49-F238E27FC236}">
                <a16:creationId xmlns:a16="http://schemas.microsoft.com/office/drawing/2014/main" id="{831D5EB7-6FAA-459D-94C0-F0AAFB3DD9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В США, полная безопасность не гарантирована никому!!!  Поэтому величина 10-6т закреплена в законадательном порядке, если риск меньше ее то волноваться следует, если больше то…  Но следует отметить, что оценку риска следует проводить только при наличии достаточного количества данных!!!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/>
              <a:t>Так, например риск гибели на АЭС до Чернобыля оценивался как 2*10-10!!! </a:t>
            </a:r>
          </a:p>
        </p:txBody>
      </p:sp>
      <p:sp>
        <p:nvSpPr>
          <p:cNvPr id="27652" name="Номер слайда 3">
            <a:extLst>
              <a:ext uri="{FF2B5EF4-FFF2-40B4-BE49-F238E27FC236}">
                <a16:creationId xmlns:a16="http://schemas.microsoft.com/office/drawing/2014/main" id="{D497B253-937C-4F9C-9723-FC68628A10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D2A76FB-884F-4944-B435-DFAB5A2EBD27}" type="slidenum">
              <a:rPr lang="ru-RU" altLang="ru-RU">
                <a:latin typeface="Calibri" panose="020F0502020204030204" pitchFamily="34" charset="0"/>
              </a:rPr>
              <a:pPr eaLnBrk="1" hangingPunct="1"/>
              <a:t>16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D9BB3D-26CD-402F-A3EE-019F848B4C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БИП, 2011, Сапун А.С.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816B-97FA-4736-9C72-6B4EDD86903E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4836B3A-408A-4E04-AEC8-036AC3B4CE2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042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816B-97FA-4736-9C72-6B4EDD86903E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6B3A-408A-4E04-AEC8-036AC3B4CE25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61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816B-97FA-4736-9C72-6B4EDD86903E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6B3A-408A-4E04-AEC8-036AC3B4CE2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859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CA11F3E-8450-46B3-B187-1E1104BA8D73}"/>
              </a:ext>
            </a:extLst>
          </p:cNvPr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FE101A6-5DE4-4EEB-AE85-BA9B6B03EBE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30">
            <a:extLst>
              <a:ext uri="{FF2B5EF4-FFF2-40B4-BE49-F238E27FC236}">
                <a16:creationId xmlns:a16="http://schemas.microsoft.com/office/drawing/2014/main" id="{3A51022F-128B-4165-895B-2A9B9BF14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27434" y="6557963"/>
            <a:ext cx="2671233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66A3EAF-0CFD-4698-9D39-8C59484DFBFE}" type="datetime1">
              <a:rPr lang="ru-RU"/>
              <a:pPr>
                <a:defRPr/>
              </a:pPr>
              <a:t>18.10.2023</a:t>
            </a:fld>
            <a:endParaRPr dirty="0"/>
          </a:p>
        </p:txBody>
      </p:sp>
      <p:sp>
        <p:nvSpPr>
          <p:cNvPr id="7" name="Нижний колонтитул 17">
            <a:extLst>
              <a:ext uri="{FF2B5EF4-FFF2-40B4-BE49-F238E27FC236}">
                <a16:creationId xmlns:a16="http://schemas.microsoft.com/office/drawing/2014/main" id="{C0A29AD1-DE9C-470B-8449-A6A77DCE9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9200" y="6557963"/>
            <a:ext cx="390313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ru-RU"/>
              <a:t>БИП, 2011, Сапун А.С.</a:t>
            </a:r>
            <a:endParaRPr/>
          </a:p>
        </p:txBody>
      </p:sp>
      <p:sp>
        <p:nvSpPr>
          <p:cNvPr id="8" name="Номер слайда 28">
            <a:extLst>
              <a:ext uri="{FF2B5EF4-FFF2-40B4-BE49-F238E27FC236}">
                <a16:creationId xmlns:a16="http://schemas.microsoft.com/office/drawing/2014/main" id="{EF7DCFDA-553C-4EC0-926A-945CCFD43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7134" y="6556375"/>
            <a:ext cx="785284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E8F358-3924-4E26-85A2-B5A53273C4D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80747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6">
            <a:extLst>
              <a:ext uri="{FF2B5EF4-FFF2-40B4-BE49-F238E27FC236}">
                <a16:creationId xmlns:a16="http://schemas.microsoft.com/office/drawing/2014/main" id="{88CB002E-7DF2-43F2-8806-171EACD65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691C6-DB03-47B5-A953-A1B07541227E}" type="datetime1">
              <a:rPr lang="en-US"/>
              <a:pPr>
                <a:defRPr/>
              </a:pPr>
              <a:t>10/18/2023</a:t>
            </a:fld>
            <a:endParaRPr lang="en-US" dirty="0"/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id="{B98D1555-4683-4F14-B58A-3988EE5C7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БИП, 2011, Сапун А.С.</a:t>
            </a:r>
            <a:endParaRPr lang="en-US"/>
          </a:p>
        </p:txBody>
      </p:sp>
      <p:sp>
        <p:nvSpPr>
          <p:cNvPr id="6" name="Номер слайда 15">
            <a:extLst>
              <a:ext uri="{FF2B5EF4-FFF2-40B4-BE49-F238E27FC236}">
                <a16:creationId xmlns:a16="http://schemas.microsoft.com/office/drawing/2014/main" id="{18724CE8-5373-4FA8-BDC7-DE8F91D3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15ABA-30DA-46B1-B5FF-D78143AB237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04387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C44B0D-D3BF-4574-957D-9CEF9DC4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9200" y="6556376"/>
            <a:ext cx="2669117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F2D7162-B9CF-4B57-8F74-4A01BFDD9214}" type="datetime1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169EC-3C32-4883-9CF8-7B995EA1B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3517" y="6556375"/>
            <a:ext cx="3860800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ru-RU"/>
              <a:t>БИП, 2011, Сапун А.С.</a:t>
            </a: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9713BB-BE79-447A-A318-F0BFBBB1F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8901" y="6554788"/>
            <a:ext cx="783167" cy="228600"/>
          </a:xfrm>
        </p:spPr>
        <p:txBody>
          <a:bodyPr/>
          <a:lstStyle>
            <a:lvl1pPr>
              <a:defRPr/>
            </a:lvl1pPr>
          </a:lstStyle>
          <a:p>
            <a:fld id="{989B6091-DEC7-4DE6-8879-1D0DB48AEE3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70078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6">
            <a:extLst>
              <a:ext uri="{FF2B5EF4-FFF2-40B4-BE49-F238E27FC236}">
                <a16:creationId xmlns:a16="http://schemas.microsoft.com/office/drawing/2014/main" id="{C9158B91-E006-49B6-AC9E-1CB44D00B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9CAA4-65C9-430B-B344-F1D944AE74EF}" type="datetime1">
              <a:rPr lang="en-US"/>
              <a:pPr>
                <a:defRPr/>
              </a:pPr>
              <a:t>10/18/2023</a:t>
            </a:fld>
            <a:endParaRPr lang="en-US" dirty="0"/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6C1CF2CE-D0DF-487B-A953-CDFDDDE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БИП, 2011, Сапун А.С.</a:t>
            </a:r>
            <a:endParaRPr lang="en-US"/>
          </a:p>
        </p:txBody>
      </p:sp>
      <p:sp>
        <p:nvSpPr>
          <p:cNvPr id="7" name="Номер слайда 15">
            <a:extLst>
              <a:ext uri="{FF2B5EF4-FFF2-40B4-BE49-F238E27FC236}">
                <a16:creationId xmlns:a16="http://schemas.microsoft.com/office/drawing/2014/main" id="{2D246467-89DF-46B1-A42E-16A3A150F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2F6E4-3FE4-41A1-B1B8-742260D79E0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33892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6">
            <a:extLst>
              <a:ext uri="{FF2B5EF4-FFF2-40B4-BE49-F238E27FC236}">
                <a16:creationId xmlns:a16="http://schemas.microsoft.com/office/drawing/2014/main" id="{F0BF61DA-E72A-49AA-B4DC-3C0EC0CEE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DB10A-D1CB-479E-A7B7-033682B3E08C}" type="datetime1">
              <a:rPr lang="en-US"/>
              <a:pPr>
                <a:defRPr/>
              </a:pPr>
              <a:t>10/18/2023</a:t>
            </a:fld>
            <a:endParaRPr lang="en-US" dirty="0"/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id="{D7A5E6EC-8768-4B41-AD89-232F30F99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БИП, 2011, Сапун А.С.</a:t>
            </a:r>
            <a:endParaRPr lang="en-US"/>
          </a:p>
        </p:txBody>
      </p:sp>
      <p:sp>
        <p:nvSpPr>
          <p:cNvPr id="9" name="Номер слайда 15">
            <a:extLst>
              <a:ext uri="{FF2B5EF4-FFF2-40B4-BE49-F238E27FC236}">
                <a16:creationId xmlns:a16="http://schemas.microsoft.com/office/drawing/2014/main" id="{3EFC4132-0F80-45D2-8B5F-7319F935C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D848E-2FA5-4554-819A-193DF02C986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63133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6">
            <a:extLst>
              <a:ext uri="{FF2B5EF4-FFF2-40B4-BE49-F238E27FC236}">
                <a16:creationId xmlns:a16="http://schemas.microsoft.com/office/drawing/2014/main" id="{0C312F01-7B4D-4859-9801-3F16051C2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B9F54-DFC9-4D02-AFEC-C881AA5FAB11}" type="datetime1">
              <a:rPr lang="en-US"/>
              <a:pPr>
                <a:defRPr/>
              </a:pPr>
              <a:t>10/18/2023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AD1F9F-BFDB-4FA4-8455-126E93139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БИП, 2011, Сапун А.С.</a:t>
            </a:r>
            <a:endParaRPr lang="en-US"/>
          </a:p>
        </p:txBody>
      </p:sp>
      <p:sp>
        <p:nvSpPr>
          <p:cNvPr id="5" name="Номер слайда 15">
            <a:extLst>
              <a:ext uri="{FF2B5EF4-FFF2-40B4-BE49-F238E27FC236}">
                <a16:creationId xmlns:a16="http://schemas.microsoft.com/office/drawing/2014/main" id="{EDCC4651-1303-4A25-9869-F70555CA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D17B1-BB32-4017-8859-D9716501AC8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400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>
            <a:extLst>
              <a:ext uri="{FF2B5EF4-FFF2-40B4-BE49-F238E27FC236}">
                <a16:creationId xmlns:a16="http://schemas.microsoft.com/office/drawing/2014/main" id="{A56A04AA-4773-4B94-A92B-D8A03CA1D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76A13-745C-4CF7-8532-15DABFB072E0}" type="datetime1">
              <a:rPr lang="en-US"/>
              <a:pPr>
                <a:defRPr/>
              </a:pPr>
              <a:t>10/18/2023</a:t>
            </a:fld>
            <a:endParaRPr lang="en-US" dirty="0"/>
          </a:p>
        </p:txBody>
      </p:sp>
      <p:sp>
        <p:nvSpPr>
          <p:cNvPr id="3" name="Нижний колонтитул 3">
            <a:extLst>
              <a:ext uri="{FF2B5EF4-FFF2-40B4-BE49-F238E27FC236}">
                <a16:creationId xmlns:a16="http://schemas.microsoft.com/office/drawing/2014/main" id="{6CD49FD8-A2D2-4DF0-A35D-54516104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БИП, 2011, Сапун А.С.</a:t>
            </a:r>
            <a:endParaRPr lang="en-US"/>
          </a:p>
        </p:txBody>
      </p:sp>
      <p:sp>
        <p:nvSpPr>
          <p:cNvPr id="4" name="Номер слайда 15">
            <a:extLst>
              <a:ext uri="{FF2B5EF4-FFF2-40B4-BE49-F238E27FC236}">
                <a16:creationId xmlns:a16="http://schemas.microsoft.com/office/drawing/2014/main" id="{DC9FF8C2-DE19-45BA-8527-F800608B6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2E1DB-6D73-4437-B8E1-488C08CF188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85288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6">
            <a:extLst>
              <a:ext uri="{FF2B5EF4-FFF2-40B4-BE49-F238E27FC236}">
                <a16:creationId xmlns:a16="http://schemas.microsoft.com/office/drawing/2014/main" id="{63D54DB5-2D6B-4317-8D3C-FB353155E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D10B4-AED6-4ED7-B0EA-550DBFE6E995}" type="datetime1">
              <a:rPr lang="en-US"/>
              <a:pPr>
                <a:defRPr/>
              </a:pPr>
              <a:t>10/18/2023</a:t>
            </a:fld>
            <a:endParaRPr lang="en-US" dirty="0"/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FF7E0DEE-3C07-4D6B-818B-C8A42952D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БИП, 2011, Сапун А.С.</a:t>
            </a:r>
            <a:endParaRPr lang="en-US"/>
          </a:p>
        </p:txBody>
      </p:sp>
      <p:sp>
        <p:nvSpPr>
          <p:cNvPr id="7" name="Номер слайда 15">
            <a:extLst>
              <a:ext uri="{FF2B5EF4-FFF2-40B4-BE49-F238E27FC236}">
                <a16:creationId xmlns:a16="http://schemas.microsoft.com/office/drawing/2014/main" id="{1BD254D0-A8E9-4AF1-85BA-D6711A67C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868FF-4315-4555-B10E-27F5F86AD44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18966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816B-97FA-4736-9C72-6B4EDD86903E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6B3A-408A-4E04-AEC8-036AC3B4CE25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453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4CF4B24-2B25-47D7-8F36-1E0216422F93}"/>
              </a:ext>
            </a:extLst>
          </p:cNvPr>
          <p:cNvSpPr/>
          <p:nvPr/>
        </p:nvSpPr>
        <p:spPr>
          <a:xfrm rot="21240000">
            <a:off x="797985" y="1004888"/>
            <a:ext cx="5759449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8CAF93-4D69-4797-90F6-D121576A33AC}"/>
              </a:ext>
            </a:extLst>
          </p:cNvPr>
          <p:cNvSpPr/>
          <p:nvPr/>
        </p:nvSpPr>
        <p:spPr>
          <a:xfrm rot="21420000">
            <a:off x="795867" y="998539"/>
            <a:ext cx="5759451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7" name="Дата 4">
            <a:extLst>
              <a:ext uri="{FF2B5EF4-FFF2-40B4-BE49-F238E27FC236}">
                <a16:creationId xmlns:a16="http://schemas.microsoft.com/office/drawing/2014/main" id="{C5F91CDC-08FD-4559-8DE0-4F9414ED9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AE64CC3B-FD8C-4C3D-B368-B626261A99C8}" type="datetime1">
              <a:rPr lang="en-US"/>
              <a:pPr>
                <a:defRPr/>
              </a:pPr>
              <a:t>10/18/2023</a:t>
            </a:fld>
            <a:endParaRPr lang="en-US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:a16="http://schemas.microsoft.com/office/drawing/2014/main" id="{3C34A06F-73CE-48AE-949C-FC3680CB2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ru-RU"/>
              <a:t>БИП, 2011, Сапун А.С.</a:t>
            </a:r>
            <a:endParaRPr lang="en-US"/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id="{FE5DDCC7-C635-4E73-8404-B64361A53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AA51B-F3A4-4410-8AD1-4DAA7E91837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6040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6">
            <a:extLst>
              <a:ext uri="{FF2B5EF4-FFF2-40B4-BE49-F238E27FC236}">
                <a16:creationId xmlns:a16="http://schemas.microsoft.com/office/drawing/2014/main" id="{623CA517-8079-4844-8D2D-FE79E972D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C739F-2898-4DFF-93C5-4DD1732EB4B8}" type="datetime1">
              <a:rPr lang="en-US"/>
              <a:pPr>
                <a:defRPr/>
              </a:pPr>
              <a:t>10/18/2023</a:t>
            </a:fld>
            <a:endParaRPr lang="en-US" dirty="0"/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id="{2825979A-2711-4D85-A2ED-ECC028710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БИП, 2011, Сапун А.С.</a:t>
            </a:r>
            <a:endParaRPr lang="en-US"/>
          </a:p>
        </p:txBody>
      </p:sp>
      <p:sp>
        <p:nvSpPr>
          <p:cNvPr id="6" name="Номер слайда 15">
            <a:extLst>
              <a:ext uri="{FF2B5EF4-FFF2-40B4-BE49-F238E27FC236}">
                <a16:creationId xmlns:a16="http://schemas.microsoft.com/office/drawing/2014/main" id="{9262148B-134C-45BB-B374-7B3E6206A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A70C9-55F3-42FB-A061-7F891B09F64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01146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DE1C7C-2B40-4A33-B280-74228A5AD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7851" y="6557963"/>
            <a:ext cx="2669116" cy="227012"/>
          </a:xfrm>
        </p:spPr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84A966B5-A82E-46CA-A3EA-49E3ACCC7787}" type="datetime1">
              <a:rPr lang="en-US"/>
              <a:pPr>
                <a:defRPr/>
              </a:pPr>
              <a:t>10/18/2023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3E3956-6E7D-4F5D-98F0-73591FE55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556375"/>
            <a:ext cx="4876800" cy="228600"/>
          </a:xfrm>
        </p:spPr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ru-RU"/>
              <a:t>БИП, 2011, Сапун А.С.</a:t>
            </a: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4B716D-752C-4EB5-8B98-9B262F0C3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667" y="6553200"/>
            <a:ext cx="783167" cy="228600"/>
          </a:xfrm>
        </p:spPr>
        <p:txBody>
          <a:bodyPr/>
          <a:lstStyle>
            <a:lvl1pPr>
              <a:defRPr/>
            </a:lvl1pPr>
          </a:lstStyle>
          <a:p>
            <a:fld id="{9723887B-B6A5-4AAD-BB4D-119079B37D5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02985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EF32258-493B-404B-9886-8E7D6D7A42E0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685FA51C-B130-4C40-A7B0-1D7DBEBEC57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CC178E0D-775F-4675-9A82-F30A556CDFE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>
                  <a:cs typeface="+mn-cs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E91D0C9C-9EEE-46B9-95A7-F1A57A2053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>
                  <a:cs typeface="+mn-cs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B941ED96-433D-49DD-9DC8-D59A58C5BB2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>
                  <a:cs typeface="+mn-cs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56BFF799-0B10-4FD0-A447-4FBCC35DFD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F53F9130-2A1D-42D0-8EE7-1B3408418D6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>
                  <a:cs typeface="+mn-cs"/>
                </a:endParaRPr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1086A9D6-EAD0-4540-BE6B-AB4382AFF52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uk-UA" sz="1800">
                <a:cs typeface="+mn-cs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2D4CEDA9-D7FA-4528-AECA-1A0188A8FE8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DD2412B9-4BB4-42C2-8E88-53EF9253BCF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D9280DE5-67D1-4577-A209-E519120B7C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A8AF3ECF-968C-424B-A218-6C11B6B6B2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3245CF4-0015-4236-A8C6-5162810BE5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2378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C7545B9-9C86-47ED-9584-7D6541A03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27D6BBF-8254-43D9-89F3-934698293FF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E1FA9-0F12-4CB1-B114-E01404CA4C7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83EBBAC-C281-4500-BDB8-F177FE7E4C7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91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7026BF3-7D9F-44E2-8F2A-C8D528B4E9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8FD40DD-E61A-4F1C-8A7C-AFB66A2D30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2DDE5B-0985-43DC-AAE7-2529BDDCE03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B8D489A-722F-46DB-BD0E-4F5FB387220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251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53145A5-DE13-4C28-91CC-E150713D1E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E3F6AFF-7490-46D8-A08B-CD13086ABB1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156CC-FD68-4BB7-B962-879CBE2912E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4A377738-F3BC-4843-9CD4-16022257CA2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614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1924A76-10B9-4AB3-85F2-EF4F97889B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42CB405-5561-4967-A73F-21343D5D3CF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872C4-08D2-411E-A8AC-A03FCCFFF03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09ADEF60-48E6-4C5D-A198-F2D06DE04DD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447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767BB6-06F1-4622-9D6F-04AA43F089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B37E0E-3E1E-450F-94F6-802199E450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1D405E-1EF7-4A43-8EA4-F5EF3011F88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A38F56D-4ACB-4461-A387-C1DB409A877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011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DA4F62C-E999-492C-A3A1-D1B201DAB5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0639359-AF82-4D19-9DBE-0BCEA8C0A03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6841F-FB86-40C6-AA02-0F749DD3BFD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C784D66C-CEA8-4BAC-B8AB-7797F1DF9AC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046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816B-97FA-4736-9C72-6B4EDD86903E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6B3A-408A-4E04-AEC8-036AC3B4CE2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7818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4C997A9-AE8A-4A2A-B663-8E51FC9550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DDCC496-4E4D-4472-8E75-300840BD161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02E67A-24FD-49DF-9DDE-A00CB4413B9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FFAB596-D89D-4F06-A362-645F41459C7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62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BE1BCCD-2E15-41D3-8BA1-348756FD64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68EC9CD-A1B7-456A-87F2-916D0539D80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5DC0C-E8D6-4D4D-94E1-C678D99F58F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4D1CA46-9C37-44CB-A733-1AF4F7CDF0E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954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9862150-0DEB-4B3D-917C-253F076B0B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4F198F9-A364-41B5-A8C2-B0D084CB380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AF175-2C4B-4542-954F-03FDCE7EAC9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972366F-2F1F-4753-9DB3-461AAAFADFC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58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A8A0960-BB76-4F2E-AA54-B371FB4DE0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482588A-FAE9-4A91-8CAC-4ED605098AC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02CAB9-D2F0-4E19-A760-1F76297CC01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EF72C82-DDA8-4C3F-B52C-F584B630ACF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3456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84FA9DD-3733-49B1-BAEB-7C2AD9AC4A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CA4F75D-7F9A-4FA8-BFC8-076464D0C07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BDFDB-9419-4E6A-B9EF-BBD93E73B9F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6F8893F-A6CB-491D-BC10-32679BF052C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2111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DAC02A-DB63-421C-BE8B-E95CD49205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19612B4-73A9-45FB-B45B-57CD8D4FB15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3EF2D-1BFD-45AA-8AA3-C4143C0275D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D1CADB8-C513-4657-919D-889B20BBA8A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15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816B-97FA-4736-9C72-6B4EDD86903E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6B3A-408A-4E04-AEC8-036AC3B4CE25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74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816B-97FA-4736-9C72-6B4EDD86903E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6B3A-408A-4E04-AEC8-036AC3B4CE25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27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816B-97FA-4736-9C72-6B4EDD86903E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6B3A-408A-4E04-AEC8-036AC3B4CE25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66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816B-97FA-4736-9C72-6B4EDD86903E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6B3A-408A-4E04-AEC8-036AC3B4C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36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816B-97FA-4736-9C72-6B4EDD86903E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6B3A-408A-4E04-AEC8-036AC3B4CE25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39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38B816B-97FA-4736-9C72-6B4EDD86903E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6B3A-408A-4E04-AEC8-036AC3B4CE25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68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B816B-97FA-4736-9C72-6B4EDD86903E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4836B3A-408A-4E04-AEC8-036AC3B4CE2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85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CCAC492-2542-4188-82D7-C764E7148A23}"/>
              </a:ext>
            </a:extLst>
          </p:cNvPr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E3F5345-4E25-47EA-BA53-189F17779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675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078" name="Текст 30">
            <a:extLst>
              <a:ext uri="{FF2B5EF4-FFF2-40B4-BE49-F238E27FC236}">
                <a16:creationId xmlns:a16="http://schemas.microsoft.com/office/drawing/2014/main" id="{74A079FA-765C-411A-BB75-428CEEE178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9725"/>
            <a:ext cx="9652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27" name="Дата 26">
            <a:extLst>
              <a:ext uri="{FF2B5EF4-FFF2-40B4-BE49-F238E27FC236}">
                <a16:creationId xmlns:a16="http://schemas.microsoft.com/office/drawing/2014/main" id="{A2C7D1BE-6AF6-49D3-9704-B8EF75CC6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2085" y="6557963"/>
            <a:ext cx="2669116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C93AAE2-786A-4A21-8B4F-2E4E1D4FDF88}" type="datetime1">
              <a:rPr lang="en-US"/>
              <a:pPr>
                <a:defRPr/>
              </a:pPr>
              <a:t>10/18/2023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E80655-2927-428A-A734-87467E315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557963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ru-RU"/>
              <a:t>БИП, 2011, Сапун А.С.</a:t>
            </a:r>
            <a:endParaRPr lang="en-US"/>
          </a:p>
        </p:txBody>
      </p:sp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9068757D-B71C-4890-B778-4B666F8FB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5434" y="6556375"/>
            <a:ext cx="785284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fld id="{7BF64449-AF05-45EC-B4B0-BB9DCE1322E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9308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6585CF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6585CF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6585CF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6585CF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E7F7470-7F07-449D-A0B9-C6A9C55D2F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0F48E9A-9A71-4DBE-B99B-5623E082F1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21F8071D-C863-4885-833C-C0C6F1034077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5D18416A-6906-4BA6-8D6F-5DF7877FB371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B7223BCE-EA7D-4FC8-A612-0A9567F9587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>
                <a:extLst>
                  <a:ext uri="{FF2B5EF4-FFF2-40B4-BE49-F238E27FC236}">
                    <a16:creationId xmlns:a16="http://schemas.microsoft.com/office/drawing/2014/main" id="{0BEBD3A8-AF33-4A61-8294-E66D32ED7EB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>
                  <a:cs typeface="+mn-cs"/>
                </a:endParaRPr>
              </a:p>
            </p:txBody>
          </p:sp>
          <p:sp>
            <p:nvSpPr>
              <p:cNvPr id="4103" name="Freeform 7">
                <a:extLst>
                  <a:ext uri="{FF2B5EF4-FFF2-40B4-BE49-F238E27FC236}">
                    <a16:creationId xmlns:a16="http://schemas.microsoft.com/office/drawing/2014/main" id="{DEF5AB82-FB73-4E67-9194-A4567F842F9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>
                  <a:cs typeface="+mn-cs"/>
                </a:endParaRPr>
              </a:p>
            </p:txBody>
          </p:sp>
          <p:sp>
            <p:nvSpPr>
              <p:cNvPr id="2" name="Freeform 8">
                <a:extLst>
                  <a:ext uri="{FF2B5EF4-FFF2-40B4-BE49-F238E27FC236}">
                    <a16:creationId xmlns:a16="http://schemas.microsoft.com/office/drawing/2014/main" id="{D535872B-ABC4-4F30-BC40-64353DAE583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>
                  <a:cs typeface="+mn-cs"/>
                </a:endParaRPr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0F6005A4-CC05-46A4-B11E-1B7AA1240F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4106" name="Freeform 10">
                <a:extLst>
                  <a:ext uri="{FF2B5EF4-FFF2-40B4-BE49-F238E27FC236}">
                    <a16:creationId xmlns:a16="http://schemas.microsoft.com/office/drawing/2014/main" id="{E1583938-2F66-4E50-B1D6-7CAFFFB675D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uk-UA" sz="1800">
                  <a:cs typeface="+mn-cs"/>
                </a:endParaRPr>
              </a:p>
            </p:txBody>
          </p:sp>
        </p:grpSp>
        <p:sp>
          <p:nvSpPr>
            <p:cNvPr id="4107" name="Freeform 11">
              <a:extLst>
                <a:ext uri="{FF2B5EF4-FFF2-40B4-BE49-F238E27FC236}">
                  <a16:creationId xmlns:a16="http://schemas.microsoft.com/office/drawing/2014/main" id="{72832535-882C-4CC9-BF39-571D6FD9015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uk-UA" sz="1800">
                <a:cs typeface="+mn-cs"/>
              </a:endParaRPr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1C6CA6B5-68E7-4DA7-ADA0-38D05125232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</p:grpSp>
      <p:sp>
        <p:nvSpPr>
          <p:cNvPr id="4109" name="Rectangle 13">
            <a:extLst>
              <a:ext uri="{FF2B5EF4-FFF2-40B4-BE49-F238E27FC236}">
                <a16:creationId xmlns:a16="http://schemas.microsoft.com/office/drawing/2014/main" id="{8EC965D8-9AC8-44A5-BD7E-4AA37161599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110" name="Rectangle 14">
            <a:extLst>
              <a:ext uri="{FF2B5EF4-FFF2-40B4-BE49-F238E27FC236}">
                <a16:creationId xmlns:a16="http://schemas.microsoft.com/office/drawing/2014/main" id="{BA302E26-0A8E-46D1-8948-53315555FE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11" name="Rectangle 15">
            <a:extLst>
              <a:ext uri="{FF2B5EF4-FFF2-40B4-BE49-F238E27FC236}">
                <a16:creationId xmlns:a16="http://schemas.microsoft.com/office/drawing/2014/main" id="{98BF435C-6931-4395-A59F-AE8A0EF6E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530036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8CD570-75EC-4EFF-9616-CCBE8465D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3538" y="1481335"/>
            <a:ext cx="6429375" cy="3057525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ru-RU" sz="4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навыков оценки  рисков</a:t>
            </a:r>
            <a:endParaRPr lang="ru-RU" sz="40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DDB071-841A-4982-BD87-62AEC7D00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БИП, 2011, Сапун А.С.</a:t>
            </a:r>
          </a:p>
        </p:txBody>
      </p:sp>
      <p:pic>
        <p:nvPicPr>
          <p:cNvPr id="8195" name="Рисунок 3" descr="солнце на нитке.jpg">
            <a:extLst>
              <a:ext uri="{FF2B5EF4-FFF2-40B4-BE49-F238E27FC236}">
                <a16:creationId xmlns:a16="http://schemas.microsoft.com/office/drawing/2014/main" id="{97883E93-797A-47CE-9429-54795F4F7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415" y="0"/>
            <a:ext cx="55489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1E5D392-6C47-4BE4-829D-26BED387E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927047"/>
              </p:ext>
            </p:extLst>
          </p:nvPr>
        </p:nvGraphicFramePr>
        <p:xfrm>
          <a:off x="1524000" y="1"/>
          <a:ext cx="9656190" cy="6892925"/>
        </p:xfrm>
        <a:graphic>
          <a:graphicData uri="http://schemas.openxmlformats.org/drawingml/2006/table">
            <a:tbl>
              <a:tblPr/>
              <a:tblGrid>
                <a:gridCol w="1406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0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6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9701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 риска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56" marR="6285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Причина смерти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56" marR="6285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Индивидуальный риск смерти, год</a:t>
                      </a:r>
                      <a:r>
                        <a:rPr kumimoji="0" lang="ru-RU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-1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56" marR="6285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134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56" marR="6285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56" marR="6285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Природная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56" marR="6285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Несчастные случаи при стихийных бедствиях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56" marR="6285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-8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…10</a:t>
                      </a:r>
                      <a:r>
                        <a:rPr kumimoji="0" lang="ru-RU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-5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56" marR="6285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3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Искусственная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56" marR="6285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Несчастные случаи в быту, транспорте, заболеваемость от загрязнений среды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56" marR="6285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-6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…10</a:t>
                      </a:r>
                      <a:r>
                        <a:rPr kumimoji="0" lang="ru-RU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-3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56" marR="6285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Обитания человека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56" marR="6285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Социальная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56" marR="6285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Самоубийства, убийства, повреждения, военные действия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56" marR="6285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-4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…10</a:t>
                      </a:r>
                      <a:r>
                        <a:rPr kumimoji="0" lang="ru-RU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-2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56" marR="6285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0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Внутренняя (организма)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56" marR="6285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Генетические и соматические заболевания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56" marR="6285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-4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…10</a:t>
                      </a:r>
                      <a:r>
                        <a:rPr kumimoji="0" lang="ru-RU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-2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56" marR="6285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3959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56" marR="6285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8E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Профессиональная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56" marR="6285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Профессиональные заболевания, несчастные случаи на производстве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56" marR="6285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-6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…10</a:t>
                      </a:r>
                      <a:r>
                        <a:rPr kumimoji="0" lang="ru-RU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-2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56" marR="6285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277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Непрофессиональная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56" marR="6285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Заболеваемость и несчастные случаи в любительском спорте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56" marR="6285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-4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…10</a:t>
                      </a:r>
                      <a:r>
                        <a:rPr kumimoji="0" lang="ru-RU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-2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856" marR="6285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F654282-BA94-4D30-9A73-8762A7FAB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Количественная оценка риска 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4DD810D-2BF4-4381-9E90-243B0586E67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9279118" cy="4114800"/>
          </a:xfrm>
        </p:spPr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это отношение числа тех или иных неблагоприятных последствий к их возможному числу за определенный период. </a:t>
            </a:r>
          </a:p>
          <a:p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7F6424A4-A135-4DCB-89FC-48FC0AEBF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БИП, 2011, Сапун А.С.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73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F429AF2E-B70C-46EA-BA0C-60A469DD1BCE}"/>
              </a:ext>
            </a:extLst>
          </p:cNvPr>
          <p:cNvSpPr/>
          <p:nvPr/>
        </p:nvSpPr>
        <p:spPr>
          <a:xfrm>
            <a:off x="1809751" y="214313"/>
            <a:ext cx="8715375" cy="31432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0514"/>
                </a:solidFill>
                <a:latin typeface="Garamond"/>
              </a:rPr>
              <a:t>Пример 1.</a:t>
            </a:r>
            <a:endParaRPr lang="ru-RU" sz="2000" b="1" dirty="0">
              <a:solidFill>
                <a:srgbClr val="000514"/>
              </a:solidFill>
              <a:latin typeface="Garamond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000514"/>
              </a:solidFill>
              <a:latin typeface="Garamond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514"/>
                </a:solidFill>
                <a:latin typeface="Garamond"/>
              </a:rPr>
              <a:t>Ежегодно в нашей стране вследствие различных опасностей неестественной смертью погибает около 500 тыс. человек (</a:t>
            </a:r>
            <a:r>
              <a:rPr lang="en-US" sz="2000" b="1" dirty="0">
                <a:solidFill>
                  <a:srgbClr val="000514"/>
                </a:solidFill>
                <a:latin typeface="Garamond"/>
              </a:rPr>
              <a:t>n)</a:t>
            </a:r>
            <a:r>
              <a:rPr lang="ru-RU" sz="2000" b="1" dirty="0">
                <a:solidFill>
                  <a:srgbClr val="000514"/>
                </a:solidFill>
                <a:latin typeface="Garamond"/>
              </a:rPr>
              <a:t>. Принимая численность населения 145 млн. чел</a:t>
            </a:r>
            <a:r>
              <a:rPr lang="uk-UA" sz="2000" b="1" dirty="0" err="1">
                <a:solidFill>
                  <a:srgbClr val="000514"/>
                </a:solidFill>
                <a:latin typeface="Garamond"/>
              </a:rPr>
              <a:t>овек</a:t>
            </a:r>
            <a:r>
              <a:rPr lang="en-US" sz="2000" b="1" dirty="0">
                <a:solidFill>
                  <a:srgbClr val="000514"/>
                </a:solidFill>
                <a:latin typeface="Garamond"/>
              </a:rPr>
              <a:t> (N)</a:t>
            </a:r>
            <a:r>
              <a:rPr lang="uk-UA" sz="2000" b="1" dirty="0">
                <a:solidFill>
                  <a:srgbClr val="000514"/>
                </a:solidFill>
                <a:latin typeface="Garamond"/>
              </a:rPr>
              <a:t>, о</a:t>
            </a:r>
            <a:r>
              <a:rPr lang="ru-RU" sz="2000" b="1" dirty="0" err="1">
                <a:solidFill>
                  <a:srgbClr val="000514"/>
                </a:solidFill>
                <a:latin typeface="Garamond"/>
              </a:rPr>
              <a:t>пределим</a:t>
            </a:r>
            <a:r>
              <a:rPr lang="ru-RU" sz="2000" b="1" dirty="0">
                <a:solidFill>
                  <a:srgbClr val="000514"/>
                </a:solidFill>
                <a:latin typeface="Garamond"/>
              </a:rPr>
              <a:t> риск гибели жителя России от опасностей.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514"/>
                </a:solidFill>
                <a:latin typeface="Garamond"/>
              </a:rPr>
              <a:t> 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514"/>
                </a:solidFill>
                <a:latin typeface="Garamond"/>
              </a:rPr>
              <a:t>                    </a:t>
            </a:r>
            <a:r>
              <a:rPr lang="en-US" sz="2000" b="1" dirty="0">
                <a:solidFill>
                  <a:srgbClr val="000514"/>
                </a:solidFill>
                <a:latin typeface="Garamond"/>
              </a:rPr>
              <a:t>R</a:t>
            </a:r>
            <a:r>
              <a:rPr lang="ru-RU" sz="2000" b="1" dirty="0">
                <a:solidFill>
                  <a:srgbClr val="000514"/>
                </a:solidFill>
                <a:latin typeface="Garamond"/>
              </a:rPr>
              <a:t>  = </a:t>
            </a:r>
            <a:r>
              <a:rPr lang="ru-RU" sz="2000" b="1" u="sng" dirty="0">
                <a:solidFill>
                  <a:srgbClr val="000514"/>
                </a:solidFill>
                <a:latin typeface="Garamond"/>
              </a:rPr>
              <a:t>500 х 10 </a:t>
            </a:r>
            <a:r>
              <a:rPr lang="ru-RU" sz="2000" b="1" u="sng" baseline="30000" dirty="0">
                <a:solidFill>
                  <a:srgbClr val="000514"/>
                </a:solidFill>
                <a:latin typeface="Garamond"/>
              </a:rPr>
              <a:t>3 </a:t>
            </a:r>
            <a:r>
              <a:rPr lang="ru-RU" sz="2000" b="1" u="sng" dirty="0">
                <a:solidFill>
                  <a:srgbClr val="000514"/>
                </a:solidFill>
                <a:latin typeface="Garamond"/>
              </a:rPr>
              <a:t> </a:t>
            </a:r>
            <a:r>
              <a:rPr lang="ru-RU" sz="2000" b="1" dirty="0">
                <a:solidFill>
                  <a:srgbClr val="000514"/>
                </a:solidFill>
                <a:latin typeface="Garamond"/>
              </a:rPr>
              <a:t>≈ 3,45 х 10</a:t>
            </a:r>
            <a:r>
              <a:rPr lang="ru-RU" sz="2000" b="1" baseline="30000" dirty="0">
                <a:solidFill>
                  <a:srgbClr val="000514"/>
                </a:solidFill>
                <a:latin typeface="Garamond"/>
              </a:rPr>
              <a:t>-3</a:t>
            </a:r>
            <a:endParaRPr lang="ru-RU" sz="2000" b="1" dirty="0">
              <a:solidFill>
                <a:srgbClr val="000514"/>
              </a:solidFill>
              <a:latin typeface="Garamond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514"/>
                </a:solidFill>
                <a:latin typeface="Garamond"/>
              </a:rPr>
              <a:t>                             145 х 10</a:t>
            </a:r>
            <a:r>
              <a:rPr lang="ru-RU" sz="2000" b="1" baseline="30000" dirty="0">
                <a:solidFill>
                  <a:srgbClr val="000514"/>
                </a:solidFill>
                <a:latin typeface="Garamond"/>
              </a:rPr>
              <a:t>6</a:t>
            </a:r>
            <a:endParaRPr lang="ru-RU" sz="2000" b="1" dirty="0">
              <a:solidFill>
                <a:srgbClr val="000514"/>
              </a:solidFill>
              <a:latin typeface="Garamond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711FC620-89C4-4530-98CA-7D84BA131CAB}"/>
              </a:ext>
            </a:extLst>
          </p:cNvPr>
          <p:cNvSpPr/>
          <p:nvPr/>
        </p:nvSpPr>
        <p:spPr>
          <a:xfrm>
            <a:off x="1738314" y="3500438"/>
            <a:ext cx="8715375" cy="31432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0514"/>
                </a:solidFill>
                <a:latin typeface="Garamond"/>
              </a:rPr>
              <a:t> Пример 2.</a:t>
            </a:r>
            <a:endParaRPr lang="ru-RU" sz="2000" b="1" dirty="0">
              <a:solidFill>
                <a:srgbClr val="000514"/>
              </a:solidFill>
              <a:latin typeface="Garamond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000514"/>
              </a:solidFill>
              <a:latin typeface="Garamond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514"/>
                </a:solidFill>
                <a:latin typeface="Garamond"/>
              </a:rPr>
              <a:t>Определим риск попадания в фатальный несчастный случай, связанный с ДТП, если ежегодно в них погибает 35 тыс. чел.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514"/>
                </a:solidFill>
                <a:latin typeface="Garamond"/>
              </a:rPr>
              <a:t> 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514"/>
                </a:solidFill>
                <a:latin typeface="Garamond"/>
              </a:rPr>
              <a:t>                    </a:t>
            </a:r>
            <a:r>
              <a:rPr lang="en-US" sz="2000" b="1" dirty="0">
                <a:solidFill>
                  <a:srgbClr val="000514"/>
                </a:solidFill>
                <a:latin typeface="Garamond"/>
              </a:rPr>
              <a:t>R</a:t>
            </a:r>
            <a:r>
              <a:rPr lang="ru-RU" sz="2000" b="1" dirty="0">
                <a:solidFill>
                  <a:srgbClr val="000514"/>
                </a:solidFill>
                <a:latin typeface="Garamond"/>
              </a:rPr>
              <a:t>  = </a:t>
            </a:r>
            <a:r>
              <a:rPr lang="ru-RU" sz="2000" b="1" u="sng" dirty="0">
                <a:solidFill>
                  <a:srgbClr val="000514"/>
                </a:solidFill>
                <a:latin typeface="Garamond"/>
              </a:rPr>
              <a:t>35 х 10 </a:t>
            </a:r>
            <a:r>
              <a:rPr lang="ru-RU" sz="2000" b="1" u="sng" baseline="30000" dirty="0">
                <a:solidFill>
                  <a:srgbClr val="000514"/>
                </a:solidFill>
                <a:latin typeface="Garamond"/>
              </a:rPr>
              <a:t>3 </a:t>
            </a:r>
            <a:r>
              <a:rPr lang="ru-RU" sz="2000" b="1" dirty="0">
                <a:solidFill>
                  <a:srgbClr val="000514"/>
                </a:solidFill>
                <a:latin typeface="Garamond"/>
              </a:rPr>
              <a:t>≈ 2,5 х 10</a:t>
            </a:r>
            <a:r>
              <a:rPr lang="ru-RU" sz="2000" b="1" baseline="30000" dirty="0">
                <a:solidFill>
                  <a:srgbClr val="000514"/>
                </a:solidFill>
                <a:latin typeface="Garamond"/>
              </a:rPr>
              <a:t>-4</a:t>
            </a:r>
            <a:endParaRPr lang="ru-RU" sz="2000" b="1" dirty="0">
              <a:solidFill>
                <a:srgbClr val="000514"/>
              </a:solidFill>
              <a:latin typeface="Garamond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514"/>
                </a:solidFill>
                <a:latin typeface="Garamond"/>
              </a:rPr>
              <a:t>                             145 х 10</a:t>
            </a:r>
            <a:r>
              <a:rPr lang="ru-RU" sz="2000" b="1" baseline="30000" dirty="0">
                <a:solidFill>
                  <a:srgbClr val="000514"/>
                </a:solidFill>
                <a:latin typeface="Garamond"/>
              </a:rPr>
              <a:t>6</a:t>
            </a:r>
            <a:endParaRPr lang="ru-RU" sz="2000" b="1" dirty="0">
              <a:solidFill>
                <a:srgbClr val="000514"/>
              </a:solidFill>
              <a:latin typeface="Garamond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  <a:latin typeface="Garamo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12ABCE19-BF8F-4543-85A9-ABE55DD393EC}"/>
              </a:ext>
            </a:extLst>
          </p:cNvPr>
          <p:cNvSpPr/>
          <p:nvPr/>
        </p:nvSpPr>
        <p:spPr>
          <a:xfrm>
            <a:off x="1736725" y="260351"/>
            <a:ext cx="8858250" cy="2786063"/>
          </a:xfrm>
          <a:prstGeom prst="roundRect">
            <a:avLst>
              <a:gd name="adj" fmla="val 7483"/>
            </a:avLst>
          </a:prstGeom>
          <a:solidFill>
            <a:srgbClr val="D1F3F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0514"/>
                </a:solidFill>
                <a:latin typeface="Garamond"/>
              </a:rPr>
              <a:t>Коллективный или групповой риск</a:t>
            </a:r>
            <a:r>
              <a:rPr lang="ru-RU" sz="2800" dirty="0">
                <a:solidFill>
                  <a:srgbClr val="000514"/>
                </a:solidFill>
                <a:latin typeface="Garamond"/>
              </a:rPr>
              <a:t> – это ожидаемое количество пораженных в результате воздействия опасного фактора за определенный промежуток времени.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solidFill>
                <a:srgbClr val="000514"/>
              </a:solidFill>
              <a:latin typeface="Garamond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514"/>
                </a:solidFill>
                <a:latin typeface="Garamond"/>
              </a:rPr>
              <a:t>Примечание:  в данном случае «риск» не означает «вероятность». Этот показатель характеризует возможный ущерб.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000514"/>
              </a:solidFill>
              <a:latin typeface="Garamond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3DE872EE-B1AF-4E58-80D4-396F37D9B9EF}"/>
              </a:ext>
            </a:extLst>
          </p:cNvPr>
          <p:cNvSpPr/>
          <p:nvPr/>
        </p:nvSpPr>
        <p:spPr>
          <a:xfrm>
            <a:off x="1738313" y="3286126"/>
            <a:ext cx="8858250" cy="3357563"/>
          </a:xfrm>
          <a:prstGeom prst="roundRect">
            <a:avLst>
              <a:gd name="adj" fmla="val 7483"/>
            </a:avLst>
          </a:prstGeom>
          <a:solidFill>
            <a:srgbClr val="D1F3F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514"/>
                </a:solidFill>
                <a:latin typeface="Garamond"/>
              </a:rPr>
              <a:t>Коллективный риск для группы людей равен индивидуальному риску (для одного человека), умноженному на число </a:t>
            </a:r>
            <a:r>
              <a:rPr lang="en-US" sz="2400" dirty="0">
                <a:solidFill>
                  <a:srgbClr val="000514"/>
                </a:solidFill>
                <a:latin typeface="Garamond"/>
              </a:rPr>
              <a:t>N</a:t>
            </a:r>
            <a:r>
              <a:rPr lang="ru-RU" sz="2400" dirty="0">
                <a:solidFill>
                  <a:srgbClr val="000514"/>
                </a:solidFill>
                <a:latin typeface="Garamond"/>
              </a:rPr>
              <a:t> людей в группе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514"/>
                </a:solidFill>
                <a:latin typeface="Garamond"/>
              </a:rPr>
              <a:t> 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rgbClr val="000514"/>
                </a:solidFill>
                <a:latin typeface="Garamond"/>
              </a:rPr>
              <a:t>R</a:t>
            </a:r>
            <a:r>
              <a:rPr lang="ru-RU" sz="2800" b="1" i="1" baseline="-25000" dirty="0">
                <a:solidFill>
                  <a:srgbClr val="000514"/>
                </a:solidFill>
                <a:latin typeface="Garamond"/>
              </a:rPr>
              <a:t>кол</a:t>
            </a:r>
            <a:r>
              <a:rPr lang="ru-RU" sz="2800" b="1" i="1" dirty="0">
                <a:solidFill>
                  <a:srgbClr val="000514"/>
                </a:solidFill>
                <a:latin typeface="Garamond"/>
              </a:rPr>
              <a:t> = </a:t>
            </a:r>
            <a:r>
              <a:rPr lang="uk-UA" sz="2800" b="1" i="1" dirty="0">
                <a:solidFill>
                  <a:srgbClr val="000514"/>
                </a:solidFill>
                <a:latin typeface="Garamond"/>
              </a:rPr>
              <a:t>N</a:t>
            </a:r>
            <a:r>
              <a:rPr lang="ru-RU" sz="2800" b="1" i="1" dirty="0">
                <a:solidFill>
                  <a:srgbClr val="000514"/>
                </a:solidFill>
                <a:latin typeface="Garamond"/>
              </a:rPr>
              <a:t> · </a:t>
            </a:r>
            <a:r>
              <a:rPr lang="uk-UA" sz="2800" b="1" i="1" dirty="0">
                <a:solidFill>
                  <a:srgbClr val="000514"/>
                </a:solidFill>
                <a:latin typeface="Garamond"/>
              </a:rPr>
              <a:t>R</a:t>
            </a:r>
            <a:r>
              <a:rPr lang="ru-RU" sz="2800" b="1" i="1" baseline="-25000" dirty="0" err="1">
                <a:solidFill>
                  <a:srgbClr val="000514"/>
                </a:solidFill>
                <a:latin typeface="Garamond"/>
              </a:rPr>
              <a:t>инд</a:t>
            </a:r>
            <a:endParaRPr lang="ru-RU" sz="2800" dirty="0">
              <a:solidFill>
                <a:srgbClr val="000514"/>
              </a:solidFill>
              <a:latin typeface="Garamond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000514"/>
              </a:solidFill>
              <a:latin typeface="Garamo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6DD78-7FE1-4DB3-9579-FEAA325FE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F07C6D6A-0F2F-4629-862E-9151598763A3}"/>
              </a:ext>
            </a:extLst>
          </p:cNvPr>
          <p:cNvSpPr/>
          <p:nvPr/>
        </p:nvSpPr>
        <p:spPr>
          <a:xfrm>
            <a:off x="1308657" y="846138"/>
            <a:ext cx="8858250" cy="5143500"/>
          </a:xfrm>
          <a:prstGeom prst="roundRect">
            <a:avLst>
              <a:gd name="adj" fmla="val 7483"/>
            </a:avLst>
          </a:prstGeom>
          <a:solidFill>
            <a:srgbClr val="D1F3F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/>
              <a:t> </a:t>
            </a:r>
            <a:r>
              <a:rPr lang="ru-RU" sz="2000" b="1" dirty="0">
                <a:solidFill>
                  <a:schemeClr val="bg2"/>
                </a:solidFill>
              </a:rPr>
              <a:t>Пример </a:t>
            </a:r>
          </a:p>
          <a:p>
            <a:pPr algn="ctr" eaLnBrk="1" hangingPunct="1">
              <a:defRPr/>
            </a:pPr>
            <a:endParaRPr lang="ru-RU" sz="2000" b="1" dirty="0">
              <a:solidFill>
                <a:schemeClr val="bg2"/>
              </a:solidFill>
            </a:endParaRPr>
          </a:p>
          <a:p>
            <a:pPr eaLnBrk="1" hangingPunct="1">
              <a:defRPr/>
            </a:pPr>
            <a:r>
              <a:rPr lang="ru-RU" sz="2400" dirty="0">
                <a:solidFill>
                  <a:schemeClr val="bg2"/>
                </a:solidFill>
              </a:rPr>
              <a:t>При курении более одной пачки сигарет в день  индивидуальный риск составляет </a:t>
            </a:r>
            <a:r>
              <a:rPr lang="ru-RU" sz="2400" b="1" dirty="0">
                <a:solidFill>
                  <a:schemeClr val="bg2"/>
                </a:solidFill>
              </a:rPr>
              <a:t>3,6 </a:t>
            </a:r>
            <a:r>
              <a:rPr lang="ru-RU" sz="2400" b="1" dirty="0" err="1">
                <a:solidFill>
                  <a:schemeClr val="bg2"/>
                </a:solidFill>
              </a:rPr>
              <a:t>х</a:t>
            </a:r>
            <a:r>
              <a:rPr lang="ru-RU" sz="2400" b="1" dirty="0">
                <a:solidFill>
                  <a:schemeClr val="bg2"/>
                </a:solidFill>
              </a:rPr>
              <a:t> 10</a:t>
            </a:r>
            <a:r>
              <a:rPr lang="ru-RU" sz="2400" b="1" baseline="30000" dirty="0">
                <a:solidFill>
                  <a:schemeClr val="bg2"/>
                </a:solidFill>
              </a:rPr>
              <a:t>-3 </a:t>
            </a:r>
            <a:r>
              <a:rPr lang="ru-RU" sz="2400" dirty="0">
                <a:solidFill>
                  <a:schemeClr val="bg2"/>
                </a:solidFill>
              </a:rPr>
              <a:t>в год. Найти коллективный риск летального исхода при курении в стране с населением </a:t>
            </a:r>
            <a:r>
              <a:rPr lang="ru-RU" sz="2400" b="1" dirty="0">
                <a:solidFill>
                  <a:schemeClr val="bg2"/>
                </a:solidFill>
              </a:rPr>
              <a:t>145 млн </a:t>
            </a:r>
            <a:r>
              <a:rPr lang="ru-RU" sz="2400" dirty="0">
                <a:solidFill>
                  <a:schemeClr val="bg2"/>
                </a:solidFill>
              </a:rPr>
              <a:t>чел, если доля курящих составляет </a:t>
            </a:r>
            <a:r>
              <a:rPr lang="ru-RU" sz="2400" b="1" dirty="0">
                <a:solidFill>
                  <a:schemeClr val="bg2"/>
                </a:solidFill>
              </a:rPr>
              <a:t>0,4</a:t>
            </a:r>
            <a:r>
              <a:rPr lang="ru-RU" sz="2400" dirty="0">
                <a:solidFill>
                  <a:schemeClr val="bg2"/>
                </a:solidFill>
              </a:rPr>
              <a:t> всего населения. </a:t>
            </a:r>
          </a:p>
          <a:p>
            <a:pPr eaLnBrk="1" hangingPunct="1">
              <a:defRPr/>
            </a:pPr>
            <a:endParaRPr lang="ru-RU" sz="2400" dirty="0">
              <a:solidFill>
                <a:schemeClr val="bg2"/>
              </a:solidFill>
            </a:endParaRPr>
          </a:p>
          <a:p>
            <a:pPr eaLnBrk="1" hangingPunct="1">
              <a:defRPr/>
            </a:pPr>
            <a:r>
              <a:rPr lang="ru-RU" sz="2400" dirty="0">
                <a:solidFill>
                  <a:schemeClr val="bg2"/>
                </a:solidFill>
              </a:rPr>
              <a:t>Согласно определению коллективного риска, для этой группы людей имеем: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chemeClr val="bg2"/>
                </a:solidFill>
              </a:rPr>
              <a:t> 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bg2"/>
                </a:solidFill>
              </a:rPr>
              <a:t>R</a:t>
            </a:r>
            <a:r>
              <a:rPr lang="ru-RU" sz="2800" b="1" i="1" baseline="-25000" dirty="0">
                <a:solidFill>
                  <a:schemeClr val="bg2"/>
                </a:solidFill>
              </a:rPr>
              <a:t>кол</a:t>
            </a:r>
            <a:r>
              <a:rPr lang="uk-UA" sz="2800" b="1" dirty="0">
                <a:solidFill>
                  <a:schemeClr val="bg2"/>
                </a:solidFill>
              </a:rPr>
              <a:t> = </a:t>
            </a:r>
            <a:r>
              <a:rPr lang="ru-RU" sz="2800" b="1" dirty="0">
                <a:solidFill>
                  <a:schemeClr val="bg2"/>
                </a:solidFill>
              </a:rPr>
              <a:t>3,6 </a:t>
            </a:r>
            <a:r>
              <a:rPr lang="ru-RU" sz="2800" b="1" i="1" dirty="0">
                <a:solidFill>
                  <a:schemeClr val="bg2"/>
                </a:solidFill>
              </a:rPr>
              <a:t>· </a:t>
            </a:r>
            <a:r>
              <a:rPr lang="ru-RU" sz="2800" b="1" dirty="0">
                <a:solidFill>
                  <a:schemeClr val="bg2"/>
                </a:solidFill>
              </a:rPr>
              <a:t>10</a:t>
            </a:r>
            <a:r>
              <a:rPr lang="ru-RU" sz="2800" b="1" baseline="30000" dirty="0">
                <a:solidFill>
                  <a:schemeClr val="bg2"/>
                </a:solidFill>
              </a:rPr>
              <a:t>-3 </a:t>
            </a:r>
            <a:r>
              <a:rPr lang="ru-RU" sz="2800" b="1" i="1" dirty="0">
                <a:solidFill>
                  <a:schemeClr val="bg2"/>
                </a:solidFill>
              </a:rPr>
              <a:t>· 1</a:t>
            </a:r>
            <a:r>
              <a:rPr lang="ru-RU" sz="2800" b="1" dirty="0">
                <a:solidFill>
                  <a:schemeClr val="bg2"/>
                </a:solidFill>
              </a:rPr>
              <a:t>45 </a:t>
            </a:r>
            <a:r>
              <a:rPr lang="ru-RU" sz="2800" b="1" i="1" dirty="0">
                <a:solidFill>
                  <a:schemeClr val="bg2"/>
                </a:solidFill>
              </a:rPr>
              <a:t>·</a:t>
            </a:r>
            <a:r>
              <a:rPr lang="uk-UA" sz="2800" b="1" dirty="0">
                <a:solidFill>
                  <a:schemeClr val="bg2"/>
                </a:solidFill>
              </a:rPr>
              <a:t> 10 </a:t>
            </a:r>
            <a:r>
              <a:rPr lang="ru-RU" sz="2800" b="1" baseline="30000" dirty="0">
                <a:solidFill>
                  <a:schemeClr val="bg2"/>
                </a:solidFill>
              </a:rPr>
              <a:t>6</a:t>
            </a:r>
            <a:r>
              <a:rPr lang="ru-RU" sz="2800" b="1" i="1" dirty="0">
                <a:solidFill>
                  <a:schemeClr val="bg2"/>
                </a:solidFill>
              </a:rPr>
              <a:t>· </a:t>
            </a:r>
            <a:r>
              <a:rPr lang="ru-RU" sz="2800" b="1" dirty="0">
                <a:solidFill>
                  <a:schemeClr val="bg2"/>
                </a:solidFill>
              </a:rPr>
              <a:t>0,4 </a:t>
            </a:r>
            <a:r>
              <a:rPr lang="ru-RU" sz="2800" b="1" i="1" dirty="0">
                <a:solidFill>
                  <a:schemeClr val="bg2"/>
                </a:solidFill>
              </a:rPr>
              <a:t> = </a:t>
            </a:r>
            <a:r>
              <a:rPr lang="ru-RU" sz="2800" b="1" dirty="0">
                <a:solidFill>
                  <a:schemeClr val="bg2"/>
                </a:solidFill>
              </a:rPr>
              <a:t> 208 </a:t>
            </a:r>
            <a:r>
              <a:rPr lang="ru-RU" sz="2800" b="1" i="1" dirty="0">
                <a:solidFill>
                  <a:schemeClr val="bg2"/>
                </a:solidFill>
              </a:rPr>
              <a:t>· </a:t>
            </a:r>
            <a:r>
              <a:rPr lang="ru-RU" sz="2800" b="1" dirty="0">
                <a:solidFill>
                  <a:schemeClr val="bg2"/>
                </a:solidFill>
              </a:rPr>
              <a:t>10</a:t>
            </a:r>
            <a:r>
              <a:rPr lang="ru-RU" sz="2800" b="1" baseline="30000" dirty="0">
                <a:solidFill>
                  <a:schemeClr val="bg2"/>
                </a:solidFill>
              </a:rPr>
              <a:t>3 </a:t>
            </a:r>
            <a:r>
              <a:rPr lang="uk-UA" sz="2800" b="1" dirty="0">
                <a:solidFill>
                  <a:schemeClr val="bg2"/>
                </a:solidFill>
              </a:rPr>
              <a:t>≈ </a:t>
            </a:r>
            <a:r>
              <a:rPr lang="ru-RU" sz="2800" b="1" dirty="0">
                <a:solidFill>
                  <a:schemeClr val="bg2"/>
                </a:solidFill>
              </a:rPr>
              <a:t>208 000 </a:t>
            </a:r>
            <a:r>
              <a:rPr lang="ru-RU" sz="2000" dirty="0">
                <a:solidFill>
                  <a:schemeClr val="bg2"/>
                </a:solidFill>
              </a:rPr>
              <a:t>человек</a:t>
            </a:r>
          </a:p>
          <a:p>
            <a:pPr eaLnBrk="1" hangingPunct="1">
              <a:defRPr/>
            </a:pPr>
            <a:endParaRPr lang="ru-RU" sz="2000" dirty="0">
              <a:solidFill>
                <a:schemeClr val="bg2"/>
              </a:solidFill>
            </a:endParaRPr>
          </a:p>
          <a:p>
            <a:pPr eaLnBrk="1" hangingPunct="1">
              <a:defRPr/>
            </a:pPr>
            <a:r>
              <a:rPr lang="ru-RU" sz="2000" dirty="0">
                <a:solidFill>
                  <a:schemeClr val="bg2"/>
                </a:solidFill>
              </a:rPr>
              <a:t>  может ежегодно умирать от рака легких, вызванного курением</a:t>
            </a:r>
          </a:p>
          <a:p>
            <a:pPr eaLnBrk="1" hangingPunct="1">
              <a:defRPr/>
            </a:pPr>
            <a:r>
              <a:rPr lang="ru-RU" sz="2000" dirty="0"/>
              <a:t> </a:t>
            </a:r>
          </a:p>
          <a:p>
            <a:pPr eaLnBrk="1" hangingPunct="1">
              <a:defRPr/>
            </a:pPr>
            <a:endParaRPr lang="ru-RU" sz="2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Текст 2">
            <a:extLst>
              <a:ext uri="{FF2B5EF4-FFF2-40B4-BE49-F238E27FC236}">
                <a16:creationId xmlns:a16="http://schemas.microsoft.com/office/drawing/2014/main" id="{EBEAF924-090E-4177-9E3E-F30BF0F81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0800" y="549275"/>
            <a:ext cx="6254750" cy="3384550"/>
          </a:xfrm>
        </p:spPr>
        <p:txBody>
          <a:bodyPr/>
          <a:lstStyle/>
          <a:p>
            <a:pPr eaLnBrk="1" hangingPunct="1"/>
            <a:r>
              <a:rPr lang="ru-RU" altLang="ru-RU" sz="2800" u="sng"/>
              <a:t>Задача:</a:t>
            </a:r>
          </a:p>
          <a:p>
            <a:pPr eaLnBrk="1" hangingPunct="1"/>
            <a:r>
              <a:rPr lang="ru-RU" altLang="ru-RU" sz="2800"/>
              <a:t>Определить риск гибели человека на производстве за год, если известно, что ежегодно погибает около </a:t>
            </a:r>
            <a:r>
              <a:rPr lang="en-US" altLang="ru-RU" sz="2800"/>
              <a:t>n=14 000</a:t>
            </a:r>
            <a:r>
              <a:rPr lang="ru-RU" altLang="ru-RU" sz="2800"/>
              <a:t> людей, а численность работающих составляет 140 млн. человек</a:t>
            </a:r>
            <a:r>
              <a:rPr lang="ru-RU" altLang="ru-RU"/>
              <a:t>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DC59A3-6781-498A-BDC1-098934D44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ru-RU">
                <a:solidFill>
                  <a:srgbClr val="69676D"/>
                </a:solidFill>
                <a:latin typeface="Trebuchet MS"/>
              </a:rPr>
              <a:t>БИП, 2011, Сапун А.С.</a:t>
            </a:r>
            <a:endParaRPr lang="en-US">
              <a:solidFill>
                <a:srgbClr val="69676D"/>
              </a:solidFill>
              <a:latin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722AC3DB-E1D5-49C7-A7BE-7090F4FC8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6614"/>
            <a:ext cx="914400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88E225-7A0C-41AF-9B4F-80AB96ABCB2E}"/>
              </a:ext>
            </a:extLst>
          </p:cNvPr>
          <p:cNvSpPr txBox="1"/>
          <p:nvPr/>
        </p:nvSpPr>
        <p:spPr>
          <a:xfrm>
            <a:off x="1524000" y="1"/>
            <a:ext cx="9144000" cy="8620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000" dirty="0"/>
              <a:t>Индивидуальный риск гибели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4EAB6B-60E2-4D55-806F-C5146D6F0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БИП, 2011, Сапун А.С.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4D5FC-F0FD-420F-8087-B633CA08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0" y="71439"/>
            <a:ext cx="8229600" cy="714375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rgbClr val="FFFF00"/>
                </a:solidFill>
              </a:rPr>
              <a:t>Риск индивидуальных смертельных случаев за год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95F711D8-62A8-49D0-86E8-73A7E5ACCD0F}"/>
              </a:ext>
            </a:extLst>
          </p:cNvPr>
          <p:cNvSpPr/>
          <p:nvPr/>
        </p:nvSpPr>
        <p:spPr>
          <a:xfrm>
            <a:off x="2095501" y="5286375"/>
            <a:ext cx="8215313" cy="15001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0514"/>
                </a:solidFill>
                <a:latin typeface="Garamond"/>
              </a:rPr>
              <a:t>Риск гибели в различных сферах жизнедеятельности человека в развитых странах составляет: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0514"/>
                </a:solidFill>
                <a:latin typeface="Garamond"/>
              </a:rPr>
              <a:t>Техногенная сфера……………………………………..…1 </a:t>
            </a:r>
            <a:r>
              <a:rPr lang="ru-RU" b="1" dirty="0" err="1">
                <a:solidFill>
                  <a:srgbClr val="000514"/>
                </a:solidFill>
                <a:latin typeface="Garamond"/>
              </a:rPr>
              <a:t>х</a:t>
            </a:r>
            <a:r>
              <a:rPr lang="ru-RU" b="1" dirty="0">
                <a:solidFill>
                  <a:srgbClr val="000514"/>
                </a:solidFill>
                <a:latin typeface="Garamond"/>
              </a:rPr>
              <a:t> 10</a:t>
            </a:r>
            <a:r>
              <a:rPr lang="ru-RU" b="1" baseline="30000" dirty="0">
                <a:solidFill>
                  <a:srgbClr val="000514"/>
                </a:solidFill>
                <a:latin typeface="Garamond"/>
              </a:rPr>
              <a:t>-3</a:t>
            </a:r>
            <a:endParaRPr lang="ru-RU" b="1" dirty="0">
              <a:solidFill>
                <a:srgbClr val="000514"/>
              </a:solidFill>
              <a:latin typeface="Garamond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0514"/>
                </a:solidFill>
                <a:latin typeface="Garamond"/>
              </a:rPr>
              <a:t>Социальная сфера…………………………………………1 </a:t>
            </a:r>
            <a:r>
              <a:rPr lang="ru-RU" b="1" dirty="0" err="1">
                <a:solidFill>
                  <a:srgbClr val="000514"/>
                </a:solidFill>
                <a:latin typeface="Garamond"/>
              </a:rPr>
              <a:t>х</a:t>
            </a:r>
            <a:r>
              <a:rPr lang="ru-RU" b="1" dirty="0">
                <a:solidFill>
                  <a:srgbClr val="000514"/>
                </a:solidFill>
                <a:latin typeface="Garamond"/>
              </a:rPr>
              <a:t> 10</a:t>
            </a:r>
            <a:r>
              <a:rPr lang="ru-RU" b="1" baseline="30000" dirty="0">
                <a:solidFill>
                  <a:srgbClr val="000514"/>
                </a:solidFill>
                <a:latin typeface="Garamond"/>
              </a:rPr>
              <a:t>-4</a:t>
            </a:r>
            <a:endParaRPr lang="ru-RU" b="1" dirty="0">
              <a:solidFill>
                <a:srgbClr val="000514"/>
              </a:solidFill>
              <a:latin typeface="Garamond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0514"/>
                </a:solidFill>
                <a:latin typeface="Garamond"/>
              </a:rPr>
              <a:t>Природная сфера……………………………………….</a:t>
            </a:r>
            <a:r>
              <a:rPr lang="en-US" b="1" dirty="0">
                <a:solidFill>
                  <a:srgbClr val="000514"/>
                </a:solidFill>
                <a:latin typeface="Garamond"/>
              </a:rPr>
              <a:t>…</a:t>
            </a:r>
            <a:r>
              <a:rPr lang="ru-RU" b="1" dirty="0">
                <a:solidFill>
                  <a:srgbClr val="000514"/>
                </a:solidFill>
                <a:latin typeface="Garamond"/>
              </a:rPr>
              <a:t>1 </a:t>
            </a:r>
            <a:r>
              <a:rPr lang="ru-RU" b="1" dirty="0" err="1">
                <a:solidFill>
                  <a:srgbClr val="000514"/>
                </a:solidFill>
                <a:latin typeface="Garamond"/>
              </a:rPr>
              <a:t>х</a:t>
            </a:r>
            <a:r>
              <a:rPr lang="ru-RU" b="1" dirty="0">
                <a:solidFill>
                  <a:srgbClr val="000514"/>
                </a:solidFill>
                <a:latin typeface="Garamond"/>
              </a:rPr>
              <a:t> 10</a:t>
            </a:r>
            <a:r>
              <a:rPr lang="ru-RU" b="1" baseline="30000" dirty="0">
                <a:solidFill>
                  <a:srgbClr val="000514"/>
                </a:solidFill>
                <a:latin typeface="Garamond"/>
              </a:rPr>
              <a:t>-5</a:t>
            </a:r>
            <a:endParaRPr lang="ru-RU" b="1" dirty="0">
              <a:solidFill>
                <a:srgbClr val="000514"/>
              </a:solidFill>
              <a:latin typeface="Garamond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693E9EAF-6D90-468F-B909-5489C45F7CFB}"/>
              </a:ext>
            </a:extLst>
          </p:cNvPr>
          <p:cNvGraphicFramePr>
            <a:graphicFrameLocks noGrp="1"/>
          </p:cNvGraphicFramePr>
          <p:nvPr/>
        </p:nvGraphicFramePr>
        <p:xfrm>
          <a:off x="2095501" y="627063"/>
          <a:ext cx="8143875" cy="450850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89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1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9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599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effectLst/>
                        </a:rPr>
                        <a:t>Негативный</a:t>
                      </a:r>
                      <a:r>
                        <a:rPr lang="uk-UA" sz="1600" b="1" dirty="0">
                          <a:effectLst/>
                        </a:rPr>
                        <a:t> фактор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</a:rPr>
                        <a:t>Величина индивидуального риска смертельного случая за год</a:t>
                      </a:r>
                      <a:endParaRPr lang="ru-RU" sz="1600" b="1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9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США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effectLst/>
                        </a:rPr>
                        <a:t>Россия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effectLst/>
                        </a:rPr>
                        <a:t>Автомобильн</a:t>
                      </a:r>
                      <a:r>
                        <a:rPr lang="ru-RU" sz="1600" b="1" dirty="0" err="1">
                          <a:effectLst/>
                        </a:rPr>
                        <a:t>ы</a:t>
                      </a:r>
                      <a:r>
                        <a:rPr lang="uk-UA" sz="1600" b="1" dirty="0">
                          <a:effectLst/>
                        </a:rPr>
                        <a:t>й транспорт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3 · 10</a:t>
                      </a:r>
                      <a:r>
                        <a:rPr lang="uk-UA" sz="1600" b="1" baseline="30000" dirty="0">
                          <a:effectLst/>
                        </a:rPr>
                        <a:t>-4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</a:rPr>
                        <a:t>1,5 · 10</a:t>
                      </a:r>
                      <a:r>
                        <a:rPr lang="uk-UA" sz="1600" b="1" baseline="30000">
                          <a:effectLst/>
                        </a:rPr>
                        <a:t>-4</a:t>
                      </a:r>
                      <a:endParaRPr lang="ru-RU" sz="1600" b="1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effectLst/>
                        </a:rPr>
                        <a:t>Воздушн</a:t>
                      </a:r>
                      <a:r>
                        <a:rPr lang="ru-RU" sz="1600" b="1" dirty="0" err="1">
                          <a:effectLst/>
                        </a:rPr>
                        <a:t>ы</a:t>
                      </a:r>
                      <a:r>
                        <a:rPr lang="uk-UA" sz="1600" b="1" dirty="0">
                          <a:effectLst/>
                        </a:rPr>
                        <a:t>й транспорт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9 · 10</a:t>
                      </a:r>
                      <a:r>
                        <a:rPr lang="uk-UA" sz="1600" b="1" baseline="30000" dirty="0">
                          <a:effectLst/>
                        </a:rPr>
                        <a:t>-6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</a:rPr>
                        <a:t>9 · 10</a:t>
                      </a:r>
                      <a:r>
                        <a:rPr lang="uk-UA" sz="1600" b="1" baseline="30000">
                          <a:effectLst/>
                        </a:rPr>
                        <a:t>-6</a:t>
                      </a:r>
                      <a:endParaRPr lang="ru-RU" sz="1600" b="1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7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</a:rPr>
                        <a:t>Железнодорожный транспорт</a:t>
                      </a:r>
                      <a:endParaRPr lang="ru-RU" sz="1600" b="1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4 · 10</a:t>
                      </a:r>
                      <a:r>
                        <a:rPr lang="uk-UA" sz="1600" b="1" baseline="30000" dirty="0">
                          <a:effectLst/>
                        </a:rPr>
                        <a:t>-7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7 · 10</a:t>
                      </a:r>
                      <a:r>
                        <a:rPr lang="uk-UA" sz="1600" b="1" baseline="30000" dirty="0">
                          <a:effectLst/>
                        </a:rPr>
                        <a:t>-6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</a:rPr>
                        <a:t>Пожар</a:t>
                      </a:r>
                      <a:endParaRPr lang="ru-RU" sz="1600" b="1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4 · 10</a:t>
                      </a:r>
                      <a:r>
                        <a:rPr lang="uk-UA" sz="1600" b="1" baseline="30000" dirty="0">
                          <a:effectLst/>
                        </a:rPr>
                        <a:t>-5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2 · 10</a:t>
                      </a:r>
                      <a:r>
                        <a:rPr lang="uk-UA" sz="1600" b="1" baseline="30000" dirty="0">
                          <a:effectLst/>
                        </a:rPr>
                        <a:t>-5 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</a:rPr>
                        <a:t>Электрический ток</a:t>
                      </a:r>
                      <a:endParaRPr lang="ru-RU" sz="1600" b="1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6 · 10</a:t>
                      </a:r>
                      <a:r>
                        <a:rPr lang="uk-UA" sz="1600" b="1" baseline="30000" dirty="0">
                          <a:effectLst/>
                        </a:rPr>
                        <a:t>-6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1,9 · 10</a:t>
                      </a:r>
                      <a:r>
                        <a:rPr lang="uk-UA" sz="1600" b="1" baseline="30000" dirty="0">
                          <a:effectLst/>
                        </a:rPr>
                        <a:t>-5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</a:rPr>
                        <a:t>Отравление</a:t>
                      </a:r>
                      <a:endParaRPr lang="ru-RU" sz="1600" b="1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2 · 10</a:t>
                      </a:r>
                      <a:r>
                        <a:rPr lang="uk-UA" sz="1600" b="1" baseline="30000" dirty="0">
                          <a:effectLst/>
                        </a:rPr>
                        <a:t>-5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2,5 · 10</a:t>
                      </a:r>
                      <a:r>
                        <a:rPr lang="uk-UA" sz="1600" b="1" baseline="30000" dirty="0">
                          <a:effectLst/>
                        </a:rPr>
                        <a:t>-4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</a:rPr>
                        <a:t>Алкоголь</a:t>
                      </a:r>
                      <a:endParaRPr lang="ru-RU" sz="1600" b="1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1 · 10</a:t>
                      </a:r>
                      <a:r>
                        <a:rPr lang="uk-UA" sz="1600" b="1" baseline="30000" dirty="0">
                          <a:effectLst/>
                        </a:rPr>
                        <a:t>-5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1,6 · 10</a:t>
                      </a:r>
                      <a:r>
                        <a:rPr lang="uk-UA" sz="1600" b="1" baseline="30000" dirty="0">
                          <a:effectLst/>
                        </a:rPr>
                        <a:t>-4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</a:rPr>
                        <a:t>Самоубийство</a:t>
                      </a:r>
                      <a:endParaRPr lang="ru-RU" sz="1600" b="1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-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2,7 · 10</a:t>
                      </a:r>
                      <a:r>
                        <a:rPr lang="uk-UA" sz="1600" b="1" baseline="30000" dirty="0">
                          <a:effectLst/>
                        </a:rPr>
                        <a:t>-4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</a:rPr>
                        <a:t>Убийство</a:t>
                      </a:r>
                      <a:endParaRPr lang="ru-RU" sz="1600" b="1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-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1,3 · 10</a:t>
                      </a:r>
                      <a:r>
                        <a:rPr lang="uk-UA" sz="1600" b="1" baseline="30000" dirty="0">
                          <a:effectLst/>
                        </a:rPr>
                        <a:t>-4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</a:rPr>
                        <a:t>Утопление</a:t>
                      </a:r>
                      <a:endParaRPr lang="ru-RU" sz="1600" b="1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</a:rPr>
                        <a:t>3 · 10</a:t>
                      </a:r>
                      <a:r>
                        <a:rPr lang="uk-UA" sz="1600" b="1" baseline="30000">
                          <a:effectLst/>
                        </a:rPr>
                        <a:t>-5</a:t>
                      </a:r>
                      <a:endParaRPr lang="ru-RU" sz="1600" b="1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1 · 10</a:t>
                      </a:r>
                      <a:r>
                        <a:rPr lang="uk-UA" sz="1600" b="1" baseline="30000" dirty="0">
                          <a:effectLst/>
                        </a:rPr>
                        <a:t>-5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88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</a:rPr>
                        <a:t>Другие негативные факторы</a:t>
                      </a:r>
                      <a:endParaRPr lang="ru-RU" sz="1600" b="1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4 · 10</a:t>
                      </a:r>
                      <a:r>
                        <a:rPr lang="uk-UA" sz="1600" b="1" baseline="30000" dirty="0">
                          <a:effectLst/>
                        </a:rPr>
                        <a:t>-5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4 · 10</a:t>
                      </a:r>
                      <a:r>
                        <a:rPr lang="uk-UA" sz="1600" b="1" baseline="30000" dirty="0">
                          <a:effectLst/>
                        </a:rPr>
                        <a:t>-4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5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</a:rPr>
                        <a:t>Суммарное действие негативных факторов </a:t>
                      </a:r>
                      <a:endParaRPr lang="ru-RU" sz="1600" b="1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6 · 10</a:t>
                      </a:r>
                      <a:r>
                        <a:rPr lang="uk-UA" sz="1600" b="1" baseline="30000" dirty="0">
                          <a:effectLst/>
                        </a:rPr>
                        <a:t>-4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1,5 · 10</a:t>
                      </a:r>
                      <a:r>
                        <a:rPr lang="uk-UA" sz="1600" b="1" baseline="30000" dirty="0">
                          <a:effectLst/>
                        </a:rPr>
                        <a:t>-3</a:t>
                      </a:r>
                      <a:endParaRPr lang="ru-RU" sz="1600" b="1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B9191-A3DD-4E6D-A0A7-2D8BA6A1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C2C7C3A4-AFDB-4477-ADFC-648E183F8F4C}"/>
              </a:ext>
            </a:extLst>
          </p:cNvPr>
          <p:cNvSpPr/>
          <p:nvPr/>
        </p:nvSpPr>
        <p:spPr>
          <a:xfrm>
            <a:off x="1809751" y="214313"/>
            <a:ext cx="8715375" cy="10715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bg2"/>
                </a:solidFill>
              </a:rPr>
              <a:t>Степени допустимости риска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3CD1C260-BA33-48E8-A402-A13586755157}"/>
              </a:ext>
            </a:extLst>
          </p:cNvPr>
          <p:cNvSpPr/>
          <p:nvPr/>
        </p:nvSpPr>
        <p:spPr>
          <a:xfrm>
            <a:off x="2595564" y="1571625"/>
            <a:ext cx="7858125" cy="15001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uk-UA" sz="2400" b="1" dirty="0" err="1">
                <a:solidFill>
                  <a:schemeClr val="bg2"/>
                </a:solidFill>
              </a:rPr>
              <a:t>Приемлемый</a:t>
            </a:r>
            <a:r>
              <a:rPr lang="uk-UA" sz="2000" dirty="0">
                <a:solidFill>
                  <a:schemeClr val="bg2"/>
                </a:solidFill>
              </a:rPr>
              <a:t> </a:t>
            </a:r>
            <a:r>
              <a:rPr lang="uk-UA" sz="2400" dirty="0">
                <a:solidFill>
                  <a:schemeClr val="bg2"/>
                </a:solidFill>
              </a:rPr>
              <a:t>риск — </a:t>
            </a:r>
            <a:r>
              <a:rPr lang="uk-UA" sz="2400" dirty="0" err="1">
                <a:solidFill>
                  <a:schemeClr val="bg2"/>
                </a:solidFill>
              </a:rPr>
              <a:t>такой</a:t>
            </a:r>
            <a:r>
              <a:rPr lang="uk-UA" sz="2400" dirty="0">
                <a:solidFill>
                  <a:schemeClr val="bg2"/>
                </a:solidFill>
              </a:rPr>
              <a:t> </a:t>
            </a:r>
            <a:r>
              <a:rPr lang="uk-UA" sz="2400" dirty="0" err="1">
                <a:solidFill>
                  <a:schemeClr val="bg2"/>
                </a:solidFill>
              </a:rPr>
              <a:t>уровень</a:t>
            </a:r>
            <a:r>
              <a:rPr lang="uk-UA" sz="2400" dirty="0">
                <a:solidFill>
                  <a:schemeClr val="bg2"/>
                </a:solidFill>
              </a:rPr>
              <a:t> риска, </a:t>
            </a:r>
            <a:r>
              <a:rPr lang="uk-UA" sz="2400" dirty="0" err="1">
                <a:solidFill>
                  <a:schemeClr val="bg2"/>
                </a:solidFill>
              </a:rPr>
              <a:t>который</a:t>
            </a:r>
            <a:r>
              <a:rPr lang="uk-UA" sz="2400" dirty="0">
                <a:solidFill>
                  <a:schemeClr val="bg2"/>
                </a:solidFill>
              </a:rPr>
              <a:t> </a:t>
            </a:r>
            <a:r>
              <a:rPr lang="uk-UA" sz="2400" dirty="0" err="1">
                <a:solidFill>
                  <a:schemeClr val="bg2"/>
                </a:solidFill>
              </a:rPr>
              <a:t>общество</a:t>
            </a:r>
            <a:r>
              <a:rPr lang="uk-UA" sz="2400" dirty="0">
                <a:solidFill>
                  <a:schemeClr val="bg2"/>
                </a:solidFill>
              </a:rPr>
              <a:t> </a:t>
            </a:r>
            <a:r>
              <a:rPr lang="uk-UA" sz="2400" dirty="0" err="1">
                <a:solidFill>
                  <a:schemeClr val="bg2"/>
                </a:solidFill>
              </a:rPr>
              <a:t>может</a:t>
            </a:r>
            <a:r>
              <a:rPr lang="uk-UA" sz="2400" dirty="0">
                <a:solidFill>
                  <a:schemeClr val="bg2"/>
                </a:solidFill>
              </a:rPr>
              <a:t> </a:t>
            </a:r>
            <a:r>
              <a:rPr lang="uk-UA" sz="2400" dirty="0" err="1">
                <a:solidFill>
                  <a:schemeClr val="bg2"/>
                </a:solidFill>
              </a:rPr>
              <a:t>принять</a:t>
            </a:r>
            <a:r>
              <a:rPr lang="uk-UA" sz="2400" dirty="0">
                <a:solidFill>
                  <a:schemeClr val="bg2"/>
                </a:solidFill>
              </a:rPr>
              <a:t> (позволить),  на </a:t>
            </a:r>
            <a:r>
              <a:rPr lang="uk-UA" sz="2400" dirty="0" err="1">
                <a:solidFill>
                  <a:schemeClr val="bg2"/>
                </a:solidFill>
              </a:rPr>
              <a:t>данном</a:t>
            </a:r>
            <a:r>
              <a:rPr lang="uk-UA" sz="2400" dirty="0">
                <a:solidFill>
                  <a:schemeClr val="bg2"/>
                </a:solidFill>
              </a:rPr>
              <a:t> </a:t>
            </a:r>
            <a:r>
              <a:rPr lang="uk-UA" sz="2400" dirty="0" err="1">
                <a:solidFill>
                  <a:schemeClr val="bg2"/>
                </a:solidFill>
              </a:rPr>
              <a:t>этапе</a:t>
            </a:r>
            <a:r>
              <a:rPr lang="uk-UA" sz="2400" dirty="0">
                <a:solidFill>
                  <a:schemeClr val="bg2"/>
                </a:solidFill>
              </a:rPr>
              <a:t> </a:t>
            </a:r>
            <a:r>
              <a:rPr lang="uk-UA" sz="2400" dirty="0" err="1">
                <a:solidFill>
                  <a:schemeClr val="bg2"/>
                </a:solidFill>
              </a:rPr>
              <a:t>своего</a:t>
            </a:r>
            <a:r>
              <a:rPr lang="uk-UA" sz="2400" dirty="0">
                <a:solidFill>
                  <a:schemeClr val="bg2"/>
                </a:solidFill>
              </a:rPr>
              <a:t> </a:t>
            </a:r>
            <a:r>
              <a:rPr lang="uk-UA" sz="2400" dirty="0" err="1">
                <a:solidFill>
                  <a:schemeClr val="bg2"/>
                </a:solidFill>
              </a:rPr>
              <a:t>развития</a:t>
            </a:r>
            <a:r>
              <a:rPr lang="uk-UA" sz="2400" dirty="0">
                <a:solidFill>
                  <a:schemeClr val="bg2"/>
                </a:solidFill>
              </a:rPr>
              <a:t>; 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88966027-4722-4283-A2BF-BFDE23261217}"/>
              </a:ext>
            </a:extLst>
          </p:cNvPr>
          <p:cNvSpPr/>
          <p:nvPr/>
        </p:nvSpPr>
        <p:spPr>
          <a:xfrm>
            <a:off x="1595439" y="1571625"/>
            <a:ext cx="928687" cy="15001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0B681D0F-5448-4573-9F91-867FA7597DAE}"/>
              </a:ext>
            </a:extLst>
          </p:cNvPr>
          <p:cNvSpPr/>
          <p:nvPr/>
        </p:nvSpPr>
        <p:spPr>
          <a:xfrm>
            <a:off x="1595439" y="3286125"/>
            <a:ext cx="928687" cy="15001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AFCDC0BB-E3D1-4C19-9F62-3DF5C5E75DFC}"/>
              </a:ext>
            </a:extLst>
          </p:cNvPr>
          <p:cNvSpPr/>
          <p:nvPr/>
        </p:nvSpPr>
        <p:spPr>
          <a:xfrm>
            <a:off x="2595564" y="3286125"/>
            <a:ext cx="7858125" cy="15001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uk-UA" sz="2400" b="1" dirty="0" err="1">
                <a:solidFill>
                  <a:schemeClr val="bg2"/>
                </a:solidFill>
              </a:rPr>
              <a:t>Предельно</a:t>
            </a:r>
            <a:r>
              <a:rPr lang="uk-UA" sz="2400" b="1" dirty="0">
                <a:solidFill>
                  <a:schemeClr val="bg2"/>
                </a:solidFill>
              </a:rPr>
              <a:t> </a:t>
            </a:r>
            <a:r>
              <a:rPr lang="uk-UA" sz="2400" b="1" dirty="0" err="1">
                <a:solidFill>
                  <a:schemeClr val="bg2"/>
                </a:solidFill>
              </a:rPr>
              <a:t>допустимый</a:t>
            </a:r>
            <a:r>
              <a:rPr lang="uk-UA" sz="2400" b="1" dirty="0">
                <a:solidFill>
                  <a:schemeClr val="bg2"/>
                </a:solidFill>
              </a:rPr>
              <a:t> риск</a:t>
            </a:r>
            <a:r>
              <a:rPr lang="uk-UA" sz="2400" dirty="0">
                <a:solidFill>
                  <a:schemeClr val="bg2"/>
                </a:solidFill>
              </a:rPr>
              <a:t> — </a:t>
            </a:r>
            <a:r>
              <a:rPr lang="uk-UA" sz="2400" dirty="0" err="1">
                <a:solidFill>
                  <a:schemeClr val="bg2"/>
                </a:solidFill>
              </a:rPr>
              <a:t>это</a:t>
            </a:r>
            <a:r>
              <a:rPr lang="uk-UA" sz="2400" dirty="0">
                <a:solidFill>
                  <a:schemeClr val="bg2"/>
                </a:solidFill>
              </a:rPr>
              <a:t> </a:t>
            </a:r>
            <a:r>
              <a:rPr lang="uk-UA" sz="2400" dirty="0" err="1">
                <a:solidFill>
                  <a:schemeClr val="bg2"/>
                </a:solidFill>
              </a:rPr>
              <a:t>максимальный</a:t>
            </a:r>
            <a:r>
              <a:rPr lang="uk-UA" sz="2400" dirty="0">
                <a:solidFill>
                  <a:schemeClr val="bg2"/>
                </a:solidFill>
              </a:rPr>
              <a:t> риск, </a:t>
            </a:r>
            <a:r>
              <a:rPr lang="uk-UA" sz="2400" dirty="0" err="1">
                <a:solidFill>
                  <a:schemeClr val="bg2"/>
                </a:solidFill>
              </a:rPr>
              <a:t>который</a:t>
            </a:r>
            <a:r>
              <a:rPr lang="uk-UA" sz="2400" dirty="0">
                <a:solidFill>
                  <a:schemeClr val="bg2"/>
                </a:solidFill>
              </a:rPr>
              <a:t> не  </a:t>
            </a:r>
            <a:r>
              <a:rPr lang="uk-UA" sz="2400" dirty="0" err="1">
                <a:solidFill>
                  <a:schemeClr val="bg2"/>
                </a:solidFill>
              </a:rPr>
              <a:t>должен</a:t>
            </a:r>
            <a:r>
              <a:rPr lang="uk-UA" sz="2400" dirty="0">
                <a:solidFill>
                  <a:schemeClr val="bg2"/>
                </a:solidFill>
              </a:rPr>
              <a:t> </a:t>
            </a:r>
            <a:r>
              <a:rPr lang="uk-UA" sz="2400" dirty="0" err="1">
                <a:solidFill>
                  <a:schemeClr val="bg2"/>
                </a:solidFill>
              </a:rPr>
              <a:t>превышаться</a:t>
            </a:r>
            <a:r>
              <a:rPr lang="uk-UA" sz="2400" dirty="0">
                <a:solidFill>
                  <a:schemeClr val="bg2"/>
                </a:solidFill>
              </a:rPr>
              <a:t>, </a:t>
            </a:r>
            <a:r>
              <a:rPr lang="uk-UA" sz="2400" dirty="0" err="1">
                <a:solidFill>
                  <a:schemeClr val="bg2"/>
                </a:solidFill>
              </a:rPr>
              <a:t>несмотря</a:t>
            </a:r>
            <a:r>
              <a:rPr lang="uk-UA" sz="2400" dirty="0">
                <a:solidFill>
                  <a:schemeClr val="bg2"/>
                </a:solidFill>
              </a:rPr>
              <a:t> на </a:t>
            </a:r>
            <a:r>
              <a:rPr lang="uk-UA" sz="2400" dirty="0" err="1">
                <a:solidFill>
                  <a:schemeClr val="bg2"/>
                </a:solidFill>
              </a:rPr>
              <a:t>ожидаемый</a:t>
            </a:r>
            <a:r>
              <a:rPr lang="uk-UA" sz="2400" dirty="0">
                <a:solidFill>
                  <a:schemeClr val="bg2"/>
                </a:solidFill>
              </a:rPr>
              <a:t> результат; 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D31D1FAA-66D0-460E-B398-F5A29D08632D}"/>
              </a:ext>
            </a:extLst>
          </p:cNvPr>
          <p:cNvSpPr/>
          <p:nvPr/>
        </p:nvSpPr>
        <p:spPr>
          <a:xfrm>
            <a:off x="1595439" y="5000625"/>
            <a:ext cx="928687" cy="15001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6D5E590D-25CE-40FB-8083-FA19968D0342}"/>
              </a:ext>
            </a:extLst>
          </p:cNvPr>
          <p:cNvSpPr/>
          <p:nvPr/>
        </p:nvSpPr>
        <p:spPr>
          <a:xfrm>
            <a:off x="2667001" y="5000625"/>
            <a:ext cx="7858125" cy="15001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uk-UA" sz="2400" b="1" dirty="0" err="1">
                <a:solidFill>
                  <a:schemeClr val="bg2"/>
                </a:solidFill>
              </a:rPr>
              <a:t>Чрезмерный</a:t>
            </a:r>
            <a:r>
              <a:rPr lang="uk-UA" sz="2400" b="1" dirty="0">
                <a:solidFill>
                  <a:schemeClr val="bg2"/>
                </a:solidFill>
              </a:rPr>
              <a:t> риск</a:t>
            </a:r>
            <a:r>
              <a:rPr lang="uk-UA" sz="2400" dirty="0">
                <a:solidFill>
                  <a:schemeClr val="bg2"/>
                </a:solidFill>
              </a:rPr>
              <a:t> —</a:t>
            </a:r>
            <a:r>
              <a:rPr lang="ru-RU" sz="2400" dirty="0">
                <a:solidFill>
                  <a:schemeClr val="bg2"/>
                </a:solidFill>
              </a:rPr>
              <a:t> очень высокий риск, </a:t>
            </a:r>
            <a:r>
              <a:rPr lang="uk-UA" sz="2400" dirty="0" err="1">
                <a:solidFill>
                  <a:schemeClr val="bg2"/>
                </a:solidFill>
              </a:rPr>
              <a:t>который</a:t>
            </a:r>
            <a:r>
              <a:rPr lang="uk-UA" sz="2400" dirty="0">
                <a:solidFill>
                  <a:schemeClr val="bg2"/>
                </a:solidFill>
              </a:rPr>
              <a:t> в </a:t>
            </a:r>
            <a:r>
              <a:rPr lang="uk-UA" sz="2400" dirty="0" err="1">
                <a:solidFill>
                  <a:schemeClr val="bg2"/>
                </a:solidFill>
              </a:rPr>
              <a:t>подавляющем</a:t>
            </a:r>
            <a:r>
              <a:rPr lang="uk-UA" sz="2400" dirty="0">
                <a:solidFill>
                  <a:schemeClr val="bg2"/>
                </a:solidFill>
              </a:rPr>
              <a:t> </a:t>
            </a:r>
            <a:r>
              <a:rPr lang="uk-UA" sz="2400" dirty="0" err="1">
                <a:solidFill>
                  <a:schemeClr val="bg2"/>
                </a:solidFill>
              </a:rPr>
              <a:t>большинстве</a:t>
            </a:r>
            <a:r>
              <a:rPr lang="uk-UA" sz="2400" dirty="0">
                <a:solidFill>
                  <a:schemeClr val="bg2"/>
                </a:solidFill>
              </a:rPr>
              <a:t> </a:t>
            </a:r>
            <a:r>
              <a:rPr lang="uk-UA" sz="2400" dirty="0" err="1">
                <a:solidFill>
                  <a:schemeClr val="bg2"/>
                </a:solidFill>
              </a:rPr>
              <a:t>случаев</a:t>
            </a:r>
            <a:r>
              <a:rPr lang="uk-UA" sz="2400" dirty="0">
                <a:solidFill>
                  <a:schemeClr val="bg2"/>
                </a:solidFill>
              </a:rPr>
              <a:t> </a:t>
            </a:r>
            <a:r>
              <a:rPr lang="uk-UA" sz="2400" dirty="0" err="1">
                <a:solidFill>
                  <a:schemeClr val="bg2"/>
                </a:solidFill>
              </a:rPr>
              <a:t>приводит</a:t>
            </a:r>
            <a:r>
              <a:rPr lang="uk-UA" sz="2400" dirty="0">
                <a:solidFill>
                  <a:schemeClr val="bg2"/>
                </a:solidFill>
              </a:rPr>
              <a:t> к </a:t>
            </a:r>
            <a:r>
              <a:rPr lang="uk-UA" sz="2400" dirty="0" err="1">
                <a:solidFill>
                  <a:schemeClr val="bg2"/>
                </a:solidFill>
              </a:rPr>
              <a:t>негативным</a:t>
            </a:r>
            <a:r>
              <a:rPr lang="uk-UA" sz="2400" dirty="0">
                <a:solidFill>
                  <a:schemeClr val="bg2"/>
                </a:solidFill>
              </a:rPr>
              <a:t> </a:t>
            </a:r>
            <a:r>
              <a:rPr lang="uk-UA" sz="2400" dirty="0" err="1">
                <a:solidFill>
                  <a:schemeClr val="bg2"/>
                </a:solidFill>
              </a:rPr>
              <a:t>последствиям</a:t>
            </a:r>
            <a:r>
              <a:rPr lang="uk-UA" sz="2400" dirty="0">
                <a:solidFill>
                  <a:schemeClr val="bg2"/>
                </a:solidFill>
              </a:rPr>
              <a:t>. </a:t>
            </a:r>
            <a:endParaRPr lang="ru-RU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3B752E9D-FB4D-482A-9481-50400B5C7F2F}"/>
              </a:ext>
            </a:extLst>
          </p:cNvPr>
          <p:cNvSpPr/>
          <p:nvPr/>
        </p:nvSpPr>
        <p:spPr>
          <a:xfrm>
            <a:off x="1738314" y="142875"/>
            <a:ext cx="8715375" cy="2000250"/>
          </a:xfrm>
          <a:prstGeom prst="roundRect">
            <a:avLst/>
          </a:prstGeom>
          <a:solidFill>
            <a:schemeClr val="tx1"/>
          </a:solidFill>
          <a:ln>
            <a:solidFill>
              <a:srgbClr val="C00000"/>
            </a:solidFill>
          </a:ln>
          <a:effectLst>
            <a:outerShdw blurRad="50800" dist="2540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600" b="1" dirty="0">
                <a:solidFill>
                  <a:schemeClr val="bg2"/>
                </a:solidFill>
              </a:rPr>
              <a:t>В некоторых странах  приемлемые (допустимые) риски установлены в законодательном порядке. Максимально приемлемым  уровнем индивидуального риска гибели обычно считается </a:t>
            </a:r>
            <a:r>
              <a:rPr lang="uk-UA" sz="2600" b="1" dirty="0">
                <a:solidFill>
                  <a:schemeClr val="bg2"/>
                </a:solidFill>
              </a:rPr>
              <a:t>10</a:t>
            </a:r>
            <a:r>
              <a:rPr lang="uk-UA" sz="2600" b="1" baseline="30000" dirty="0">
                <a:solidFill>
                  <a:schemeClr val="bg2"/>
                </a:solidFill>
              </a:rPr>
              <a:t>-6</a:t>
            </a:r>
            <a:r>
              <a:rPr lang="ru-RU" sz="2600" b="1" dirty="0">
                <a:solidFill>
                  <a:schemeClr val="bg2"/>
                </a:solidFill>
              </a:rPr>
              <a:t> в год.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C8447C3F-FEE6-454D-8E4D-92508306E96E}"/>
              </a:ext>
            </a:extLst>
          </p:cNvPr>
          <p:cNvSpPr/>
          <p:nvPr/>
        </p:nvSpPr>
        <p:spPr>
          <a:xfrm>
            <a:off x="1738314" y="2214564"/>
            <a:ext cx="8715375" cy="1285875"/>
          </a:xfrm>
          <a:prstGeom prst="roundRect">
            <a:avLst/>
          </a:prstGeom>
          <a:solidFill>
            <a:schemeClr val="tx1"/>
          </a:solidFill>
          <a:ln>
            <a:solidFill>
              <a:srgbClr val="C00000"/>
            </a:solidFill>
          </a:ln>
          <a:effectLst>
            <a:outerShdw blurRad="50800" dist="2540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600" b="1" dirty="0">
                <a:solidFill>
                  <a:schemeClr val="bg2"/>
                </a:solidFill>
              </a:rPr>
              <a:t>Максимально приемлемым риском для экосистем считается тот, при котором может пострадать 5 % биогеоценоза.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41EAE165-321F-453C-B0DE-61711D29C2C1}"/>
              </a:ext>
            </a:extLst>
          </p:cNvPr>
          <p:cNvSpPr/>
          <p:nvPr/>
        </p:nvSpPr>
        <p:spPr>
          <a:xfrm>
            <a:off x="1738314" y="3643313"/>
            <a:ext cx="8715375" cy="1714500"/>
          </a:xfrm>
          <a:prstGeom prst="roundRect">
            <a:avLst/>
          </a:prstGeom>
          <a:solidFill>
            <a:schemeClr val="tx1"/>
          </a:solidFill>
          <a:ln>
            <a:solidFill>
              <a:srgbClr val="C00000"/>
            </a:solidFill>
          </a:ln>
          <a:effectLst>
            <a:outerShdw blurRad="50800" dist="2540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600" b="1" dirty="0">
                <a:solidFill>
                  <a:schemeClr val="bg2"/>
                </a:solidFill>
              </a:rPr>
              <a:t>В действительности приемлемые риски на 2-3 порядка «строже» фактических. Следовательно, введение приемлемых рисков является действием, прямо направленным на защиту человека.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9EC21FA4-CA61-4924-BC58-CD63A8516661}"/>
              </a:ext>
            </a:extLst>
          </p:cNvPr>
          <p:cNvSpPr/>
          <p:nvPr/>
        </p:nvSpPr>
        <p:spPr>
          <a:xfrm>
            <a:off x="1809751" y="5429251"/>
            <a:ext cx="8715375" cy="1285875"/>
          </a:xfrm>
          <a:prstGeom prst="roundRect">
            <a:avLst/>
          </a:prstGeom>
          <a:solidFill>
            <a:schemeClr val="tx1"/>
          </a:solidFill>
          <a:ln>
            <a:solidFill>
              <a:srgbClr val="C00000"/>
            </a:solidFill>
          </a:ln>
          <a:effectLst>
            <a:outerShdw blurRad="50800" dist="2540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600" b="1" i="1" dirty="0">
                <a:solidFill>
                  <a:schemeClr val="bg2"/>
                </a:solidFill>
              </a:rPr>
              <a:t>Обеспечить безопасность </a:t>
            </a:r>
            <a:r>
              <a:rPr lang="ru-RU" sz="2600" b="1" dirty="0">
                <a:solidFill>
                  <a:schemeClr val="bg2"/>
                </a:solidFill>
              </a:rPr>
              <a:t>– значит достичь допустимого риска!!!!!!!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4C671-3244-4B1E-BA8C-EE41A5BBA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476672"/>
            <a:ext cx="6255488" cy="295232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5400" dirty="0">
                <a:solidFill>
                  <a:schemeClr val="accent1">
                    <a:lumMod val="50000"/>
                  </a:schemeClr>
                </a:solidFill>
              </a:rPr>
              <a:t>Задумайтесь, что ВАМ нужно для жизни???</a:t>
            </a:r>
          </a:p>
        </p:txBody>
      </p:sp>
      <p:sp>
        <p:nvSpPr>
          <p:cNvPr id="9219" name="TextBox 3">
            <a:extLst>
              <a:ext uri="{FF2B5EF4-FFF2-40B4-BE49-F238E27FC236}">
                <a16:creationId xmlns:a16="http://schemas.microsoft.com/office/drawing/2014/main" id="{28B0D22F-5E44-4F5E-B7E1-7B7C5186E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841" y="4160315"/>
            <a:ext cx="48958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dirty="0">
                <a:latin typeface="Trebuchet MS" panose="020B0603020202020204" pitchFamily="34" charset="0"/>
              </a:rPr>
              <a:t>Какие у ВАС основные ПОТРЕБНОСТИ</a:t>
            </a:r>
          </a:p>
          <a:p>
            <a:pPr algn="ctr" eaLnBrk="1" hangingPunct="1"/>
            <a:r>
              <a:rPr lang="ru-RU" altLang="ru-RU" sz="3200" dirty="0">
                <a:latin typeface="Trebuchet MS" panose="020B0603020202020204" pitchFamily="34" charset="0"/>
              </a:rPr>
              <a:t> в жизни???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397084-8230-4BB4-85E4-B8FE1ED69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БИП, 2011, Сапун А.С.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5E1912CA-1CF9-411B-9BA9-A798C7A3C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3555C8-D1D8-48EC-B5F2-7C01118F950B}"/>
              </a:ext>
            </a:extLst>
          </p:cNvPr>
          <p:cNvSpPr txBox="1"/>
          <p:nvPr/>
        </p:nvSpPr>
        <p:spPr>
          <a:xfrm>
            <a:off x="1524000" y="5565776"/>
            <a:ext cx="9144000" cy="12922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>
              <a:defRPr/>
            </a:pPr>
            <a:r>
              <a:rPr lang="ru-RU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Наиболее опасные виды человеческой деятельности (составлено по соотношению несчастных случаев со смертельным исходом по времени суток)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48FFC4B-F793-4560-8118-3B420214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ru-RU">
                <a:solidFill>
                  <a:srgbClr val="69676D"/>
                </a:solidFill>
                <a:latin typeface="Trebuchet MS"/>
              </a:rPr>
              <a:t>БИП, 2011, Сапун А.С.</a:t>
            </a:r>
            <a:endParaRPr lang="en-US">
              <a:solidFill>
                <a:srgbClr val="69676D"/>
              </a:solidFill>
              <a:latin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F207701-6840-4DCF-ADEB-EB88B78673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внимание!!!</a:t>
            </a:r>
          </a:p>
        </p:txBody>
      </p:sp>
      <p:pic>
        <p:nvPicPr>
          <p:cNvPr id="22531" name="Рисунок 4" descr="солнце на нитке.jpg">
            <a:extLst>
              <a:ext uri="{FF2B5EF4-FFF2-40B4-BE49-F238E27FC236}">
                <a16:creationId xmlns:a16="http://schemas.microsoft.com/office/drawing/2014/main" id="{13940B48-3727-4791-8A87-BF9477636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0" y="0"/>
            <a:ext cx="44204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A61FBC-355D-4C5B-AC77-B869680FB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БИП, 2011, Сапун А.С.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B0896EA8-38CD-4FCF-B437-9B961345E4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1436191"/>
              </p:ext>
            </p:extLst>
          </p:nvPr>
        </p:nvGraphicFramePr>
        <p:xfrm>
          <a:off x="3153283" y="122548"/>
          <a:ext cx="6047278" cy="5678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4" name="WordArt 12">
            <a:extLst>
              <a:ext uri="{FF2B5EF4-FFF2-40B4-BE49-F238E27FC236}">
                <a16:creationId xmlns:a16="http://schemas.microsoft.com/office/drawing/2014/main" id="{6F5D7BF4-7015-479A-A8B6-0E513DFF86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6029326"/>
            <a:ext cx="817245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Пирамида потребностей человека по А. Маслоу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C350B6-0E3D-431F-85E7-306651A11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БИП, 2011, Сапун А.С.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F13523E1-1A96-474D-A16E-B1ADA4F32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20040"/>
            <a:ext cx="7239000" cy="1143000"/>
          </a:xfrm>
          <a:gradFill rotWithShape="1"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1"/>
          </a:gradFill>
          <a:ln cmpd="dbl">
            <a:solidFill>
              <a:schemeClr val="tx1">
                <a:lumMod val="50000"/>
                <a:lumOff val="50000"/>
                <a:alpha val="48000"/>
              </a:schemeClr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Безопасность - это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CF1BEB0-1AD1-4570-BB59-C90BC77E36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1544" y="1772816"/>
            <a:ext cx="7272808" cy="4608512"/>
          </a:xfrm>
          <a:blipFill dpi="0" rotWithShape="1">
            <a:blip r:embed="rId2" cstate="print">
              <a:alphaModFix amt="50000"/>
              <a:duotone>
                <a:prstClr val="black"/>
                <a:schemeClr val="accent6">
                  <a:tint val="45000"/>
                  <a:satMod val="400000"/>
                </a:schemeClr>
              </a:duotone>
              <a:lum bright="48000" contrast="-21000"/>
            </a:blip>
            <a:srcRect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marL="0" indent="0" algn="ctr">
              <a:buNone/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такое состояние человека, которое обеспечивает невозможность причинения ему вреда как другими, так и им самим благодаря имеющимся знаниям, умениям и навыкам, как это сделать.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9C2AC4-32A0-4961-837D-C3287BBE4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БИП, 2011, Сапун А.С.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5AA7D-19E7-471D-9BC3-8615606A8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664" y="764704"/>
            <a:ext cx="6255488" cy="28803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Почему безопасность занимает такое важное место в жизни каждого???</a:t>
            </a:r>
          </a:p>
        </p:txBody>
      </p:sp>
      <p:sp>
        <p:nvSpPr>
          <p:cNvPr id="11267" name="Текст 2">
            <a:extLst>
              <a:ext uri="{FF2B5EF4-FFF2-40B4-BE49-F238E27FC236}">
                <a16:creationId xmlns:a16="http://schemas.microsoft.com/office/drawing/2014/main" id="{C4784E41-120C-4715-8B5F-0F7CA9D95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375" y="4365626"/>
            <a:ext cx="6254750" cy="1319213"/>
          </a:xfrm>
        </p:spPr>
        <p:txBody>
          <a:bodyPr/>
          <a:lstStyle/>
          <a:p>
            <a:pPr eaLnBrk="1" hangingPunct="1"/>
            <a:r>
              <a:rPr lang="ru-RU" altLang="ru-RU" sz="2800"/>
              <a:t>Почему деятельность по обеспечению безопасности столь востребована???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9872B2-999D-494B-893F-68DAA8B8B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БИП, 2011, Сапун А.С.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D5F26114-9849-4F57-8460-9524393436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5520" y="320040"/>
            <a:ext cx="7776864" cy="1143000"/>
          </a:xfr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solidFill>
              <a:schemeClr val="tx1">
                <a:alpha val="46000"/>
              </a:schemeClr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Опасность - это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883324D0-C6D3-4C91-8214-11E68B64E1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3388" y="1828800"/>
            <a:ext cx="8798072" cy="4572000"/>
          </a:xfrm>
          <a:blipFill dpi="0" rotWithShape="1">
            <a:blip r:embed="rId3" cstate="print">
              <a:alphaModFix amt="18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buFont typeface="Wingdings 2"/>
              <a:buChar char=""/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потенциальная возможность нанести вред </a:t>
            </a:r>
          </a:p>
          <a:p>
            <a:pPr marL="0" indent="0">
              <a:buFont typeface="Wingdings 2"/>
              <a:buChar char=""/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негативное свойство среды обитания, приводящее человека к потере здоровья или к гибели </a:t>
            </a:r>
          </a:p>
          <a:p>
            <a:pPr marL="0" indent="0">
              <a:buFont typeface="Wingdings 2"/>
              <a:buChar char=""/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вероятность тех или иных процессов, явлений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опасных техногенных происшествий, которые могут явиться причиной чрезвычайных или экстремальных событий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F0CDC5-E9E1-4F7C-AB45-4E007B7D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БИП, 2011, Сапун А.С.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B68F2D5C-66AF-4333-AA4D-A19274537F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5791200" cy="6858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u="sng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Риск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– это количественная оценка опасности</a:t>
            </a:r>
          </a:p>
        </p:txBody>
      </p:sp>
      <p:pic>
        <p:nvPicPr>
          <p:cNvPr id="70661" name="Picture 5" descr="risk-blocks-300x299">
            <a:extLst>
              <a:ext uri="{FF2B5EF4-FFF2-40B4-BE49-F238E27FC236}">
                <a16:creationId xmlns:a16="http://schemas.microsoft.com/office/drawing/2014/main" id="{24227F09-22FE-43B4-8CE7-69D549B9B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20000" contrast="11000"/>
          </a:blip>
          <a:srcRect/>
          <a:stretch>
            <a:fillRect/>
          </a:stretch>
        </p:blipFill>
        <p:spPr bwMode="auto">
          <a:xfrm>
            <a:off x="7315200" y="0"/>
            <a:ext cx="3352800" cy="6858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56382D-F19C-4166-A9E7-A30DB1656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БИП, 2011, Сапун А.С.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7682C-7138-44CF-9DB8-8A4DB225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74859"/>
            <a:ext cx="8244408" cy="140815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i="1" dirty="0"/>
              <a:t>для оценки риска существуют количественные показатели:</a:t>
            </a:r>
          </a:p>
        </p:txBody>
      </p:sp>
      <p:sp>
        <p:nvSpPr>
          <p:cNvPr id="2052" name="Содержимое 2">
            <a:extLst>
              <a:ext uri="{FF2B5EF4-FFF2-40B4-BE49-F238E27FC236}">
                <a16:creationId xmlns:a16="http://schemas.microsoft.com/office/drawing/2014/main" id="{C2511A5D-1A92-40F0-A43C-A5A8DAF6B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1814" y="2133601"/>
            <a:ext cx="5915025" cy="23034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2800"/>
              <a:t> </a:t>
            </a:r>
            <a:r>
              <a:rPr lang="en-US" altLang="ru-RU" sz="2800" b="1"/>
              <a:t>Q(t) </a:t>
            </a:r>
            <a:r>
              <a:rPr lang="en-US" altLang="ru-RU" sz="2800"/>
              <a:t>– </a:t>
            </a:r>
            <a:r>
              <a:rPr lang="ru-RU" altLang="ru-RU" sz="2800"/>
              <a:t>вероятность наступления события</a:t>
            </a:r>
          </a:p>
          <a:p>
            <a:pPr eaLnBrk="1" hangingPunct="1"/>
            <a:r>
              <a:rPr lang="ru-RU" altLang="ru-RU" sz="2800"/>
              <a:t> </a:t>
            </a:r>
            <a:r>
              <a:rPr lang="en-US" altLang="ru-RU" sz="2800" b="1"/>
              <a:t>t</a:t>
            </a:r>
            <a:r>
              <a:rPr lang="en-US" altLang="ru-RU" sz="2800"/>
              <a:t> – </a:t>
            </a:r>
            <a:r>
              <a:rPr lang="ru-RU" altLang="ru-RU" sz="2800"/>
              <a:t>интервал времени</a:t>
            </a:r>
          </a:p>
          <a:p>
            <a:pPr eaLnBrk="1" hangingPunct="1"/>
            <a:r>
              <a:rPr lang="ru-RU" altLang="ru-RU" sz="2800"/>
              <a:t> </a:t>
            </a:r>
            <a:r>
              <a:rPr lang="en-US" altLang="ru-RU" sz="2800" b="1"/>
              <a:t>w</a:t>
            </a:r>
            <a:r>
              <a:rPr lang="en-US" altLang="ru-RU" sz="2800"/>
              <a:t> –</a:t>
            </a:r>
            <a:r>
              <a:rPr lang="ru-RU" altLang="ru-RU" sz="2800"/>
              <a:t> размер </a:t>
            </a:r>
            <a:r>
              <a:rPr lang="en-US" altLang="ru-RU" sz="2800"/>
              <a:t> </a:t>
            </a:r>
            <a:r>
              <a:rPr lang="ru-RU" altLang="ru-RU" sz="2800"/>
              <a:t>ущерба</a:t>
            </a:r>
          </a:p>
        </p:txBody>
      </p:sp>
      <p:graphicFrame>
        <p:nvGraphicFramePr>
          <p:cNvPr id="2050" name="Object 3">
            <a:extLst>
              <a:ext uri="{FF2B5EF4-FFF2-40B4-BE49-F238E27FC236}">
                <a16:creationId xmlns:a16="http://schemas.microsoft.com/office/drawing/2014/main" id="{9A183A04-178B-43CE-B029-836F0554C4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962743"/>
              </p:ext>
            </p:extLst>
          </p:nvPr>
        </p:nvGraphicFramePr>
        <p:xfrm>
          <a:off x="254524" y="5571423"/>
          <a:ext cx="10378911" cy="782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Формула" r:id="rId4" imgW="5702040" imgH="457200" progId="Equation.3">
                  <p:embed/>
                </p:oleObj>
              </mc:Choice>
              <mc:Fallback>
                <p:oleObj name="Формула" r:id="rId4" imgW="5702040" imgH="457200" progId="Equation.3">
                  <p:embed/>
                  <p:pic>
                    <p:nvPicPr>
                      <p:cNvPr id="2050" name="Object 3">
                        <a:extLst>
                          <a:ext uri="{FF2B5EF4-FFF2-40B4-BE49-F238E27FC236}">
                            <a16:creationId xmlns:a16="http://schemas.microsoft.com/office/drawing/2014/main" id="{9A183A04-178B-43CE-B029-836F0554C4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524" y="5571423"/>
                        <a:ext cx="10378911" cy="78224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6870C45-7C62-4B14-B0F8-4A3D141058A8}"/>
              </a:ext>
            </a:extLst>
          </p:cNvPr>
          <p:cNvSpPr txBox="1">
            <a:spLocks/>
          </p:cNvSpPr>
          <p:nvPr/>
        </p:nvSpPr>
        <p:spPr>
          <a:xfrm>
            <a:off x="1919536" y="4293096"/>
            <a:ext cx="7239000" cy="1143000"/>
          </a:xfrm>
          <a:prstGeom prst="rect">
            <a:avLst/>
          </a:prstGeom>
        </p:spPr>
        <p:txBody>
          <a:bodyPr lIns="45720" tIns="0" rIns="45720" bIns="0" anchor="ctr">
            <a:normAutofit/>
          </a:bodyPr>
          <a:lstStyle/>
          <a:p>
            <a:pPr algn="ctr">
              <a:defRPr/>
            </a:pPr>
            <a:r>
              <a:rPr lang="ru-RU" sz="3800" b="1" i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Общий показатель риска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Текст 2">
            <a:extLst>
              <a:ext uri="{FF2B5EF4-FFF2-40B4-BE49-F238E27FC236}">
                <a16:creationId xmlns:a16="http://schemas.microsoft.com/office/drawing/2014/main" id="{BA543F47-DF63-4E7F-9EE9-73B8F02AD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082" y="584462"/>
            <a:ext cx="4427719" cy="780788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 dirty="0"/>
              <a:t>ИНДИВИДУАЛЬНЫЙ РИСК</a:t>
            </a:r>
          </a:p>
        </p:txBody>
      </p:sp>
      <p:sp>
        <p:nvSpPr>
          <p:cNvPr id="16387" name="Текст 3">
            <a:extLst>
              <a:ext uri="{FF2B5EF4-FFF2-40B4-BE49-F238E27FC236}">
                <a16:creationId xmlns:a16="http://schemas.microsoft.com/office/drawing/2014/main" id="{AD46B3D7-EAD1-4B00-93EB-CF05BB7D116B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5702301" y="584462"/>
            <a:ext cx="4054835" cy="780788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 dirty="0"/>
              <a:t>КОЛЛЕКТИВНЫЙ РИСК</a:t>
            </a:r>
          </a:p>
        </p:txBody>
      </p:sp>
      <p:sp>
        <p:nvSpPr>
          <p:cNvPr id="5" name="Содержимое 4">
            <a:extLst>
              <a:ext uri="{FF2B5EF4-FFF2-40B4-BE49-F238E27FC236}">
                <a16:creationId xmlns:a16="http://schemas.microsoft.com/office/drawing/2014/main" id="{4AF93CA1-7FC1-4918-BEAA-6B2F3022891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208086" y="1617057"/>
            <a:ext cx="4303715" cy="3963611"/>
          </a:xfr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274320" indent="-274320" algn="ctr">
              <a:buFont typeface="Wingdings 2"/>
              <a:buChar char=""/>
              <a:defRPr/>
            </a:pPr>
            <a:r>
              <a:rPr lang="ru-RU" dirty="0"/>
              <a:t>Мера возможности наступления негативных последствий для здоровья 1-го человека из-за действия на человека в течении времени опасного события</a:t>
            </a:r>
          </a:p>
        </p:txBody>
      </p:sp>
      <p:sp>
        <p:nvSpPr>
          <p:cNvPr id="16389" name="Содержимое 5">
            <a:extLst>
              <a:ext uri="{FF2B5EF4-FFF2-40B4-BE49-F238E27FC236}">
                <a16:creationId xmlns:a16="http://schemas.microsoft.com/office/drawing/2014/main" id="{CABEA301-F4B5-43BE-AA8A-ADA9BB2D4F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02301" y="1617057"/>
            <a:ext cx="4054835" cy="387877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/>
              <a:t>Оценивается числом смертей в результате действия какого-либо опасного фактора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pulent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36</TotalTime>
  <Words>1149</Words>
  <Application>Microsoft Office PowerPoint</Application>
  <PresentationFormat>Широкоэкранный</PresentationFormat>
  <Paragraphs>179</Paragraphs>
  <Slides>21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4" baseType="lpstr">
      <vt:lpstr>Arial</vt:lpstr>
      <vt:lpstr>Calibri</vt:lpstr>
      <vt:lpstr>Garamond</vt:lpstr>
      <vt:lpstr>Gill Sans MT</vt:lpstr>
      <vt:lpstr>Tahoma</vt:lpstr>
      <vt:lpstr>Times New Roman</vt:lpstr>
      <vt:lpstr>Trebuchet MS</vt:lpstr>
      <vt:lpstr>Wingdings</vt:lpstr>
      <vt:lpstr>Wingdings 2</vt:lpstr>
      <vt:lpstr>Галерея</vt:lpstr>
      <vt:lpstr>Opulent</vt:lpstr>
      <vt:lpstr>Течение</vt:lpstr>
      <vt:lpstr>Формула</vt:lpstr>
      <vt:lpstr>Презентация PowerPoint</vt:lpstr>
      <vt:lpstr>Задумайтесь, что ВАМ нужно для жизни???</vt:lpstr>
      <vt:lpstr>Презентация PowerPoint</vt:lpstr>
      <vt:lpstr>Безопасность - это</vt:lpstr>
      <vt:lpstr>Почему безопасность занимает такое важное место в жизни каждого???</vt:lpstr>
      <vt:lpstr>Опасность - это</vt:lpstr>
      <vt:lpstr>Риск – это количественная оценка опасности</vt:lpstr>
      <vt:lpstr>для оценки риска существуют количественные показатели:</vt:lpstr>
      <vt:lpstr>Презентация PowerPoint</vt:lpstr>
      <vt:lpstr>Презентация PowerPoint</vt:lpstr>
      <vt:lpstr>Количественная оценка риска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Риск индивидуальных смертельных случаев за год 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Anna</cp:lastModifiedBy>
  <cp:revision>10</cp:revision>
  <dcterms:created xsi:type="dcterms:W3CDTF">2023-10-18T14:43:30Z</dcterms:created>
  <dcterms:modified xsi:type="dcterms:W3CDTF">2023-10-18T15:32:09Z</dcterms:modified>
</cp:coreProperties>
</file>